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68378" autoAdjust="0"/>
  </p:normalViewPr>
  <p:slideViewPr>
    <p:cSldViewPr>
      <p:cViewPr>
        <p:scale>
          <a:sx n="53" d="100"/>
          <a:sy n="53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4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241F-37B7-4222-8566-0286BE2CF0BF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F197D-F9AB-42F7-AF82-079627385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96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8F306-A604-486C-A56F-F3429F19991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ECF4E-7A98-4711-9F0F-C6442287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CF4E-7A98-4711-9F0F-C6442287FA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868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годы Великой Отечественной войны на Урал, в том числе в город Челябинск, были эвакуированы многие военные и машиностроительные заводы. Развитому военно-промышленному  комплексу России требовались грамотные специалисты – инженеры, физики и математики.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CF4E-7A98-4711-9F0F-C6442287FA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47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CF4E-7A98-4711-9F0F-C6442287FA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25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CF4E-7A98-4711-9F0F-C6442287FA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0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32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76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8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8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74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71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8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00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2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23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1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90662"/>
            <a:ext cx="6059016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2301-DF67-4A41-933B-6F8BAC3821E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FF343-FDDE-4D6A-9684-E8F1FB0E3B1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16" y="332656"/>
            <a:ext cx="2382055" cy="982806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791072" y="8469560"/>
            <a:ext cx="8352928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 userDrawn="1"/>
        </p:nvGrpSpPr>
        <p:grpSpPr>
          <a:xfrm>
            <a:off x="395536" y="332656"/>
            <a:ext cx="8352928" cy="5760640"/>
            <a:chOff x="395536" y="332656"/>
            <a:chExt cx="8352928" cy="5760640"/>
          </a:xfrm>
        </p:grpSpPr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1907704" y="332656"/>
              <a:ext cx="6840760" cy="0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395536" y="6093296"/>
              <a:ext cx="8352928" cy="0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 userDrawn="1"/>
          </p:nvCxnSpPr>
          <p:spPr>
            <a:xfrm flipV="1">
              <a:off x="8748464" y="332656"/>
              <a:ext cx="0" cy="5760640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 userDrawn="1"/>
          </p:nvCxnSpPr>
          <p:spPr>
            <a:xfrm>
              <a:off x="395536" y="1315462"/>
              <a:ext cx="0" cy="4777834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 userDrawn="1"/>
        </p:nvGrpSpPr>
        <p:grpSpPr>
          <a:xfrm>
            <a:off x="448294" y="418922"/>
            <a:ext cx="8352928" cy="5760640"/>
            <a:chOff x="395536" y="332656"/>
            <a:chExt cx="8352928" cy="5760640"/>
          </a:xfrm>
        </p:grpSpPr>
        <p:cxnSp>
          <p:nvCxnSpPr>
            <p:cNvPr id="26" name="Прямая соединительная линия 25"/>
            <p:cNvCxnSpPr/>
            <p:nvPr userDrawn="1"/>
          </p:nvCxnSpPr>
          <p:spPr>
            <a:xfrm>
              <a:off x="1907704" y="332656"/>
              <a:ext cx="6840760" cy="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 userDrawn="1"/>
          </p:nvCxnSpPr>
          <p:spPr>
            <a:xfrm>
              <a:off x="395536" y="6093296"/>
              <a:ext cx="8352928" cy="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 userDrawn="1"/>
          </p:nvCxnSpPr>
          <p:spPr>
            <a:xfrm flipV="1">
              <a:off x="8748464" y="332656"/>
              <a:ext cx="0" cy="576064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 userDrawn="1"/>
          </p:nvCxnSpPr>
          <p:spPr>
            <a:xfrm>
              <a:off x="395536" y="1315462"/>
              <a:ext cx="0" cy="4777834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818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2">
              <a:lumMod val="60000"/>
              <a:lumOff val="4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043659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/>
              </a:rPr>
              <a:t>Из </a:t>
            </a:r>
            <a:r>
              <a:rPr lang="ru-RU" sz="3600" dirty="0">
                <a:effectLst/>
              </a:rPr>
              <a:t>опыта преподавания математики</a:t>
            </a:r>
            <a:br>
              <a:rPr lang="ru-RU" sz="3600" dirty="0">
                <a:effectLst/>
              </a:rPr>
            </a:br>
            <a:r>
              <a:rPr lang="ru-RU" sz="3600" dirty="0">
                <a:effectLst/>
              </a:rPr>
              <a:t> в </a:t>
            </a:r>
            <a:r>
              <a:rPr lang="ru-RU" sz="3200" dirty="0" smtClean="0">
                <a:effectLst/>
              </a:rPr>
              <a:t>ФИЗИКО-МАТЕМАТИЧЕСКОМ ЛИЦЕЕ </a:t>
            </a:r>
            <a:r>
              <a:rPr lang="ru-RU" sz="3600" dirty="0" smtClean="0">
                <a:effectLst/>
              </a:rPr>
              <a:t>31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sz="4100" b="1" i="1" dirty="0" err="1" smtClean="0">
                <a:effectLst/>
              </a:rPr>
              <a:t>Валиахметова</a:t>
            </a:r>
            <a:r>
              <a:rPr lang="ru-RU" sz="4100" b="1" i="1" dirty="0" smtClean="0">
                <a:effectLst/>
              </a:rPr>
              <a:t> Татьяна Викторовна </a:t>
            </a:r>
            <a:r>
              <a:rPr lang="ru-RU" dirty="0" smtClean="0">
                <a:effectLst/>
              </a:rPr>
              <a:t>учитель математики Лице</a:t>
            </a:r>
            <a:r>
              <a:rPr lang="ru-RU" dirty="0"/>
              <a:t>я</a:t>
            </a:r>
            <a:r>
              <a:rPr lang="ru-RU" dirty="0" smtClean="0">
                <a:effectLst/>
              </a:rPr>
              <a:t> № 31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ru-RU" dirty="0" smtClean="0">
                <a:effectLst/>
              </a:rPr>
              <a:t>г. Челябинск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8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1F497D">
                    <a:lumMod val="60000"/>
                    <a:lumOff val="40000"/>
                  </a:srgbClr>
                </a:solidFill>
              </a:rPr>
              <a:t>Особенности программы </a:t>
            </a:r>
            <a:r>
              <a:rPr lang="ru-RU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9го </a:t>
            </a:r>
            <a:r>
              <a:rPr lang="ru-RU" dirty="0">
                <a:solidFill>
                  <a:srgbClr val="1F497D">
                    <a:lumMod val="60000"/>
                    <a:lumOff val="40000"/>
                  </a:srgbClr>
                </a:solidFill>
              </a:rPr>
              <a:t>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Аналитическая геометрия</a:t>
            </a:r>
          </a:p>
          <a:p>
            <a:r>
              <a:rPr lang="ru-RU" dirty="0" smtClean="0"/>
              <a:t>Векторный </a:t>
            </a:r>
            <a:r>
              <a:rPr lang="ru-RU" dirty="0"/>
              <a:t>и </a:t>
            </a:r>
            <a:r>
              <a:rPr lang="ru-RU" dirty="0" smtClean="0"/>
              <a:t>координатный методы </a:t>
            </a:r>
            <a:r>
              <a:rPr lang="ru-RU" dirty="0"/>
              <a:t>решения задач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Уравнения </a:t>
            </a:r>
            <a:r>
              <a:rPr lang="ru-RU" dirty="0"/>
              <a:t>прямой на плоскости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«в </a:t>
            </a:r>
            <a:r>
              <a:rPr lang="ru-RU" dirty="0"/>
              <a:t>отрезках</a:t>
            </a:r>
            <a:r>
              <a:rPr lang="ru-RU" dirty="0" smtClean="0"/>
              <a:t>»</a:t>
            </a:r>
          </a:p>
          <a:p>
            <a:pPr lvl="1"/>
            <a:r>
              <a:rPr lang="ru-RU" dirty="0" smtClean="0"/>
              <a:t>нормальное </a:t>
            </a:r>
            <a:r>
              <a:rPr lang="ru-RU" dirty="0"/>
              <a:t>и каноническое, через 2 </a:t>
            </a:r>
            <a:r>
              <a:rPr lang="ru-RU" dirty="0" smtClean="0"/>
              <a:t>точки</a:t>
            </a:r>
          </a:p>
          <a:p>
            <a:pPr lvl="1"/>
            <a:r>
              <a:rPr lang="ru-RU" dirty="0" smtClean="0"/>
              <a:t>параметрическое</a:t>
            </a:r>
            <a:r>
              <a:rPr lang="ru-RU" dirty="0"/>
              <a:t>, с угловым </a:t>
            </a:r>
            <a:r>
              <a:rPr lang="ru-RU" dirty="0" smtClean="0"/>
              <a:t>коэффициентом</a:t>
            </a:r>
          </a:p>
          <a:p>
            <a:r>
              <a:rPr lang="ru-RU" dirty="0" smtClean="0"/>
              <a:t>Кривые </a:t>
            </a:r>
            <a:r>
              <a:rPr lang="ru-RU" dirty="0"/>
              <a:t>2 порядка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96336" y="2060848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41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/>
              <a:t>зимних </a:t>
            </a:r>
            <a:r>
              <a:rPr lang="ru-RU" dirty="0" smtClean="0"/>
              <a:t>каникулах 6 по 10 января -тринадцатый  турнир </a:t>
            </a:r>
            <a:r>
              <a:rPr lang="ru-RU" dirty="0"/>
              <a:t>математических </a:t>
            </a:r>
            <a:r>
              <a:rPr lang="ru-RU" dirty="0" smtClean="0"/>
              <a:t>боев</a:t>
            </a:r>
            <a:br>
              <a:rPr lang="ru-RU" dirty="0" smtClean="0"/>
            </a:br>
            <a:r>
              <a:rPr lang="ru-RU" b="1" i="1" dirty="0" smtClean="0"/>
              <a:t>«Памяти С.Г. Корытова»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для </a:t>
            </a:r>
            <a:r>
              <a:rPr lang="ru-RU" dirty="0"/>
              <a:t>учеников 5-7 </a:t>
            </a:r>
            <a:r>
              <a:rPr lang="ru-RU" dirty="0" smtClean="0"/>
              <a:t>классов </a:t>
            </a:r>
          </a:p>
          <a:p>
            <a:r>
              <a:rPr lang="ru-RU" dirty="0" smtClean="0"/>
              <a:t>летняя </a:t>
            </a:r>
            <a:r>
              <a:rPr lang="ru-RU" dirty="0"/>
              <a:t>математическая школа приглашает </a:t>
            </a:r>
            <a:r>
              <a:rPr lang="ru-RU" dirty="0" smtClean="0"/>
              <a:t>ребят </a:t>
            </a:r>
            <a:r>
              <a:rPr lang="ru-RU" dirty="0"/>
              <a:t>5 – 8 классов на 2 недели во второй половине </a:t>
            </a:r>
            <a:r>
              <a:rPr lang="ru-RU" dirty="0" smtClean="0"/>
              <a:t>июня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933617"/>
            <a:ext cx="6940644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Приглашаем!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smtClean="0"/>
              <a:t>Попов Александр Евгеньевич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/>
              <a:t>директор Лицея №31 </a:t>
            </a:r>
            <a:r>
              <a:rPr lang="ru-RU" dirty="0" smtClean="0"/>
              <a:t>– уникальная личность</a:t>
            </a:r>
          </a:p>
          <a:p>
            <a:r>
              <a:rPr lang="ru-RU" dirty="0" smtClean="0"/>
              <a:t>он </a:t>
            </a:r>
            <a:r>
              <a:rPr lang="ru-RU" dirty="0"/>
              <a:t>не только учитель </a:t>
            </a:r>
            <a:r>
              <a:rPr lang="ru-RU" dirty="0" smtClean="0"/>
              <a:t>математики</a:t>
            </a:r>
          </a:p>
          <a:p>
            <a:r>
              <a:rPr lang="ru-RU" dirty="0" smtClean="0"/>
              <a:t>писатель </a:t>
            </a:r>
            <a:r>
              <a:rPr lang="ru-RU" dirty="0"/>
              <a:t>и </a:t>
            </a:r>
            <a:r>
              <a:rPr lang="ru-RU" dirty="0" smtClean="0"/>
              <a:t>поэт, автор книг </a:t>
            </a:r>
            <a:br>
              <a:rPr lang="ru-RU" dirty="0" smtClean="0"/>
            </a:br>
            <a:r>
              <a:rPr lang="ru-RU" i="1" dirty="0" smtClean="0"/>
              <a:t>«</a:t>
            </a:r>
            <a:r>
              <a:rPr lang="ru-RU" i="1" dirty="0" err="1"/>
              <a:t>Цифростишия</a:t>
            </a:r>
            <a:r>
              <a:rPr lang="ru-RU" i="1" dirty="0" smtClean="0"/>
              <a:t>» </a:t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i="1" dirty="0"/>
              <a:t>Хулиганские  дроби</a:t>
            </a:r>
            <a:r>
              <a:rPr lang="ru-RU" i="1" dirty="0" smtClean="0"/>
              <a:t>»</a:t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i="1" dirty="0"/>
              <a:t>Мишкины ладошки</a:t>
            </a:r>
            <a:r>
              <a:rPr lang="ru-RU" i="1" dirty="0" smtClean="0"/>
              <a:t>»</a:t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i="1" dirty="0" err="1"/>
              <a:t>МамаМатематика</a:t>
            </a:r>
            <a:r>
              <a:rPr lang="ru-RU" i="1" dirty="0"/>
              <a:t>» 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Лицей </a:t>
            </a:r>
            <a:r>
              <a:rPr lang="ru-RU" dirty="0"/>
              <a:t>предлагает также серию книг для семейного чтения</a:t>
            </a:r>
            <a:r>
              <a:rPr lang="ru-RU" dirty="0" smtClean="0"/>
              <a:t>: </a:t>
            </a:r>
            <a:r>
              <a:rPr lang="ru-RU" dirty="0"/>
              <a:t>«</a:t>
            </a:r>
            <a:r>
              <a:rPr lang="ru-RU" dirty="0" err="1"/>
              <a:t>ПапаФизика</a:t>
            </a:r>
            <a:r>
              <a:rPr lang="ru-RU" dirty="0"/>
              <a:t>», «</a:t>
            </a:r>
            <a:r>
              <a:rPr lang="ru-RU" dirty="0" err="1"/>
              <a:t>БабушкаСловесность</a:t>
            </a:r>
            <a:r>
              <a:rPr lang="ru-RU" dirty="0"/>
              <a:t>», «</a:t>
            </a:r>
            <a:r>
              <a:rPr lang="ru-RU" dirty="0" err="1"/>
              <a:t>ТетушкаГеография</a:t>
            </a:r>
            <a:r>
              <a:rPr lang="ru-RU" dirty="0"/>
              <a:t>», «</a:t>
            </a:r>
            <a:r>
              <a:rPr lang="ru-RU" dirty="0" err="1"/>
              <a:t>РоднаяСтарина</a:t>
            </a:r>
            <a:r>
              <a:rPr lang="ru-RU" dirty="0"/>
              <a:t>». Готовятся к выходу – «Няня поэзия», «Кузина журналистика», «Прадедушка </a:t>
            </a:r>
            <a:r>
              <a:rPr lang="ru-RU" dirty="0" err="1"/>
              <a:t>Аркаим</a:t>
            </a:r>
            <a:r>
              <a:rPr lang="ru-RU" dirty="0"/>
              <a:t>».  </a:t>
            </a:r>
            <a:r>
              <a:rPr lang="ru-RU" i="1" dirty="0"/>
              <a:t>Идея проекта – Попов А.Е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05805"/>
            <a:ext cx="2232248" cy="169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4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Средний балл выпускников на </a:t>
            </a:r>
            <a:r>
              <a:rPr lang="ru-RU" dirty="0"/>
              <a:t>ЕГЭ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математике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/>
              <a:t>10 лет – </a:t>
            </a:r>
            <a:r>
              <a:rPr lang="ru-RU" dirty="0" smtClean="0"/>
              <a:t>85,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/>
              <a:t>последние 2 года – 90 и </a:t>
            </a:r>
            <a:r>
              <a:rPr lang="ru-RU" dirty="0" smtClean="0"/>
              <a:t>93</a:t>
            </a:r>
          </a:p>
          <a:p>
            <a:r>
              <a:rPr lang="ru-RU" dirty="0" smtClean="0"/>
              <a:t> </a:t>
            </a:r>
            <a:r>
              <a:rPr lang="ru-RU" dirty="0"/>
              <a:t>Русский язык – 82 и </a:t>
            </a:r>
            <a:r>
              <a:rPr lang="ru-RU" dirty="0" smtClean="0"/>
              <a:t>80</a:t>
            </a:r>
          </a:p>
          <a:p>
            <a:r>
              <a:rPr lang="ru-RU" dirty="0" smtClean="0"/>
              <a:t> Информатика </a:t>
            </a:r>
            <a:r>
              <a:rPr lang="ru-RU" dirty="0"/>
              <a:t>– 94 и </a:t>
            </a:r>
            <a:r>
              <a:rPr lang="ru-RU" dirty="0" smtClean="0"/>
              <a:t>91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8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ыпускники лицея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386084"/>
              </p:ext>
            </p:extLst>
          </p:nvPr>
        </p:nvGraphicFramePr>
        <p:xfrm>
          <a:off x="683568" y="2420888"/>
          <a:ext cx="7704855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101161"/>
                <a:gridCol w="2301847"/>
                <a:gridCol w="2301847"/>
              </a:tblGrid>
              <a:tr h="36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2011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МФТИ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МГУ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2</a:t>
                      </a:r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Высшая школа экономики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СПбГУ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ЮрГУ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05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08920"/>
            <a:ext cx="7272808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05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лицея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1965 </a:t>
            </a:r>
            <a:r>
              <a:rPr lang="ru-RU" dirty="0"/>
              <a:t>году, то есть 47 лет назад </a:t>
            </a:r>
            <a:r>
              <a:rPr lang="ru-RU" dirty="0" smtClean="0"/>
              <a:t>появилась </a:t>
            </a:r>
            <a:r>
              <a:rPr lang="ru-RU" dirty="0"/>
              <a:t>физико-математическая школа №</a:t>
            </a:r>
            <a:r>
              <a:rPr lang="ru-RU" dirty="0" smtClean="0"/>
              <a:t>31</a:t>
            </a:r>
          </a:p>
          <a:p>
            <a:endParaRPr lang="ru-RU" dirty="0"/>
          </a:p>
          <a:p>
            <a:r>
              <a:rPr lang="ru-RU" dirty="0"/>
              <a:t>С</a:t>
            </a:r>
            <a:r>
              <a:rPr lang="ru-RU" dirty="0" smtClean="0"/>
              <a:t> 1995 года это физико-математический лицей с углубленным изучением информатики</a:t>
            </a:r>
          </a:p>
          <a:p>
            <a:endParaRPr lang="ru-RU" dirty="0"/>
          </a:p>
          <a:p>
            <a:r>
              <a:rPr lang="ru-RU" dirty="0" smtClean="0"/>
              <a:t>450 учащихся с 5 по 11 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9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Скорая Педагогическая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работает в следующих направлениях</a:t>
            </a:r>
            <a:r>
              <a:rPr lang="ru-RU" dirty="0"/>
              <a:t>: </a:t>
            </a:r>
          </a:p>
          <a:p>
            <a:r>
              <a:rPr lang="ru-RU" dirty="0" smtClean="0"/>
              <a:t>Дополнительное </a:t>
            </a:r>
            <a:r>
              <a:rPr lang="ru-RU" dirty="0"/>
              <a:t>образование дошкольников и младших </a:t>
            </a:r>
            <a:r>
              <a:rPr lang="ru-RU" dirty="0" smtClean="0"/>
              <a:t>школьников. </a:t>
            </a:r>
          </a:p>
          <a:p>
            <a:r>
              <a:rPr lang="ru-RU" dirty="0" smtClean="0"/>
              <a:t>Воскресная физико-математическая школа для </a:t>
            </a:r>
            <a:r>
              <a:rPr lang="ru-RU" dirty="0"/>
              <a:t>учащихся </a:t>
            </a:r>
            <a:r>
              <a:rPr lang="ru-RU" dirty="0" smtClean="0"/>
              <a:t>4-9 </a:t>
            </a:r>
            <a:r>
              <a:rPr lang="ru-RU" dirty="0"/>
              <a:t>классов.</a:t>
            </a:r>
          </a:p>
          <a:p>
            <a:r>
              <a:rPr lang="ru-RU" dirty="0" smtClean="0"/>
              <a:t>Курсы </a:t>
            </a:r>
            <a:r>
              <a:rPr lang="ru-RU" dirty="0"/>
              <a:t>подготовки к ЕГЭ и ГИА  для учащихся 9-11 классов.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419056" cy="1138138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/>
              <a:t>Дополнительное образование младших школьников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ля 1-3 классов (130 учеников). </a:t>
            </a:r>
          </a:p>
          <a:p>
            <a:r>
              <a:rPr lang="ru-RU" dirty="0" smtClean="0"/>
              <a:t>задачи </a:t>
            </a:r>
            <a:r>
              <a:rPr lang="ru-RU" dirty="0"/>
              <a:t>на перекладывание </a:t>
            </a:r>
            <a:r>
              <a:rPr lang="ru-RU" dirty="0" smtClean="0"/>
              <a:t>спичек</a:t>
            </a:r>
          </a:p>
          <a:p>
            <a:r>
              <a:rPr lang="ru-RU" dirty="0" smtClean="0"/>
              <a:t>разрезание</a:t>
            </a:r>
            <a:r>
              <a:rPr lang="ru-RU" dirty="0"/>
              <a:t>, </a:t>
            </a:r>
            <a:r>
              <a:rPr lang="ru-RU" dirty="0" err="1" smtClean="0"/>
              <a:t>танграмы</a:t>
            </a:r>
            <a:endParaRPr lang="ru-RU" dirty="0" smtClean="0"/>
          </a:p>
          <a:p>
            <a:r>
              <a:rPr lang="ru-RU" dirty="0" smtClean="0"/>
              <a:t>приемы </a:t>
            </a:r>
            <a:r>
              <a:rPr lang="ru-RU" dirty="0"/>
              <a:t>устного счета, наглядную геометрию</a:t>
            </a:r>
            <a:r>
              <a:rPr lang="ru-RU" dirty="0" smtClean="0"/>
              <a:t>.</a:t>
            </a:r>
          </a:p>
          <a:p>
            <a:r>
              <a:rPr lang="ru-RU" dirty="0"/>
              <a:t>д</a:t>
            </a:r>
            <a:r>
              <a:rPr lang="ru-RU" dirty="0" smtClean="0"/>
              <a:t>ля первоклассников– </a:t>
            </a:r>
            <a:r>
              <a:rPr lang="ru-RU" dirty="0"/>
              <a:t>обучение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сложению</a:t>
            </a:r>
            <a:r>
              <a:rPr lang="ru-RU" dirty="0"/>
              <a:t>, вычитанию на </a:t>
            </a:r>
            <a:r>
              <a:rPr lang="ru-RU" dirty="0" smtClean="0"/>
              <a:t>спичках. 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628800"/>
            <a:ext cx="1107996" cy="36724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78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32656"/>
            <a:ext cx="6419056" cy="1224136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Воскресная </a:t>
            </a:r>
            <a:br>
              <a:rPr lang="ru-RU" sz="3200" dirty="0" smtClean="0"/>
            </a:br>
            <a:r>
              <a:rPr lang="ru-RU" sz="3200" dirty="0" smtClean="0"/>
              <a:t>Физико-Математическая школа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ля 4 класса  (200 учеников)</a:t>
            </a:r>
          </a:p>
          <a:p>
            <a:r>
              <a:rPr lang="ru-RU" dirty="0" smtClean="0"/>
              <a:t>задачи </a:t>
            </a:r>
            <a:r>
              <a:rPr lang="ru-RU" dirty="0"/>
              <a:t>на части и </a:t>
            </a:r>
            <a:r>
              <a:rPr lang="ru-RU" dirty="0" smtClean="0"/>
              <a:t>движение</a:t>
            </a:r>
          </a:p>
          <a:p>
            <a:r>
              <a:rPr lang="ru-RU" dirty="0" smtClean="0"/>
              <a:t>на </a:t>
            </a:r>
            <a:r>
              <a:rPr lang="ru-RU" dirty="0"/>
              <a:t>сумму и </a:t>
            </a:r>
            <a:r>
              <a:rPr lang="ru-RU" dirty="0" smtClean="0"/>
              <a:t>разность</a:t>
            </a:r>
          </a:p>
          <a:p>
            <a:r>
              <a:rPr lang="ru-RU" dirty="0" smtClean="0"/>
              <a:t>взвешивание</a:t>
            </a:r>
            <a:r>
              <a:rPr lang="ru-RU" dirty="0"/>
              <a:t>, </a:t>
            </a:r>
            <a:r>
              <a:rPr lang="ru-RU" dirty="0" smtClean="0"/>
              <a:t>логические 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комбинаторные </a:t>
            </a:r>
            <a:r>
              <a:rPr lang="ru-RU" dirty="0" smtClean="0"/>
              <a:t>задачи</a:t>
            </a:r>
          </a:p>
          <a:p>
            <a:r>
              <a:rPr lang="ru-RU" dirty="0"/>
              <a:t>п</a:t>
            </a:r>
            <a:r>
              <a:rPr lang="ru-RU" dirty="0" smtClean="0"/>
              <a:t>риемы рационального счета, числовые закономерности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711626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9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90662"/>
            <a:ext cx="6059016" cy="113813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Особенности программы 5го 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мы </a:t>
            </a:r>
            <a:r>
              <a:rPr lang="ru-RU" dirty="0"/>
              <a:t>изучаем </a:t>
            </a:r>
            <a:r>
              <a:rPr lang="ru-RU" b="1" dirty="0"/>
              <a:t>все действия </a:t>
            </a:r>
            <a:r>
              <a:rPr lang="ru-RU" dirty="0"/>
              <a:t>с обыкновенными и десятичными </a:t>
            </a:r>
            <a:r>
              <a:rPr lang="ru-RU" dirty="0" smtClean="0"/>
              <a:t>дробями.</a:t>
            </a:r>
          </a:p>
          <a:p>
            <a:r>
              <a:rPr lang="ru-RU" dirty="0" smtClean="0"/>
              <a:t>Арифметика </a:t>
            </a:r>
            <a:r>
              <a:rPr lang="ru-RU" dirty="0"/>
              <a:t>дробей </a:t>
            </a:r>
            <a:r>
              <a:rPr lang="ru-RU" b="1" dirty="0"/>
              <a:t>начинается именно с десятичных </a:t>
            </a:r>
            <a:r>
              <a:rPr lang="ru-RU" dirty="0"/>
              <a:t>– на них повторяем все вычисления с единственным отличием – учимся ставить запятую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Углы</a:t>
            </a:r>
            <a:r>
              <a:rPr lang="ru-RU" dirty="0"/>
              <a:t>, виды, </a:t>
            </a:r>
            <a:r>
              <a:rPr lang="ru-RU" dirty="0" smtClean="0"/>
              <a:t>измерение.</a:t>
            </a:r>
          </a:p>
          <a:p>
            <a:r>
              <a:rPr lang="ru-RU" dirty="0" smtClean="0"/>
              <a:t>Опережаем </a:t>
            </a:r>
            <a:r>
              <a:rPr lang="ru-RU" dirty="0"/>
              <a:t>классическую программу – так как с </a:t>
            </a:r>
            <a:r>
              <a:rPr lang="ru-RU" dirty="0" smtClean="0"/>
              <a:t>углами и дробями </a:t>
            </a:r>
            <a:r>
              <a:rPr lang="ru-RU" dirty="0"/>
              <a:t>уже работают на </a:t>
            </a:r>
            <a:r>
              <a:rPr lang="ru-RU" b="1" dirty="0" smtClean="0"/>
              <a:t>информатике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2276872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25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18654"/>
            <a:ext cx="6059016" cy="11381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программы 6го 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уравнения в целых </a:t>
            </a:r>
            <a:r>
              <a:rPr lang="ru-RU" dirty="0" smtClean="0"/>
              <a:t>числах</a:t>
            </a:r>
          </a:p>
          <a:p>
            <a:r>
              <a:rPr lang="ru-RU" dirty="0"/>
              <a:t>л</a:t>
            </a:r>
            <a:r>
              <a:rPr lang="ru-RU" dirty="0" smtClean="0"/>
              <a:t>инейные уравнения </a:t>
            </a:r>
            <a:r>
              <a:rPr lang="ru-RU" dirty="0"/>
              <a:t>с модулем и </a:t>
            </a:r>
            <a:r>
              <a:rPr lang="ru-RU" dirty="0" smtClean="0"/>
              <a:t>параметром</a:t>
            </a:r>
          </a:p>
          <a:p>
            <a:r>
              <a:rPr lang="ru-RU" dirty="0"/>
              <a:t>системы линейных уравнений </a:t>
            </a:r>
            <a:r>
              <a:rPr lang="ru-RU" dirty="0" smtClean="0"/>
              <a:t>с двумя переменными</a:t>
            </a:r>
          </a:p>
          <a:p>
            <a:r>
              <a:rPr lang="ru-RU" dirty="0" smtClean="0"/>
              <a:t>начальные </a:t>
            </a:r>
            <a:r>
              <a:rPr lang="ru-RU" dirty="0"/>
              <a:t>геометрические </a:t>
            </a:r>
            <a:r>
              <a:rPr lang="ru-RU" dirty="0" smtClean="0"/>
              <a:t>сведения, </a:t>
            </a:r>
            <a:br>
              <a:rPr lang="ru-RU" dirty="0" smtClean="0"/>
            </a:br>
            <a:r>
              <a:rPr lang="ru-RU" dirty="0"/>
              <a:t>у</a:t>
            </a:r>
            <a:r>
              <a:rPr lang="ru-RU" dirty="0" smtClean="0"/>
              <a:t>глы смежные</a:t>
            </a:r>
            <a:r>
              <a:rPr lang="ru-RU" dirty="0"/>
              <a:t>, вертикальные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96336" y="2060848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71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059016" cy="1138138"/>
          </a:xfrm>
        </p:spPr>
        <p:txBody>
          <a:bodyPr>
            <a:normAutofit fontScale="90000"/>
          </a:bodyPr>
          <a:lstStyle/>
          <a:p>
            <a:r>
              <a:rPr lang="ru-RU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Особенности программы </a:t>
            </a:r>
            <a:r>
              <a:rPr lang="ru-RU" sz="43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7го </a:t>
            </a:r>
            <a:r>
              <a:rPr lang="ru-RU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4-угольники </a:t>
            </a:r>
            <a:r>
              <a:rPr lang="ru-RU" dirty="0"/>
              <a:t>и их </a:t>
            </a:r>
            <a:r>
              <a:rPr lang="ru-RU" dirty="0" smtClean="0"/>
              <a:t>свойства</a:t>
            </a:r>
          </a:p>
          <a:p>
            <a:r>
              <a:rPr lang="ru-RU" dirty="0" smtClean="0"/>
              <a:t>неравенства</a:t>
            </a:r>
          </a:p>
          <a:p>
            <a:r>
              <a:rPr lang="ru-RU" dirty="0" smtClean="0"/>
              <a:t>теория чисел</a:t>
            </a:r>
          </a:p>
          <a:p>
            <a:r>
              <a:rPr lang="ru-RU" dirty="0"/>
              <a:t>д</a:t>
            </a:r>
            <a:r>
              <a:rPr lang="ru-RU" dirty="0" smtClean="0"/>
              <a:t>робно-рациональные уравнения с параметрами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2060848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07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93610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1F497D">
                    <a:lumMod val="60000"/>
                    <a:lumOff val="40000"/>
                  </a:srgbClr>
                </a:solidFill>
              </a:rPr>
              <a:t>Особенности программы </a:t>
            </a:r>
            <a:r>
              <a:rPr lang="ru-RU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8го </a:t>
            </a:r>
            <a:r>
              <a:rPr lang="ru-RU" dirty="0">
                <a:solidFill>
                  <a:srgbClr val="1F497D">
                    <a:lumMod val="60000"/>
                    <a:lumOff val="40000"/>
                  </a:srgbClr>
                </a:solidFill>
              </a:rPr>
              <a:t>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векторы</a:t>
            </a:r>
          </a:p>
          <a:p>
            <a:r>
              <a:rPr lang="ru-RU" dirty="0"/>
              <a:t>п</a:t>
            </a:r>
            <a:r>
              <a:rPr lang="ru-RU" dirty="0" smtClean="0"/>
              <a:t>одобие</a:t>
            </a:r>
          </a:p>
          <a:p>
            <a:r>
              <a:rPr lang="ru-RU" dirty="0"/>
              <a:t>о</a:t>
            </a:r>
            <a:r>
              <a:rPr lang="ru-RU" dirty="0" smtClean="0"/>
              <a:t>кружность</a:t>
            </a:r>
            <a:r>
              <a:rPr lang="ru-RU" dirty="0"/>
              <a:t>, </a:t>
            </a:r>
            <a:r>
              <a:rPr lang="ru-RU" dirty="0" smtClean="0"/>
              <a:t>вписанные углы</a:t>
            </a:r>
          </a:p>
          <a:p>
            <a:r>
              <a:rPr lang="ru-RU" dirty="0"/>
              <a:t>т</a:t>
            </a:r>
            <a:r>
              <a:rPr lang="ru-RU" dirty="0" smtClean="0"/>
              <a:t>еорема </a:t>
            </a:r>
            <a:r>
              <a:rPr lang="ru-RU" dirty="0"/>
              <a:t>синусов и косинусов, решение </a:t>
            </a:r>
            <a:r>
              <a:rPr lang="ru-RU" dirty="0" smtClean="0"/>
              <a:t>треугольников</a:t>
            </a:r>
          </a:p>
          <a:p>
            <a:r>
              <a:rPr lang="ru-RU" dirty="0" smtClean="0"/>
              <a:t>геометрия </a:t>
            </a:r>
            <a:r>
              <a:rPr lang="ru-RU" b="1" dirty="0" smtClean="0"/>
              <a:t>4 </a:t>
            </a:r>
            <a:r>
              <a:rPr lang="ru-RU" dirty="0"/>
              <a:t>урока в неделю, </a:t>
            </a:r>
            <a:r>
              <a:rPr lang="ru-RU" dirty="0" smtClean="0"/>
              <a:t>алгебра </a:t>
            </a:r>
            <a:r>
              <a:rPr lang="ru-RU" dirty="0"/>
              <a:t>–</a:t>
            </a:r>
            <a:r>
              <a:rPr lang="ru-RU" b="1" dirty="0"/>
              <a:t> </a:t>
            </a:r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2060848"/>
            <a:ext cx="1107996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 класс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469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414</Words>
  <Application>Microsoft Office PowerPoint</Application>
  <PresentationFormat>Экран (4:3)</PresentationFormat>
  <Paragraphs>101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Из опыта преподавания математики  в ФИЗИКО-МАТЕМАТИЧЕСКОМ ЛИЦЕЕ 31</vt:lpstr>
      <vt:lpstr>Создание лицея</vt:lpstr>
      <vt:lpstr>Скорая Педагогическая Помощь</vt:lpstr>
      <vt:lpstr>Дополнительное образование младших школьников</vt:lpstr>
      <vt:lpstr>Воскресная  Физико-Математическая школа</vt:lpstr>
      <vt:lpstr>Особенности программы 5го класса </vt:lpstr>
      <vt:lpstr>Особенности программы 6го класса </vt:lpstr>
      <vt:lpstr>Особенности программы 7го класса </vt:lpstr>
      <vt:lpstr>Особенности программы 8го класса </vt:lpstr>
      <vt:lpstr>Особенности программы 9го класса </vt:lpstr>
      <vt:lpstr>Внеурочная деятельность</vt:lpstr>
      <vt:lpstr>Попов Александр Евгеньевич </vt:lpstr>
      <vt:lpstr>Результаты ЕГЭ</vt:lpstr>
      <vt:lpstr>Выпускники лицея</vt:lpstr>
      <vt:lpstr>Спасибо за внимание!</vt:lpstr>
    </vt:vector>
  </TitlesOfParts>
  <Company>FST SPbSPU ISMI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Melamoree</dc:creator>
  <cp:lastModifiedBy>фтш</cp:lastModifiedBy>
  <cp:revision>19</cp:revision>
  <dcterms:created xsi:type="dcterms:W3CDTF">2012-11-05T19:49:11Z</dcterms:created>
  <dcterms:modified xsi:type="dcterms:W3CDTF">2012-11-06T05:25:42Z</dcterms:modified>
</cp:coreProperties>
</file>