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3" r:id="rId2"/>
    <p:sldId id="327" r:id="rId3"/>
    <p:sldId id="386" r:id="rId4"/>
    <p:sldId id="389" r:id="rId5"/>
    <p:sldId id="382" r:id="rId6"/>
    <p:sldId id="390" r:id="rId7"/>
    <p:sldId id="394" r:id="rId8"/>
    <p:sldId id="391" r:id="rId9"/>
    <p:sldId id="395" r:id="rId10"/>
    <p:sldId id="399" r:id="rId11"/>
    <p:sldId id="400" r:id="rId12"/>
    <p:sldId id="401" r:id="rId13"/>
    <p:sldId id="404" r:id="rId14"/>
    <p:sldId id="402" r:id="rId15"/>
    <p:sldId id="403" r:id="rId16"/>
    <p:sldId id="398" r:id="rId17"/>
    <p:sldId id="405" r:id="rId18"/>
    <p:sldId id="376" r:id="rId19"/>
  </p:sldIdLst>
  <p:sldSz cx="9906000" cy="6858000" type="A4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120A"/>
    <a:srgbClr val="330099"/>
    <a:srgbClr val="990066"/>
    <a:srgbClr val="007E64"/>
    <a:srgbClr val="FF6600"/>
    <a:srgbClr val="CC9900"/>
    <a:srgbClr val="FF3333"/>
    <a:srgbClr val="004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4" autoAdjust="0"/>
    <p:restoredTop sz="94584" autoAdjust="0"/>
  </p:normalViewPr>
  <p:slideViewPr>
    <p:cSldViewPr>
      <p:cViewPr varScale="1">
        <p:scale>
          <a:sx n="126" d="100"/>
          <a:sy n="126" d="100"/>
        </p:scale>
        <p:origin x="-840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355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8A191C4-7139-4A06-A7DF-F751127B52A7}" type="datetimeFigureOut">
              <a:rPr lang="en-US"/>
              <a:pPr>
                <a:defRPr/>
              </a:pPr>
              <a:t>11/5/2012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717645A-8280-4807-B5FF-DD05525CA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02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B6683F2-C57C-4D89-B5CE-404C145898F8}" type="datetimeFigureOut">
              <a:rPr lang="en-US"/>
              <a:pPr>
                <a:defRPr/>
              </a:pPr>
              <a:t>11/5/2012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2B3A0AF-17EF-4823-A64D-729EC9889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65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56C179-86C2-48C2-AEF0-C8795DCBADCB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B4B936-42C3-4AD9-835B-1894B85062C0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B4B936-42C3-4AD9-835B-1894B85062C0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B4B936-42C3-4AD9-835B-1894B85062C0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B4B936-42C3-4AD9-835B-1894B85062C0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B4B936-42C3-4AD9-835B-1894B85062C0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B4B936-42C3-4AD9-835B-1894B85062C0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B4B936-42C3-4AD9-835B-1894B85062C0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B4B936-42C3-4AD9-835B-1894B85062C0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C5CB22-29C7-4D08-87BE-B98FCF1D13BF}" type="slidenum">
              <a:rPr lang="en-US" smtClean="0"/>
              <a:pPr eaLnBrk="1" hangingPunct="1"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B4B936-42C3-4AD9-835B-1894B85062C0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B4B936-42C3-4AD9-835B-1894B85062C0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B4B936-42C3-4AD9-835B-1894B85062C0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B4B936-42C3-4AD9-835B-1894B85062C0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B4B936-42C3-4AD9-835B-1894B85062C0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B4B936-42C3-4AD9-835B-1894B85062C0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B4B936-42C3-4AD9-835B-1894B85062C0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B4B936-42C3-4AD9-835B-1894B85062C0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05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6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5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8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488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62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400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144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260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523875" y="6429375"/>
            <a:ext cx="36384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200" b="1" dirty="0" smtClean="0">
                <a:solidFill>
                  <a:srgbClr val="007E64"/>
                </a:solidFill>
              </a:rPr>
              <a:t>Математическое образование в школе и вузе</a:t>
            </a:r>
            <a:endParaRPr lang="ru-RU" sz="1200" dirty="0" smtClean="0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imss.bc.ed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imss.bc.ed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imss.bc.ed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imss.bc.ed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ecd.org/pisa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ecd.org/pisa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11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6240" cy="4320"/>
          </a:xfrm>
        </p:grpSpPr>
        <p:sp>
          <p:nvSpPr>
            <p:cNvPr id="3077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906" cy="453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31" cy="403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" name="Rectangle 6"/>
            <p:cNvSpPr>
              <a:spLocks noChangeArrowheads="1"/>
            </p:cNvSpPr>
            <p:nvPr/>
          </p:nvSpPr>
          <p:spPr bwMode="auto">
            <a:xfrm>
              <a:off x="4889" y="4110"/>
              <a:ext cx="1351" cy="210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1493672" y="1412776"/>
            <a:ext cx="7779808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007E64"/>
                </a:solidFill>
              </a:rPr>
              <a:t>О состоянии и перспективах математического образования в школе и </a:t>
            </a:r>
            <a:r>
              <a:rPr lang="ru-RU" sz="3600" b="1" dirty="0" smtClean="0">
                <a:solidFill>
                  <a:srgbClr val="007E64"/>
                </a:solidFill>
              </a:rPr>
              <a:t>вузе</a:t>
            </a:r>
            <a:endParaRPr lang="en-US" sz="3600" b="1" dirty="0" smtClean="0">
              <a:solidFill>
                <a:srgbClr val="007E64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rgbClr val="007E64"/>
                </a:solidFill>
              </a:rPr>
              <a:t>Станислав Смирнов</a:t>
            </a:r>
            <a:endParaRPr lang="fr-CH" sz="2800" b="1" dirty="0" smtClean="0">
              <a:solidFill>
                <a:srgbClr val="007E64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007E64"/>
                </a:solidFill>
              </a:rPr>
              <a:t>6</a:t>
            </a:r>
            <a:r>
              <a:rPr lang="ru-RU" sz="3200" dirty="0" smtClean="0">
                <a:solidFill>
                  <a:srgbClr val="007E64"/>
                </a:solidFill>
              </a:rPr>
              <a:t> ноября 201</a:t>
            </a:r>
            <a:r>
              <a:rPr lang="en-US" sz="3200" dirty="0" smtClean="0">
                <a:solidFill>
                  <a:srgbClr val="007E64"/>
                </a:solidFill>
              </a:rPr>
              <a:t>2</a:t>
            </a:r>
            <a:r>
              <a:rPr lang="ru-RU" sz="3200" dirty="0" smtClean="0">
                <a:solidFill>
                  <a:srgbClr val="007E64"/>
                </a:solidFill>
              </a:rPr>
              <a:t> года</a:t>
            </a:r>
            <a:endParaRPr lang="fr-FR" sz="3200" dirty="0">
              <a:solidFill>
                <a:srgbClr val="007E64"/>
              </a:solidFill>
            </a:endParaRPr>
          </a:p>
        </p:txBody>
      </p:sp>
      <p:pic>
        <p:nvPicPr>
          <p:cNvPr id="8" name="Picture 7" descr="title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5775" y="5517232"/>
            <a:ext cx="3405777" cy="990600"/>
          </a:xfrm>
          <a:prstGeom prst="rect">
            <a:avLst/>
          </a:prstGeom>
        </p:spPr>
      </p:pic>
      <p:pic>
        <p:nvPicPr>
          <p:cNvPr id="9" name="Picture 8" descr="UNIGE7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21" y="5445224"/>
            <a:ext cx="3171779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548" y="587074"/>
            <a:ext cx="6257940" cy="8098510"/>
          </a:xfrm>
          <a:prstGeom prst="rect">
            <a:avLst/>
          </a:prstGeom>
        </p:spPr>
      </p:pic>
      <p:grpSp>
        <p:nvGrpSpPr>
          <p:cNvPr id="4098" name="Group 7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6240" cy="4320"/>
          </a:xfrm>
        </p:grpSpPr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906" cy="453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31" cy="403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4889" y="4110"/>
              <a:ext cx="1351" cy="210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776536" y="2492896"/>
            <a:ext cx="259228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 smtClean="0"/>
              <a:t>TIMSS2007</a:t>
            </a:r>
          </a:p>
          <a:p>
            <a:r>
              <a:rPr lang="en-US" sz="2000" i="1" dirty="0" smtClean="0"/>
              <a:t>“TRENDS </a:t>
            </a:r>
            <a:r>
              <a:rPr lang="en-US" sz="2000" i="1" dirty="0"/>
              <a:t>IN INTERNATIONAL MATHEMATICS AND SCIENCE </a:t>
            </a:r>
            <a:r>
              <a:rPr lang="en-US" sz="2000" i="1" dirty="0" smtClean="0"/>
              <a:t>STUDY”</a:t>
            </a:r>
            <a:endParaRPr lang="ru-RU" sz="2000" i="1" dirty="0" smtClean="0"/>
          </a:p>
          <a:p>
            <a:r>
              <a:rPr lang="en-US" sz="2000" dirty="0">
                <a:hlinkClick r:id="rId4"/>
              </a:rPr>
              <a:t>http://timss.bc.edu</a:t>
            </a:r>
            <a:r>
              <a:rPr lang="en-US" sz="2000" dirty="0" smtClean="0">
                <a:hlinkClick r:id="rId4"/>
              </a:rPr>
              <a:t>/</a:t>
            </a:r>
            <a:endParaRPr lang="ru-RU" sz="2000" dirty="0" smtClean="0"/>
          </a:p>
          <a:p>
            <a:endParaRPr lang="en-US" sz="2000" i="1" dirty="0"/>
          </a:p>
          <a:p>
            <a:r>
              <a:rPr lang="ru-RU" sz="2000" i="1" dirty="0" smtClean="0"/>
              <a:t>проверяет</a:t>
            </a:r>
          </a:p>
          <a:p>
            <a:r>
              <a:rPr lang="ru-RU" sz="2000" i="1" dirty="0" smtClean="0"/>
              <a:t>уровень усвоения программы</a:t>
            </a:r>
            <a:endParaRPr lang="ru-RU" sz="2400" i="1" dirty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025775" y="16991"/>
            <a:ext cx="67517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sz="2800" b="1" dirty="0" smtClean="0">
                <a:solidFill>
                  <a:schemeClr val="accent2"/>
                </a:solidFill>
              </a:rPr>
              <a:t>Математика в России</a:t>
            </a:r>
            <a:endParaRPr lang="ru-RU" sz="2800" b="1" dirty="0" smtClean="0">
              <a:solidFill>
                <a:schemeClr val="accent2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8769424" y="1988840"/>
            <a:ext cx="576064" cy="0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864768" y="1988840"/>
            <a:ext cx="504056" cy="0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20552" y="1012031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10-летние</a:t>
            </a:r>
          </a:p>
          <a:p>
            <a:r>
              <a:rPr lang="ru-RU" dirty="0" smtClean="0"/>
              <a:t>школьники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01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548" y="332656"/>
            <a:ext cx="6257939" cy="8098510"/>
          </a:xfrm>
          <a:prstGeom prst="rect">
            <a:avLst/>
          </a:prstGeom>
        </p:spPr>
      </p:pic>
      <p:grpSp>
        <p:nvGrpSpPr>
          <p:cNvPr id="4098" name="Group 7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6240" cy="4320"/>
          </a:xfrm>
        </p:grpSpPr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906" cy="453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31" cy="403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4889" y="4110"/>
              <a:ext cx="1351" cy="210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776536" y="2492896"/>
            <a:ext cx="259228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 smtClean="0"/>
              <a:t>TIMSS2007</a:t>
            </a:r>
          </a:p>
          <a:p>
            <a:r>
              <a:rPr lang="en-US" sz="2000" i="1" dirty="0" smtClean="0"/>
              <a:t>“TRENDS </a:t>
            </a:r>
            <a:r>
              <a:rPr lang="en-US" sz="2000" i="1" dirty="0"/>
              <a:t>IN INTERNATIONAL MATHEMATICS AND SCIENCE </a:t>
            </a:r>
            <a:r>
              <a:rPr lang="en-US" sz="2000" i="1" dirty="0" smtClean="0"/>
              <a:t>STUDY”</a:t>
            </a:r>
            <a:endParaRPr lang="ru-RU" sz="2000" i="1" dirty="0" smtClean="0"/>
          </a:p>
          <a:p>
            <a:r>
              <a:rPr lang="en-US" sz="2000" dirty="0">
                <a:hlinkClick r:id="rId4"/>
              </a:rPr>
              <a:t>http://timss.bc.edu</a:t>
            </a:r>
            <a:r>
              <a:rPr lang="en-US" sz="2000" dirty="0" smtClean="0">
                <a:hlinkClick r:id="rId4"/>
              </a:rPr>
              <a:t>/</a:t>
            </a:r>
            <a:endParaRPr lang="ru-RU" sz="2000" dirty="0" smtClean="0"/>
          </a:p>
          <a:p>
            <a:endParaRPr lang="en-US" sz="2000" i="1" dirty="0"/>
          </a:p>
          <a:p>
            <a:r>
              <a:rPr lang="ru-RU" sz="2000" i="1" dirty="0" smtClean="0"/>
              <a:t>проверяет</a:t>
            </a:r>
          </a:p>
          <a:p>
            <a:r>
              <a:rPr lang="ru-RU" sz="2000" i="1" dirty="0" smtClean="0"/>
              <a:t>уровень усвоения программы</a:t>
            </a:r>
            <a:endParaRPr lang="ru-RU" sz="2400" i="1" dirty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025775" y="16991"/>
            <a:ext cx="67517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sz="2800" b="1" dirty="0" smtClean="0">
                <a:solidFill>
                  <a:schemeClr val="accent2"/>
                </a:solidFill>
              </a:rPr>
              <a:t>Математика в России</a:t>
            </a:r>
            <a:endParaRPr lang="ru-RU" sz="2800" b="1" dirty="0" smtClean="0">
              <a:solidFill>
                <a:schemeClr val="accent2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9201472" y="1916832"/>
            <a:ext cx="576064" cy="0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008784" y="1916832"/>
            <a:ext cx="504056" cy="0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20552" y="1012031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14-летние</a:t>
            </a:r>
          </a:p>
          <a:p>
            <a:r>
              <a:rPr lang="ru-RU" dirty="0" smtClean="0"/>
              <a:t>школьники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2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548" y="332657"/>
            <a:ext cx="6257939" cy="8098508"/>
          </a:xfrm>
          <a:prstGeom prst="rect">
            <a:avLst/>
          </a:prstGeom>
        </p:spPr>
      </p:pic>
      <p:grpSp>
        <p:nvGrpSpPr>
          <p:cNvPr id="4098" name="Group 7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6240" cy="4320"/>
          </a:xfrm>
        </p:grpSpPr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906" cy="453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31" cy="403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4889" y="4110"/>
              <a:ext cx="1351" cy="210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776536" y="2492896"/>
            <a:ext cx="259228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 smtClean="0"/>
              <a:t>TIMSS2007</a:t>
            </a:r>
          </a:p>
          <a:p>
            <a:r>
              <a:rPr lang="en-US" sz="2000" i="1" dirty="0" smtClean="0"/>
              <a:t>“TRENDS </a:t>
            </a:r>
            <a:r>
              <a:rPr lang="en-US" sz="2000" i="1" dirty="0"/>
              <a:t>IN INTERNATIONAL MATHEMATICS AND SCIENCE </a:t>
            </a:r>
            <a:r>
              <a:rPr lang="en-US" sz="2000" i="1" dirty="0" smtClean="0"/>
              <a:t>STUDY”</a:t>
            </a:r>
            <a:endParaRPr lang="ru-RU" sz="2000" i="1" dirty="0" smtClean="0"/>
          </a:p>
          <a:p>
            <a:r>
              <a:rPr lang="en-US" sz="2000" dirty="0">
                <a:hlinkClick r:id="rId4"/>
              </a:rPr>
              <a:t>http://timss.bc.edu</a:t>
            </a:r>
            <a:r>
              <a:rPr lang="en-US" sz="2000" dirty="0" smtClean="0">
                <a:hlinkClick r:id="rId4"/>
              </a:rPr>
              <a:t>/</a:t>
            </a:r>
            <a:endParaRPr lang="ru-RU" sz="2000" dirty="0" smtClean="0"/>
          </a:p>
          <a:p>
            <a:endParaRPr lang="en-US" sz="2000" i="1" dirty="0"/>
          </a:p>
          <a:p>
            <a:r>
              <a:rPr lang="ru-RU" sz="2000" i="1" dirty="0" smtClean="0"/>
              <a:t>проверяет</a:t>
            </a:r>
          </a:p>
          <a:p>
            <a:r>
              <a:rPr lang="ru-RU" sz="2000" i="1" dirty="0" smtClean="0"/>
              <a:t>уровень усвоения программы</a:t>
            </a:r>
            <a:endParaRPr lang="ru-RU" sz="2400" i="1" dirty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025775" y="16991"/>
            <a:ext cx="67517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sz="2800" b="1" dirty="0" smtClean="0">
                <a:solidFill>
                  <a:schemeClr val="accent2"/>
                </a:solidFill>
              </a:rPr>
              <a:t>Математика в России</a:t>
            </a:r>
            <a:endParaRPr lang="ru-RU" sz="2800" b="1" dirty="0" smtClean="0">
              <a:solidFill>
                <a:schemeClr val="accent2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9201472" y="4725144"/>
            <a:ext cx="576064" cy="0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20552" y="1012031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Сравнение</a:t>
            </a:r>
          </a:p>
          <a:p>
            <a:r>
              <a:rPr lang="ru-RU" dirty="0" smtClean="0"/>
              <a:t>1995-1999</a:t>
            </a:r>
          </a:p>
          <a:p>
            <a:r>
              <a:rPr lang="ru-RU" dirty="0" smtClean="0"/>
              <a:t>-2003-2007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80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548" y="332657"/>
            <a:ext cx="6689988" cy="8657632"/>
          </a:xfrm>
          <a:prstGeom prst="rect">
            <a:avLst/>
          </a:prstGeom>
        </p:spPr>
      </p:pic>
      <p:grpSp>
        <p:nvGrpSpPr>
          <p:cNvPr id="4098" name="Group 7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6240" cy="4320"/>
          </a:xfrm>
        </p:grpSpPr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906" cy="453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31" cy="403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4889" y="4110"/>
              <a:ext cx="1351" cy="210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776536" y="2492896"/>
            <a:ext cx="259228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 smtClean="0"/>
              <a:t>TIMSS2007</a:t>
            </a:r>
          </a:p>
          <a:p>
            <a:r>
              <a:rPr lang="en-US" sz="2000" i="1" dirty="0" smtClean="0"/>
              <a:t>“TRENDS </a:t>
            </a:r>
            <a:r>
              <a:rPr lang="en-US" sz="2000" i="1" dirty="0"/>
              <a:t>IN INTERNATIONAL MATHEMATICS AND SCIENCE </a:t>
            </a:r>
            <a:r>
              <a:rPr lang="en-US" sz="2000" i="1" dirty="0" smtClean="0"/>
              <a:t>STUDY”</a:t>
            </a:r>
            <a:endParaRPr lang="ru-RU" sz="2000" i="1" dirty="0" smtClean="0"/>
          </a:p>
          <a:p>
            <a:r>
              <a:rPr lang="en-US" sz="2000" dirty="0">
                <a:hlinkClick r:id="rId4"/>
              </a:rPr>
              <a:t>http://timss.bc.edu</a:t>
            </a:r>
            <a:r>
              <a:rPr lang="en-US" sz="2000" dirty="0" smtClean="0">
                <a:hlinkClick r:id="rId4"/>
              </a:rPr>
              <a:t>/</a:t>
            </a:r>
            <a:endParaRPr lang="ru-RU" sz="2000" dirty="0" smtClean="0"/>
          </a:p>
          <a:p>
            <a:endParaRPr lang="en-US" sz="2000" i="1" dirty="0"/>
          </a:p>
          <a:p>
            <a:r>
              <a:rPr lang="ru-RU" sz="2000" i="1" dirty="0" smtClean="0"/>
              <a:t>проверяет</a:t>
            </a:r>
          </a:p>
          <a:p>
            <a:r>
              <a:rPr lang="ru-RU" sz="2000" i="1" dirty="0" smtClean="0"/>
              <a:t>уровень усвоения программы</a:t>
            </a:r>
            <a:endParaRPr lang="ru-RU" sz="2400" i="1" dirty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025775" y="16991"/>
            <a:ext cx="67517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sz="2800" b="1" dirty="0" smtClean="0">
                <a:solidFill>
                  <a:schemeClr val="accent2"/>
                </a:solidFill>
              </a:rPr>
              <a:t>Математика в России</a:t>
            </a:r>
            <a:endParaRPr lang="ru-RU" sz="2800" b="1" dirty="0" smtClean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0552" y="1012031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Пример</a:t>
            </a:r>
          </a:p>
          <a:p>
            <a:r>
              <a:rPr lang="ru-RU" dirty="0" smtClean="0"/>
              <a:t>задачи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97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832" y="-675456"/>
            <a:ext cx="6257938" cy="8098508"/>
          </a:xfrm>
          <a:prstGeom prst="rect">
            <a:avLst/>
          </a:prstGeom>
        </p:spPr>
      </p:pic>
      <p:grpSp>
        <p:nvGrpSpPr>
          <p:cNvPr id="4098" name="Group 7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6240" cy="4320"/>
          </a:xfrm>
        </p:grpSpPr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906" cy="453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31" cy="403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4889" y="4110"/>
              <a:ext cx="1351" cy="210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776536" y="2492896"/>
            <a:ext cx="2592288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 smtClean="0"/>
              <a:t>PISA2009</a:t>
            </a:r>
          </a:p>
          <a:p>
            <a:r>
              <a:rPr lang="en-US" sz="2000" i="1" dirty="0"/>
              <a:t>“the </a:t>
            </a:r>
            <a:r>
              <a:rPr lang="en-US" sz="2000" i="1" dirty="0" err="1"/>
              <a:t>Programme</a:t>
            </a:r>
            <a:r>
              <a:rPr lang="en-US" sz="2000" i="1" dirty="0"/>
              <a:t> for International Student </a:t>
            </a:r>
            <a:r>
              <a:rPr lang="en-US" sz="2000" i="1" dirty="0" smtClean="0"/>
              <a:t>Assessment”</a:t>
            </a:r>
            <a:endParaRPr lang="ru-RU" sz="2000" i="1" dirty="0" smtClean="0"/>
          </a:p>
          <a:p>
            <a:r>
              <a:rPr lang="en-US" sz="2000" dirty="0">
                <a:hlinkClick r:id="rId4"/>
              </a:rPr>
              <a:t>http://www.oecd.org/pisa</a:t>
            </a:r>
            <a:r>
              <a:rPr lang="en-US" sz="2000" dirty="0" smtClean="0">
                <a:hlinkClick r:id="rId4"/>
              </a:rPr>
              <a:t>/</a:t>
            </a:r>
            <a:endParaRPr lang="ru-RU" sz="2000" dirty="0" smtClean="0"/>
          </a:p>
          <a:p>
            <a:endParaRPr lang="en-US" sz="2000" i="1" dirty="0"/>
          </a:p>
          <a:p>
            <a:r>
              <a:rPr lang="ru-RU" sz="2000" i="1" dirty="0" smtClean="0"/>
              <a:t>Проверяет </a:t>
            </a:r>
          </a:p>
          <a:p>
            <a:r>
              <a:rPr lang="ru-RU" sz="2000" i="1" dirty="0" smtClean="0"/>
              <a:t>умения </a:t>
            </a:r>
          </a:p>
          <a:p>
            <a:r>
              <a:rPr lang="ru-RU" sz="2000" i="1" dirty="0" smtClean="0"/>
              <a:t>применять навыки</a:t>
            </a:r>
            <a:endParaRPr lang="ru-RU" sz="2400" i="1" dirty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025775" y="16991"/>
            <a:ext cx="67517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sz="2800" b="1" dirty="0" smtClean="0">
                <a:solidFill>
                  <a:schemeClr val="accent2"/>
                </a:solidFill>
              </a:rPr>
              <a:t>Математика в России</a:t>
            </a:r>
            <a:endParaRPr lang="ru-RU" sz="2800" b="1" dirty="0" smtClean="0">
              <a:solidFill>
                <a:schemeClr val="accent2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9129464" y="3933056"/>
            <a:ext cx="576064" cy="0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20552" y="1012031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14-летние</a:t>
            </a:r>
          </a:p>
          <a:p>
            <a:r>
              <a:rPr lang="ru-RU" dirty="0" smtClean="0"/>
              <a:t>школьники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368824" y="3933056"/>
            <a:ext cx="576064" cy="0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4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832" y="-675456"/>
            <a:ext cx="6257938" cy="8098507"/>
          </a:xfrm>
          <a:prstGeom prst="rect">
            <a:avLst/>
          </a:prstGeom>
        </p:spPr>
      </p:pic>
      <p:grpSp>
        <p:nvGrpSpPr>
          <p:cNvPr id="4098" name="Group 7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6240" cy="4320"/>
          </a:xfrm>
        </p:grpSpPr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906" cy="453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31" cy="403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4889" y="4110"/>
              <a:ext cx="1351" cy="210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776536" y="2492896"/>
            <a:ext cx="2592288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 smtClean="0"/>
              <a:t>PISA2009</a:t>
            </a:r>
          </a:p>
          <a:p>
            <a:r>
              <a:rPr lang="en-US" sz="2000" i="1" dirty="0"/>
              <a:t>“the </a:t>
            </a:r>
            <a:r>
              <a:rPr lang="en-US" sz="2000" i="1" dirty="0" err="1"/>
              <a:t>Programme</a:t>
            </a:r>
            <a:r>
              <a:rPr lang="en-US" sz="2000" i="1" dirty="0"/>
              <a:t> for International Student </a:t>
            </a:r>
            <a:r>
              <a:rPr lang="en-US" sz="2000" i="1" dirty="0" smtClean="0"/>
              <a:t>Assessment”</a:t>
            </a:r>
            <a:endParaRPr lang="ru-RU" sz="2000" i="1" dirty="0" smtClean="0"/>
          </a:p>
          <a:p>
            <a:r>
              <a:rPr lang="en-US" sz="2000" dirty="0">
                <a:hlinkClick r:id="rId4"/>
              </a:rPr>
              <a:t>http://www.oecd.org/pisa</a:t>
            </a:r>
            <a:r>
              <a:rPr lang="en-US" sz="2000" dirty="0" smtClean="0">
                <a:hlinkClick r:id="rId4"/>
              </a:rPr>
              <a:t>/</a:t>
            </a:r>
            <a:endParaRPr lang="ru-RU" sz="2000" dirty="0" smtClean="0"/>
          </a:p>
          <a:p>
            <a:endParaRPr lang="en-US" sz="2000" i="1" dirty="0"/>
          </a:p>
          <a:p>
            <a:r>
              <a:rPr lang="ru-RU" sz="2000" i="1" dirty="0" smtClean="0"/>
              <a:t>Проверяет </a:t>
            </a:r>
          </a:p>
          <a:p>
            <a:r>
              <a:rPr lang="ru-RU" sz="2000" i="1" dirty="0" smtClean="0"/>
              <a:t>умения </a:t>
            </a:r>
          </a:p>
          <a:p>
            <a:r>
              <a:rPr lang="ru-RU" sz="2000" i="1" dirty="0" smtClean="0"/>
              <a:t>применять навыки</a:t>
            </a:r>
            <a:endParaRPr lang="ru-RU" sz="2400" i="1" dirty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025775" y="16991"/>
            <a:ext cx="67517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sz="2800" b="1" dirty="0" smtClean="0">
                <a:solidFill>
                  <a:schemeClr val="accent2"/>
                </a:solidFill>
              </a:rPr>
              <a:t>Математика в России</a:t>
            </a:r>
            <a:endParaRPr lang="ru-RU" sz="2800" b="1" dirty="0" smtClean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0552" y="1012031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Пример</a:t>
            </a:r>
          </a:p>
          <a:p>
            <a:r>
              <a:rPr lang="ru-RU" dirty="0" smtClean="0"/>
              <a:t>задачи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18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7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6240" cy="4320"/>
          </a:xfrm>
        </p:grpSpPr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906" cy="453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31" cy="403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4889" y="4110"/>
              <a:ext cx="1351" cy="210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920552" y="908720"/>
            <a:ext cx="864096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3200" b="1" dirty="0" smtClean="0"/>
              <a:t>Что делать?</a:t>
            </a:r>
            <a:endParaRPr lang="ru-RU" sz="32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/>
              <a:t>Целью образования делать </a:t>
            </a:r>
            <a:r>
              <a:rPr lang="ru-RU" sz="3200" b="1" dirty="0" smtClean="0"/>
              <a:t>понимание, </a:t>
            </a:r>
          </a:p>
          <a:p>
            <a:r>
              <a:rPr lang="ru-RU" sz="3200" b="1" dirty="0" smtClean="0"/>
              <a:t>   </a:t>
            </a:r>
            <a:r>
              <a:rPr lang="ru-RU" sz="3200" dirty="0" smtClean="0"/>
              <a:t>а не только </a:t>
            </a:r>
            <a:r>
              <a:rPr lang="ru-RU" sz="3200" b="1" dirty="0" smtClean="0"/>
              <a:t>приобретению навыков</a:t>
            </a:r>
          </a:p>
          <a:p>
            <a:pPr marL="457200" lvl="1" indent="0"/>
            <a:r>
              <a:rPr lang="ru-RU" sz="3200" i="1" dirty="0" smtClean="0"/>
              <a:t>Основная </a:t>
            </a:r>
            <a:r>
              <a:rPr lang="ru-RU" sz="3200" i="1" dirty="0"/>
              <a:t>цель уроков математики – </a:t>
            </a:r>
            <a:r>
              <a:rPr lang="ru-RU" sz="3200" i="1" dirty="0" smtClean="0"/>
              <a:t>научить </a:t>
            </a:r>
            <a:r>
              <a:rPr lang="ru-RU" sz="3200" b="1" i="1" dirty="0" smtClean="0"/>
              <a:t>думать </a:t>
            </a:r>
            <a:r>
              <a:rPr lang="ru-RU" sz="3200" i="1" dirty="0"/>
              <a:t>и</a:t>
            </a:r>
            <a:r>
              <a:rPr lang="ru-RU" sz="3200" b="1" i="1" dirty="0"/>
              <a:t> рассуждать</a:t>
            </a:r>
            <a:endParaRPr lang="ru-RU" sz="3200" i="1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/>
              <a:t>Сохранить </a:t>
            </a:r>
            <a:r>
              <a:rPr lang="ru-RU" sz="3200" dirty="0" smtClean="0"/>
              <a:t>систему </a:t>
            </a:r>
            <a:r>
              <a:rPr lang="ru-RU" sz="3200" dirty="0"/>
              <a:t>ФМШ </a:t>
            </a:r>
            <a:endParaRPr lang="ru-RU" sz="3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/>
              <a:t>Сохранить внешкольное образование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/>
              <a:t>Улучшить университетское образование за счет улучшения уровня науки</a:t>
            </a:r>
          </a:p>
          <a:p>
            <a:endParaRPr lang="ru-RU" sz="2400" i="1" dirty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025775" y="16991"/>
            <a:ext cx="67517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sz="2800" b="1" dirty="0" smtClean="0">
                <a:solidFill>
                  <a:schemeClr val="accent2"/>
                </a:solidFill>
              </a:rPr>
              <a:t>Математика в России</a:t>
            </a:r>
            <a:endParaRPr lang="ru-RU" sz="28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33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7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6240" cy="4320"/>
          </a:xfrm>
        </p:grpSpPr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906" cy="453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31" cy="403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4889" y="4110"/>
              <a:ext cx="1351" cy="210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920552" y="908720"/>
            <a:ext cx="864096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dirty="0" smtClean="0"/>
              <a:t>Что-то в нашем математическом образовании будет меняться в ближайшее время:</a:t>
            </a:r>
          </a:p>
          <a:p>
            <a:endParaRPr lang="ru-RU" sz="2800" dirty="0" smtClean="0"/>
          </a:p>
          <a:p>
            <a:r>
              <a:rPr lang="ru-RU" sz="2800" dirty="0" smtClean="0"/>
              <a:t>Указ №599</a:t>
            </a:r>
            <a:r>
              <a:rPr lang="ru-RU" sz="2800" dirty="0"/>
              <a:t> </a:t>
            </a:r>
            <a:r>
              <a:rPr lang="ru-RU" sz="2800" dirty="0" smtClean="0"/>
              <a:t>Президента </a:t>
            </a:r>
            <a:r>
              <a:rPr lang="ru-RU" sz="2800" dirty="0"/>
              <a:t>РФ </a:t>
            </a:r>
            <a:r>
              <a:rPr lang="ru-RU" sz="2800" dirty="0" smtClean="0"/>
              <a:t>от7 </a:t>
            </a:r>
            <a:r>
              <a:rPr lang="ru-RU" sz="2800" dirty="0"/>
              <a:t>мая 2012 </a:t>
            </a:r>
            <a:r>
              <a:rPr lang="ru-RU" sz="2800" dirty="0" smtClean="0"/>
              <a:t>года:</a:t>
            </a:r>
          </a:p>
          <a:p>
            <a:r>
              <a:rPr lang="ru-RU" sz="2800" dirty="0" smtClean="0"/>
              <a:t>«</a:t>
            </a:r>
            <a:r>
              <a:rPr lang="ru-RU" sz="2800" i="1" dirty="0" smtClean="0"/>
              <a:t>обеспечить … </a:t>
            </a:r>
            <a:r>
              <a:rPr lang="ru-RU" sz="2800" i="1" dirty="0"/>
              <a:t>разработку и утверждение в декабре 2013 г. Концепции развития математического образования в Российской Федерации на основе аналитических данных о состоянии математического образования на различных уровнях </a:t>
            </a:r>
            <a:r>
              <a:rPr lang="ru-RU" sz="2800" i="1" dirty="0" smtClean="0"/>
              <a:t>образования</a:t>
            </a:r>
            <a:r>
              <a:rPr lang="ru-RU" sz="2800" dirty="0" smtClean="0"/>
              <a:t>»</a:t>
            </a:r>
          </a:p>
          <a:p>
            <a:endParaRPr lang="ru-RU" sz="2800" dirty="0" smtClean="0"/>
          </a:p>
          <a:p>
            <a:r>
              <a:rPr lang="ru-RU" sz="2800" dirty="0" smtClean="0"/>
              <a:t>Надо постараться, чтобы к лучшему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025775" y="16991"/>
            <a:ext cx="67517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sz="2800" b="1" dirty="0" smtClean="0">
                <a:solidFill>
                  <a:schemeClr val="accent2"/>
                </a:solidFill>
              </a:rPr>
              <a:t>Математика в России</a:t>
            </a:r>
            <a:endParaRPr lang="ru-RU" sz="28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5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9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6240" cy="4320"/>
          </a:xfrm>
        </p:grpSpPr>
        <p:sp>
          <p:nvSpPr>
            <p:cNvPr id="2662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906" cy="453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31" cy="403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4889" y="4110"/>
              <a:ext cx="1351" cy="210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27" name="TextBox 6"/>
          <p:cNvSpPr txBox="1">
            <a:spLocks noChangeArrowheads="1"/>
          </p:cNvSpPr>
          <p:nvPr/>
        </p:nvSpPr>
        <p:spPr bwMode="auto">
          <a:xfrm>
            <a:off x="683548" y="2132856"/>
            <a:ext cx="8429625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</a:pPr>
            <a:r>
              <a:rPr lang="ru-RU" sz="4400" b="1" dirty="0" smtClean="0">
                <a:solidFill>
                  <a:schemeClr val="accent2"/>
                </a:solidFill>
              </a:rPr>
              <a:t>Спасибо за внимание </a:t>
            </a:r>
            <a:r>
              <a:rPr lang="fr-CH" sz="4400" b="1" dirty="0" smtClean="0">
                <a:solidFill>
                  <a:schemeClr val="accent2"/>
                </a:solidFill>
              </a:rPr>
              <a:t>!</a:t>
            </a:r>
            <a:endParaRPr lang="ru-RU" sz="4400" b="1" dirty="0" smtClean="0">
              <a:solidFill>
                <a:schemeClr val="accent2"/>
              </a:solidFill>
            </a:endParaRPr>
          </a:p>
          <a:p>
            <a:pPr algn="ctr" eaLnBrk="1" hangingPunct="1">
              <a:spcBef>
                <a:spcPts val="1200"/>
              </a:spcBef>
            </a:pPr>
            <a:endParaRPr lang="ru-RU" sz="4400" b="1" dirty="0">
              <a:solidFill>
                <a:schemeClr val="accent2"/>
              </a:solidFill>
            </a:endParaRPr>
          </a:p>
          <a:p>
            <a:pPr algn="ctr" eaLnBrk="1" hangingPunct="1">
              <a:spcBef>
                <a:spcPts val="1200"/>
              </a:spcBef>
            </a:pPr>
            <a:r>
              <a:rPr lang="ru-RU" sz="4400" b="1" dirty="0" smtClean="0">
                <a:solidFill>
                  <a:schemeClr val="accent2"/>
                </a:solidFill>
              </a:rPr>
              <a:t>А ФТШ – с юбилеем !</a:t>
            </a:r>
            <a:endParaRPr lang="ru-RU" sz="44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27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7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6240" cy="4320"/>
          </a:xfrm>
        </p:grpSpPr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906" cy="453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31" cy="403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4889" y="4110"/>
              <a:ext cx="1351" cy="210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920552" y="908720"/>
            <a:ext cx="8985448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solidFill>
                  <a:schemeClr val="accent2"/>
                </a:solidFill>
              </a:rPr>
              <a:t>   </a:t>
            </a:r>
            <a:r>
              <a:rPr lang="ru-RU" sz="3600" b="1" dirty="0" smtClean="0">
                <a:solidFill>
                  <a:schemeClr val="accent2"/>
                </a:solidFill>
              </a:rPr>
              <a:t>Математика сегодня</a:t>
            </a:r>
          </a:p>
          <a:p>
            <a:pPr marL="171450" lvl="1" indent="-457200" eaLnBrk="1" hangingPunct="1">
              <a:buFont typeface="Wingdings" pitchFamily="2" charset="2"/>
              <a:buChar char="§"/>
            </a:pPr>
            <a:r>
              <a:rPr lang="ru-RU" sz="3200" dirty="0" smtClean="0"/>
              <a:t>За последние годы роль </a:t>
            </a:r>
            <a:r>
              <a:rPr lang="ru-RU" sz="3200" dirty="0"/>
              <a:t>математики в естественных науках и в </a:t>
            </a:r>
            <a:r>
              <a:rPr lang="ru-RU" sz="3200" dirty="0" smtClean="0"/>
              <a:t>жизни общества вообще сильно выросла</a:t>
            </a:r>
            <a:endParaRPr lang="ru-RU" sz="3200" dirty="0"/>
          </a:p>
          <a:p>
            <a:pPr marL="171450" lvl="1" indent="-457200" eaLnBrk="1" hangingPunct="1">
              <a:buFont typeface="Wingdings" pitchFamily="2" charset="2"/>
              <a:buChar char="§"/>
            </a:pPr>
            <a:r>
              <a:rPr lang="ru-RU" sz="3200" dirty="0" smtClean="0"/>
              <a:t>Политики это понимают, и необходимость улучшения математического образования часто декларируется</a:t>
            </a:r>
          </a:p>
          <a:p>
            <a:pPr marL="171450" lvl="1" indent="-457200" eaLnBrk="1" hangingPunct="1">
              <a:buFont typeface="Wingdings" pitchFamily="2" charset="2"/>
              <a:buChar char="§"/>
            </a:pPr>
            <a:r>
              <a:rPr lang="ru-RU" sz="3200" dirty="0" smtClean="0"/>
              <a:t>К сожалению, под этим часто понимается</a:t>
            </a:r>
            <a:r>
              <a:rPr lang="ru-RU" sz="3200" dirty="0" smtClean="0"/>
              <a:t> улучшение навыков, а </a:t>
            </a:r>
            <a:r>
              <a:rPr lang="ru-RU" sz="3200" dirty="0"/>
              <a:t>не понимания </a:t>
            </a:r>
            <a:r>
              <a:rPr lang="ru-RU" sz="2800" i="1" dirty="0" smtClean="0"/>
              <a:t>(подготовка </a:t>
            </a:r>
            <a:r>
              <a:rPr lang="ru-RU" sz="2800" i="1" dirty="0"/>
              <a:t>потребителя, а не </a:t>
            </a:r>
            <a:r>
              <a:rPr lang="ru-RU" sz="2800" i="1" dirty="0" smtClean="0"/>
              <a:t>создателя)</a:t>
            </a:r>
            <a:endParaRPr lang="ru-RU" sz="32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7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6240" cy="4320"/>
          </a:xfrm>
        </p:grpSpPr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906" cy="453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31" cy="403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4889" y="4110"/>
              <a:ext cx="1351" cy="210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3025775" y="16991"/>
            <a:ext cx="89854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solidFill>
                  <a:schemeClr val="accent2"/>
                </a:solidFill>
              </a:rPr>
              <a:t>   </a:t>
            </a:r>
            <a:r>
              <a:rPr lang="ru-RU" sz="3600" b="1" dirty="0" smtClean="0">
                <a:solidFill>
                  <a:schemeClr val="accent2"/>
                </a:solidFill>
              </a:rPr>
              <a:t>Роль математики </a:t>
            </a:r>
            <a:r>
              <a:rPr lang="ru-RU" sz="3600" b="1" dirty="0" smtClean="0">
                <a:solidFill>
                  <a:schemeClr val="accent2"/>
                </a:solidFill>
              </a:rPr>
              <a:t>сегодня</a:t>
            </a:r>
            <a:endParaRPr lang="ru-RU" sz="3600" b="1" dirty="0" smtClean="0">
              <a:solidFill>
                <a:schemeClr val="accent2"/>
              </a:solidFill>
            </a:endParaRPr>
          </a:p>
        </p:txBody>
      </p:sp>
      <p:pic>
        <p:nvPicPr>
          <p:cNvPr id="1030" name="Picture 6" descr="Numerical flow simulation on an Airbus A3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88" y="4107903"/>
            <a:ext cx="36195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0.gstatic.com/images?q=tbn:ANd9GcQy5RkXC68KHp_24k4OwVIom3GQNJ5jUjollYJHprof6vXIsX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40" y="1012031"/>
            <a:ext cx="3241267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farm7.static.flickr.com/6060/6259834327_d10d2966e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3" y="3717032"/>
            <a:ext cx="3254473" cy="246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89167" y="1102927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Боинг 777 – первый самолет, спроектированный целиком на компьютере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64968" y="3717032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Аэродинамические испытания :</a:t>
            </a:r>
          </a:p>
          <a:p>
            <a:r>
              <a:rPr lang="ru-RU" dirty="0" smtClean="0"/>
              <a:t>вчера и</a:t>
            </a:r>
          </a:p>
          <a:p>
            <a:r>
              <a:rPr lang="ru-RU" dirty="0" smtClean="0"/>
              <a:t>сегодня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89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7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6240" cy="4320"/>
          </a:xfrm>
        </p:grpSpPr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906" cy="453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31" cy="403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4889" y="4110"/>
              <a:ext cx="1351" cy="210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3025775" y="16991"/>
            <a:ext cx="89854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solidFill>
                  <a:schemeClr val="accent2"/>
                </a:solidFill>
              </a:rPr>
              <a:t>   </a:t>
            </a:r>
            <a:r>
              <a:rPr lang="ru-RU" sz="3600" b="1" dirty="0" smtClean="0">
                <a:solidFill>
                  <a:schemeClr val="accent2"/>
                </a:solidFill>
              </a:rPr>
              <a:t>Роль математики </a:t>
            </a:r>
            <a:r>
              <a:rPr lang="ru-RU" sz="3600" b="1" dirty="0" smtClean="0">
                <a:solidFill>
                  <a:schemeClr val="accent2"/>
                </a:solidFill>
              </a:rPr>
              <a:t>сегодня</a:t>
            </a:r>
            <a:endParaRPr lang="ru-RU" sz="3600" b="1" dirty="0" smtClean="0">
              <a:solidFill>
                <a:schemeClr val="accent2"/>
              </a:solidFill>
            </a:endParaRPr>
          </a:p>
        </p:txBody>
      </p:sp>
      <p:pic>
        <p:nvPicPr>
          <p:cNvPr id="2050" name="Picture 2" descr="CERN near GENE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064" y="3453428"/>
            <a:ext cx="3567629" cy="254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thumb/f/fc/CERN_LHC_Tunnel1.jpg/320px-CERN_LHC_Tunnel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3498243"/>
            <a:ext cx="3312367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farm6.static.flickr.com/5221/5679905793_fd0ee2280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514" y="833238"/>
            <a:ext cx="3573179" cy="237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upload.wikimedia.org/wikipedia/ru/thumb/4/42/CERN_logo_400x400.gif/200px-CERN_logo_400x400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888" y="254574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4568" y="1124744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Поиски бозона </a:t>
            </a:r>
            <a:r>
              <a:rPr lang="ru-RU" dirty="0" err="1" smtClean="0"/>
              <a:t>Хиггса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большой </a:t>
            </a:r>
            <a:r>
              <a:rPr lang="ru-RU" dirty="0" err="1" smtClean="0"/>
              <a:t>адронный</a:t>
            </a:r>
            <a:r>
              <a:rPr lang="ru-RU" dirty="0" smtClean="0"/>
              <a:t> </a:t>
            </a:r>
            <a:r>
              <a:rPr lang="ru-RU" dirty="0" err="1" smtClean="0"/>
              <a:t>коллайдер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err="1" smtClean="0"/>
              <a:t>ЦЕРНе</a:t>
            </a:r>
            <a:r>
              <a:rPr lang="ru-RU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99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7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6240" cy="4320"/>
          </a:xfrm>
        </p:grpSpPr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906" cy="453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31" cy="403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4889" y="4110"/>
              <a:ext cx="1351" cy="210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920552" y="908720"/>
            <a:ext cx="8424936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dirty="0" smtClean="0"/>
              <a:t>“</a:t>
            </a:r>
            <a:r>
              <a:rPr lang="en-US" sz="2800" dirty="0"/>
              <a:t>In recent years, the issue of competence in mathematics has become increasingly important and </a:t>
            </a:r>
            <a:r>
              <a:rPr lang="en-US" sz="2800" dirty="0" smtClean="0"/>
              <a:t>has</a:t>
            </a:r>
            <a:r>
              <a:rPr lang="ru-RU" sz="2800" dirty="0" smtClean="0"/>
              <a:t> </a:t>
            </a:r>
            <a:r>
              <a:rPr lang="en-US" sz="2800" dirty="0" smtClean="0"/>
              <a:t>been </a:t>
            </a:r>
            <a:r>
              <a:rPr lang="en-US" sz="2800" dirty="0"/>
              <a:t>taken up at the highest policy level. Mathematical competence has been identified as one of </a:t>
            </a:r>
            <a:r>
              <a:rPr lang="en-US" sz="2800" dirty="0" smtClean="0"/>
              <a:t>the</a:t>
            </a:r>
            <a:r>
              <a:rPr lang="ru-RU" sz="2800" dirty="0" smtClean="0"/>
              <a:t> </a:t>
            </a:r>
            <a:r>
              <a:rPr lang="en-US" sz="2800" dirty="0" smtClean="0"/>
              <a:t>key </a:t>
            </a:r>
            <a:r>
              <a:rPr lang="en-US" sz="2800" dirty="0"/>
              <a:t>competences necessary for personal </a:t>
            </a:r>
            <a:r>
              <a:rPr lang="en-US" sz="2800" dirty="0" err="1"/>
              <a:t>fulfilment</a:t>
            </a:r>
            <a:r>
              <a:rPr lang="en-US" sz="2800" dirty="0"/>
              <a:t>, active citizenship, social inclusion and</a:t>
            </a:r>
          </a:p>
          <a:p>
            <a:r>
              <a:rPr lang="en-US" sz="2800" dirty="0"/>
              <a:t>employability in a knowledge society</a:t>
            </a:r>
            <a:r>
              <a:rPr lang="en-US" sz="2800" dirty="0" smtClean="0"/>
              <a:t>.”</a:t>
            </a:r>
            <a:endParaRPr lang="ru-RU" sz="2800" dirty="0" smtClean="0"/>
          </a:p>
          <a:p>
            <a:endParaRPr lang="en-US" sz="2800" dirty="0"/>
          </a:p>
          <a:p>
            <a:pPr algn="r"/>
            <a:r>
              <a:rPr lang="en-US" dirty="0"/>
              <a:t>European Commission, </a:t>
            </a:r>
            <a:r>
              <a:rPr lang="en-US" dirty="0" smtClean="0"/>
              <a:t>2011. </a:t>
            </a:r>
          </a:p>
          <a:p>
            <a:pPr algn="r"/>
            <a:r>
              <a:rPr lang="en-US" i="1" dirty="0" smtClean="0"/>
              <a:t>Mathematics Education in Europe:</a:t>
            </a:r>
            <a:endParaRPr lang="en-US" i="1" dirty="0"/>
          </a:p>
          <a:p>
            <a:pPr algn="r"/>
            <a:r>
              <a:rPr lang="en-US" i="1" dirty="0"/>
              <a:t>Common </a:t>
            </a:r>
            <a:r>
              <a:rPr lang="en-US" i="1" dirty="0" smtClean="0"/>
              <a:t>Challenges and National Policies</a:t>
            </a:r>
            <a:r>
              <a:rPr lang="en-US" dirty="0" smtClean="0"/>
              <a:t>. </a:t>
            </a:r>
            <a:r>
              <a:rPr lang="ru-RU" dirty="0" smtClean="0"/>
              <a:t> </a:t>
            </a:r>
            <a:endParaRPr lang="en-US" dirty="0" smtClean="0"/>
          </a:p>
          <a:p>
            <a:pPr algn="r"/>
            <a:r>
              <a:rPr lang="en-US" dirty="0"/>
              <a:t>Education, Audiovisual and Culture Executive </a:t>
            </a:r>
            <a:r>
              <a:rPr lang="en-US" dirty="0" smtClean="0"/>
              <a:t>Agency, Brussels</a:t>
            </a:r>
            <a:endParaRPr lang="ru-RU" dirty="0" smtClean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025775" y="16991"/>
            <a:ext cx="675176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sz="2800" b="1" dirty="0" smtClean="0">
                <a:solidFill>
                  <a:schemeClr val="accent2"/>
                </a:solidFill>
              </a:rPr>
              <a:t>Политики о преподавании </a:t>
            </a:r>
          </a:p>
          <a:p>
            <a:pPr algn="r" eaLnBrk="1" hangingPunct="1"/>
            <a:r>
              <a:rPr lang="ru-RU" sz="2800" b="1" dirty="0" smtClean="0">
                <a:solidFill>
                  <a:schemeClr val="accent2"/>
                </a:solidFill>
              </a:rPr>
              <a:t>математики</a:t>
            </a:r>
            <a:endParaRPr lang="ru-RU" sz="28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1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7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6240" cy="4320"/>
          </a:xfrm>
        </p:grpSpPr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906" cy="453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31" cy="403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4889" y="4110"/>
              <a:ext cx="1351" cy="210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920552" y="908720"/>
            <a:ext cx="8424936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dirty="0" smtClean="0"/>
              <a:t>“Numeracy</a:t>
            </a:r>
            <a:r>
              <a:rPr lang="en-US" sz="2800" dirty="0"/>
              <a:t>, mathematical and digital </a:t>
            </a:r>
            <a:r>
              <a:rPr lang="en-US" sz="2800" b="1" dirty="0"/>
              <a:t>competences</a:t>
            </a:r>
            <a:r>
              <a:rPr lang="en-US" sz="2800" dirty="0"/>
              <a:t> and an understanding of science are also vital for full participation </a:t>
            </a:r>
            <a:r>
              <a:rPr lang="en-US" sz="2800" dirty="0" smtClean="0"/>
              <a:t>in</a:t>
            </a:r>
            <a:r>
              <a:rPr lang="ru-RU" sz="2800" dirty="0" smtClean="0"/>
              <a:t> </a:t>
            </a:r>
            <a:r>
              <a:rPr lang="en-US" sz="2800" dirty="0" smtClean="0"/>
              <a:t>the </a:t>
            </a:r>
            <a:r>
              <a:rPr lang="en-US" sz="2800" dirty="0"/>
              <a:t>knowledge society and for the competitiveness of modern economies. Children’s first experiences are crucial, </a:t>
            </a:r>
            <a:r>
              <a:rPr lang="en-US" sz="2800" dirty="0" smtClean="0"/>
              <a:t>but</a:t>
            </a:r>
            <a:r>
              <a:rPr lang="ru-RU" sz="2800" dirty="0" smtClean="0"/>
              <a:t> </a:t>
            </a:r>
            <a:r>
              <a:rPr lang="en-US" sz="2800" dirty="0" smtClean="0"/>
              <a:t>students </a:t>
            </a:r>
            <a:r>
              <a:rPr lang="en-US" sz="2800" dirty="0"/>
              <a:t>are too often anxious about </a:t>
            </a:r>
            <a:r>
              <a:rPr lang="en-US" sz="2800" dirty="0" err="1"/>
              <a:t>maths</a:t>
            </a:r>
            <a:r>
              <a:rPr lang="en-US" sz="2800" dirty="0"/>
              <a:t> and some distort their learning choices to avoid it. Different </a:t>
            </a:r>
            <a:r>
              <a:rPr lang="en-US" sz="2800" dirty="0" smtClean="0"/>
              <a:t>teaching</a:t>
            </a:r>
            <a:r>
              <a:rPr lang="ru-RU" sz="2800" dirty="0"/>
              <a:t> </a:t>
            </a:r>
            <a:r>
              <a:rPr lang="en-US" sz="2800" dirty="0" smtClean="0"/>
              <a:t>approaches </a:t>
            </a:r>
            <a:r>
              <a:rPr lang="en-US" sz="2800" dirty="0"/>
              <a:t>can improve attitudes, raise attainment levels, and open up new</a:t>
            </a:r>
            <a:r>
              <a:rPr lang="ru-RU" sz="2800" dirty="0"/>
              <a:t> </a:t>
            </a:r>
            <a:r>
              <a:rPr lang="en-US" sz="2800" dirty="0" smtClean="0"/>
              <a:t>learning possibilities.”</a:t>
            </a:r>
            <a:endParaRPr lang="en-US" sz="2800" dirty="0"/>
          </a:p>
          <a:p>
            <a:pPr algn="r"/>
            <a:r>
              <a:rPr lang="en-US" dirty="0"/>
              <a:t>European Commission, 2008. </a:t>
            </a:r>
            <a:endParaRPr lang="en-US" dirty="0" smtClean="0"/>
          </a:p>
          <a:p>
            <a:pPr algn="r"/>
            <a:r>
              <a:rPr lang="en-US" dirty="0" smtClean="0"/>
              <a:t>Communication </a:t>
            </a:r>
            <a:r>
              <a:rPr lang="en-US" dirty="0"/>
              <a:t>from the Commission to the Council and the </a:t>
            </a:r>
            <a:r>
              <a:rPr lang="en-US" dirty="0" smtClean="0"/>
              <a:t>European Parliament</a:t>
            </a:r>
            <a:r>
              <a:rPr lang="en-US" dirty="0"/>
              <a:t>. </a:t>
            </a:r>
            <a:r>
              <a:rPr lang="en-US" i="1" dirty="0"/>
              <a:t>Improving competences for the 21st Century: </a:t>
            </a:r>
            <a:r>
              <a:rPr lang="en-US" i="1" dirty="0" smtClean="0"/>
              <a:t>An Agenda </a:t>
            </a:r>
            <a:r>
              <a:rPr lang="en-US" i="1" dirty="0"/>
              <a:t>for </a:t>
            </a:r>
            <a:r>
              <a:rPr lang="en-US" i="1" dirty="0" smtClean="0"/>
              <a:t>European Cooperation </a:t>
            </a:r>
            <a:r>
              <a:rPr lang="en-US" i="1" dirty="0"/>
              <a:t>on Schools. </a:t>
            </a:r>
            <a:r>
              <a:rPr lang="en-US" dirty="0"/>
              <a:t>COM(2008) 425 final. </a:t>
            </a:r>
            <a:r>
              <a:rPr lang="ru-RU" dirty="0"/>
              <a:t> </a:t>
            </a:r>
            <a:r>
              <a:rPr lang="en-US" dirty="0" smtClean="0"/>
              <a:t>Brussels</a:t>
            </a:r>
            <a:endParaRPr lang="ru-RU" dirty="0" smtClean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025775" y="16991"/>
            <a:ext cx="675176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sz="2800" b="1" dirty="0" smtClean="0">
                <a:solidFill>
                  <a:schemeClr val="accent2"/>
                </a:solidFill>
              </a:rPr>
              <a:t>Политики о преподавании </a:t>
            </a:r>
          </a:p>
          <a:p>
            <a:pPr algn="r" eaLnBrk="1" hangingPunct="1"/>
            <a:r>
              <a:rPr lang="ru-RU" sz="2800" b="1" dirty="0" smtClean="0">
                <a:solidFill>
                  <a:schemeClr val="accent2"/>
                </a:solidFill>
              </a:rPr>
              <a:t>математики</a:t>
            </a:r>
            <a:endParaRPr lang="ru-RU" sz="28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0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7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6240" cy="4320"/>
          </a:xfrm>
        </p:grpSpPr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906" cy="453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31" cy="403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4889" y="4110"/>
              <a:ext cx="1351" cy="210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920552" y="908720"/>
            <a:ext cx="8424936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dirty="0" smtClean="0"/>
              <a:t>“In </a:t>
            </a:r>
            <a:r>
              <a:rPr lang="en-US" sz="2800" dirty="0"/>
              <a:t>recent years, the majority of countries have revised their </a:t>
            </a:r>
            <a:r>
              <a:rPr lang="en-US" sz="2800" dirty="0" smtClean="0"/>
              <a:t>mathematics curricula </a:t>
            </a:r>
            <a:r>
              <a:rPr lang="en-US" sz="2800" dirty="0"/>
              <a:t>to bring into effect a stronger focus on competences and skills, an increase </a:t>
            </a:r>
            <a:r>
              <a:rPr lang="en-US" sz="2800" dirty="0" smtClean="0"/>
              <a:t>in </a:t>
            </a:r>
            <a:r>
              <a:rPr lang="en-US" sz="2800" dirty="0" err="1" smtClean="0"/>
              <a:t>crosscurricular</a:t>
            </a:r>
            <a:r>
              <a:rPr lang="en-US" sz="2800" dirty="0" smtClean="0"/>
              <a:t> links </a:t>
            </a:r>
            <a:r>
              <a:rPr lang="en-US" sz="2800" dirty="0"/>
              <a:t>and a greater emphasis on the application of mathematics in everyday life. </a:t>
            </a:r>
            <a:r>
              <a:rPr lang="en-US" sz="2800" dirty="0" smtClean="0"/>
              <a:t>This learning </a:t>
            </a:r>
            <a:r>
              <a:rPr lang="en-US" sz="2800" dirty="0"/>
              <a:t>outcomes-based approach tends to be more comprehensive and flexible in responding to </a:t>
            </a:r>
            <a:r>
              <a:rPr lang="en-US" sz="2800" dirty="0" smtClean="0"/>
              <a:t>the needs </a:t>
            </a:r>
            <a:r>
              <a:rPr lang="en-US" sz="2800" dirty="0"/>
              <a:t>of learners.</a:t>
            </a:r>
            <a:r>
              <a:rPr lang="en-US" sz="2800" dirty="0" smtClean="0"/>
              <a:t>.”</a:t>
            </a:r>
            <a:endParaRPr lang="en-US" sz="2800" dirty="0"/>
          </a:p>
          <a:p>
            <a:pPr algn="r"/>
            <a:r>
              <a:rPr lang="en-US" dirty="0"/>
              <a:t>European Commission, </a:t>
            </a:r>
            <a:r>
              <a:rPr lang="en-US" dirty="0" smtClean="0"/>
              <a:t>2011. </a:t>
            </a:r>
          </a:p>
          <a:p>
            <a:pPr algn="r"/>
            <a:r>
              <a:rPr lang="en-US" i="1" dirty="0" smtClean="0"/>
              <a:t>Mathematics Education in Europe:</a:t>
            </a:r>
            <a:endParaRPr lang="en-US" i="1" dirty="0"/>
          </a:p>
          <a:p>
            <a:pPr algn="r"/>
            <a:r>
              <a:rPr lang="en-US" i="1" dirty="0"/>
              <a:t>Common </a:t>
            </a:r>
            <a:r>
              <a:rPr lang="en-US" i="1" dirty="0" smtClean="0"/>
              <a:t>Challenges and National Policies</a:t>
            </a:r>
            <a:r>
              <a:rPr lang="en-US" dirty="0" smtClean="0"/>
              <a:t>. </a:t>
            </a:r>
            <a:r>
              <a:rPr lang="ru-RU" dirty="0" smtClean="0"/>
              <a:t> </a:t>
            </a:r>
            <a:endParaRPr lang="en-US" dirty="0" smtClean="0"/>
          </a:p>
          <a:p>
            <a:pPr algn="r"/>
            <a:r>
              <a:rPr lang="en-US" dirty="0"/>
              <a:t>Education, Audiovisual and Culture Executive </a:t>
            </a:r>
            <a:r>
              <a:rPr lang="en-US" dirty="0" smtClean="0"/>
              <a:t>Agency, Brussels</a:t>
            </a:r>
            <a:endParaRPr lang="ru-RU" dirty="0" smtClean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025775" y="16991"/>
            <a:ext cx="675176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sz="2800" b="1" dirty="0" smtClean="0">
                <a:solidFill>
                  <a:schemeClr val="accent2"/>
                </a:solidFill>
              </a:rPr>
              <a:t>Политики о преподавании </a:t>
            </a:r>
          </a:p>
          <a:p>
            <a:pPr algn="r" eaLnBrk="1" hangingPunct="1"/>
            <a:r>
              <a:rPr lang="ru-RU" sz="2800" b="1" dirty="0" smtClean="0">
                <a:solidFill>
                  <a:schemeClr val="accent2"/>
                </a:solidFill>
              </a:rPr>
              <a:t>математики</a:t>
            </a:r>
            <a:endParaRPr lang="ru-RU" sz="28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80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7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6240" cy="4320"/>
          </a:xfrm>
        </p:grpSpPr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906" cy="453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31" cy="403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4889" y="4110"/>
              <a:ext cx="1351" cy="210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920552" y="908720"/>
            <a:ext cx="8640960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400" dirty="0"/>
              <a:t>П</a:t>
            </a:r>
            <a:r>
              <a:rPr lang="ru-RU" sz="2400" dirty="0" smtClean="0"/>
              <a:t>роблема трактовки</a:t>
            </a:r>
          </a:p>
          <a:p>
            <a:r>
              <a:rPr lang="ru-RU" sz="2400" dirty="0" smtClean="0"/>
              <a:t>наличия математических </a:t>
            </a:r>
            <a:r>
              <a:rPr lang="ru-RU" sz="2400" b="1" dirty="0" smtClean="0"/>
              <a:t>«компетенций»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400" dirty="0" smtClean="0"/>
              <a:t>Хороший вариант: </a:t>
            </a:r>
            <a:r>
              <a:rPr lang="ru-RU" sz="2400" dirty="0"/>
              <a:t>Компетенция = </a:t>
            </a:r>
            <a:endParaRPr lang="ru-RU" sz="2400" dirty="0" smtClean="0"/>
          </a:p>
          <a:p>
            <a:pPr>
              <a:spcBef>
                <a:spcPts val="0"/>
              </a:spcBef>
            </a:pPr>
            <a:r>
              <a:rPr lang="ru-RU" sz="2400" dirty="0"/>
              <a:t>	</a:t>
            </a:r>
            <a:r>
              <a:rPr lang="ru-RU" sz="2400" b="1" dirty="0" smtClean="0"/>
              <a:t>= понимание знаний</a:t>
            </a:r>
            <a:r>
              <a:rPr lang="ru-RU" sz="2400" dirty="0" smtClean="0"/>
              <a:t> (</a:t>
            </a:r>
            <a:r>
              <a:rPr lang="ru-RU" sz="2400" dirty="0"/>
              <a:t>и умение применять)</a:t>
            </a:r>
            <a:endParaRPr lang="ru-RU" sz="2400" dirty="0" smtClean="0"/>
          </a:p>
          <a:p>
            <a:pPr>
              <a:spcBef>
                <a:spcPts val="0"/>
              </a:spcBef>
            </a:pPr>
            <a:r>
              <a:rPr lang="ru-RU" sz="2400" i="1" dirty="0" smtClean="0"/>
              <a:t>Действительно, во многих странах в программах по математике уменьшили зубрежку в пользу понимания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400" dirty="0" smtClean="0"/>
              <a:t>Плохой вариант: Компетенция </a:t>
            </a:r>
          </a:p>
          <a:p>
            <a:r>
              <a:rPr lang="ru-RU" sz="2400" b="1" dirty="0"/>
              <a:t>	</a:t>
            </a:r>
            <a:r>
              <a:rPr lang="ru-RU" sz="2400" b="1" dirty="0" smtClean="0"/>
              <a:t>= умение применять знания </a:t>
            </a:r>
            <a:r>
              <a:rPr lang="ru-RU" sz="2400" dirty="0" smtClean="0"/>
              <a:t>(без понимания)</a:t>
            </a:r>
          </a:p>
          <a:p>
            <a:r>
              <a:rPr lang="ru-RU" sz="2400" i="1" dirty="0" smtClean="0"/>
              <a:t>Например, этим грешит обучение инженеров во многих странах</a:t>
            </a:r>
          </a:p>
          <a:p>
            <a:endParaRPr lang="ru-RU" sz="2400" dirty="0"/>
          </a:p>
          <a:p>
            <a:r>
              <a:rPr lang="ru-RU" sz="2400" dirty="0" smtClean="0"/>
              <a:t>Эта же дихотомия уже наблюдается в российских университетах в связи с болонской программой</a:t>
            </a:r>
            <a:endParaRPr lang="ru-RU" sz="2400" dirty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025775" y="16991"/>
            <a:ext cx="675176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sz="2800" b="1" dirty="0" smtClean="0">
                <a:solidFill>
                  <a:schemeClr val="accent2"/>
                </a:solidFill>
              </a:rPr>
              <a:t>Политики о преподавании </a:t>
            </a:r>
          </a:p>
          <a:p>
            <a:pPr algn="r" eaLnBrk="1" hangingPunct="1"/>
            <a:r>
              <a:rPr lang="ru-RU" sz="2800" b="1" dirty="0" smtClean="0">
                <a:solidFill>
                  <a:schemeClr val="accent2"/>
                </a:solidFill>
              </a:rPr>
              <a:t>математики</a:t>
            </a:r>
            <a:endParaRPr lang="ru-RU" sz="28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0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7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6240" cy="4320"/>
          </a:xfrm>
        </p:grpSpPr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906" cy="453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31" cy="403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4889" y="4110"/>
              <a:ext cx="1351" cy="210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920552" y="908720"/>
            <a:ext cx="898544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400" b="1" dirty="0" smtClean="0"/>
              <a:t>А что у нас?</a:t>
            </a:r>
          </a:p>
          <a:p>
            <a:r>
              <a:rPr lang="ru-RU" sz="2400" dirty="0"/>
              <a:t>Во второй половине </a:t>
            </a:r>
            <a:r>
              <a:rPr lang="en-US" sz="2400" dirty="0"/>
              <a:t>XX</a:t>
            </a:r>
            <a:r>
              <a:rPr lang="ru-RU" sz="2400" dirty="0"/>
              <a:t> века мы имели, пожалуй, </a:t>
            </a:r>
            <a:endParaRPr lang="ru-RU" sz="2400" dirty="0" smtClean="0"/>
          </a:p>
          <a:p>
            <a:r>
              <a:rPr lang="ru-RU" sz="2400" b="1" dirty="0" smtClean="0"/>
              <a:t>лучшее в </a:t>
            </a:r>
            <a:r>
              <a:rPr lang="ru-RU" sz="2400" b="1" dirty="0"/>
              <a:t>мире </a:t>
            </a:r>
            <a:r>
              <a:rPr lang="ru-RU" sz="2400" dirty="0"/>
              <a:t>школьное </a:t>
            </a:r>
            <a:r>
              <a:rPr lang="ru-RU" sz="2400" dirty="0" smtClean="0"/>
              <a:t>и университетское математическое </a:t>
            </a:r>
            <a:r>
              <a:rPr lang="ru-RU" sz="2400" dirty="0"/>
              <a:t>образование, </a:t>
            </a:r>
            <a:endParaRPr lang="ru-RU" sz="2400" dirty="0" smtClean="0"/>
          </a:p>
          <a:p>
            <a:r>
              <a:rPr lang="ru-RU" sz="2400" dirty="0" smtClean="0"/>
              <a:t>многие </a:t>
            </a:r>
            <a:r>
              <a:rPr lang="ru-RU" sz="2400" dirty="0"/>
              <a:t>элементы были уникальны </a:t>
            </a:r>
            <a:endParaRPr lang="ru-RU" sz="2400" dirty="0" smtClean="0"/>
          </a:p>
          <a:p>
            <a:r>
              <a:rPr lang="ru-RU" sz="2400" dirty="0" smtClean="0">
                <a:solidFill>
                  <a:srgbClr val="F8120A"/>
                </a:solidFill>
              </a:rPr>
              <a:t>(</a:t>
            </a:r>
            <a:r>
              <a:rPr lang="ru-RU" sz="2400" b="1" dirty="0">
                <a:solidFill>
                  <a:srgbClr val="F8120A"/>
                </a:solidFill>
              </a:rPr>
              <a:t>ФМШ, кружки, ЗМШ, </a:t>
            </a:r>
            <a:r>
              <a:rPr lang="ru-RU" sz="2400" b="1" dirty="0" smtClean="0">
                <a:solidFill>
                  <a:srgbClr val="F8120A"/>
                </a:solidFill>
              </a:rPr>
              <a:t>массовые олимпиады</a:t>
            </a:r>
            <a:r>
              <a:rPr lang="ru-RU" sz="2400" dirty="0" smtClean="0">
                <a:solidFill>
                  <a:srgbClr val="F8120A"/>
                </a:solidFill>
              </a:rPr>
              <a:t>, </a:t>
            </a:r>
            <a:r>
              <a:rPr lang="ru-RU" sz="2400" b="1" dirty="0" smtClean="0">
                <a:solidFill>
                  <a:srgbClr val="F8120A"/>
                </a:solidFill>
              </a:rPr>
              <a:t>университетские научные школы</a:t>
            </a:r>
            <a:r>
              <a:rPr lang="ru-RU" sz="2400" dirty="0" smtClean="0">
                <a:solidFill>
                  <a:srgbClr val="F8120A"/>
                </a:solidFill>
              </a:rPr>
              <a:t>...)</a:t>
            </a:r>
            <a:endParaRPr lang="ru-RU" sz="2400" dirty="0">
              <a:solidFill>
                <a:srgbClr val="F8120A"/>
              </a:solidFill>
            </a:endParaRPr>
          </a:p>
          <a:p>
            <a:endParaRPr lang="ru-RU" sz="2400" dirty="0" smtClean="0"/>
          </a:p>
          <a:p>
            <a:r>
              <a:rPr lang="ru-RU" sz="2400" dirty="0" smtClean="0"/>
              <a:t>Сейчас многое сильно ухудшилось…</a:t>
            </a:r>
          </a:p>
          <a:p>
            <a:r>
              <a:rPr lang="ru-RU" sz="2400" dirty="0" smtClean="0"/>
              <a:t>На мировом уровне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ФМШ выглядят хорошо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Школы выглядят разумно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Университеты хуже – отрыв от современной науки</a:t>
            </a:r>
            <a:endParaRPr lang="ru-RU" sz="2400" i="1" dirty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025775" y="16991"/>
            <a:ext cx="67517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sz="2800" b="1" dirty="0" smtClean="0">
                <a:solidFill>
                  <a:schemeClr val="accent2"/>
                </a:solidFill>
              </a:rPr>
              <a:t>Математика в России</a:t>
            </a:r>
            <a:endParaRPr lang="ru-RU" sz="28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52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2839</TotalTime>
  <Words>738</Words>
  <Application>Microsoft Office PowerPoint</Application>
  <PresentationFormat>A4 Paper (210x297 mm)</PresentationFormat>
  <Paragraphs>154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Modèle par défaut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Université de Genève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UNIGE</dc:creator>
  <cp:lastModifiedBy>SS</cp:lastModifiedBy>
  <cp:revision>131</cp:revision>
  <dcterms:created xsi:type="dcterms:W3CDTF">2006-03-30T14:00:34Z</dcterms:created>
  <dcterms:modified xsi:type="dcterms:W3CDTF">2012-11-05T22:58:18Z</dcterms:modified>
</cp:coreProperties>
</file>