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26"/>
  </p:notesMasterIdLst>
  <p:sldIdLst>
    <p:sldId id="256" r:id="rId2"/>
    <p:sldId id="257" r:id="rId3"/>
    <p:sldId id="262" r:id="rId4"/>
    <p:sldId id="258" r:id="rId5"/>
    <p:sldId id="259" r:id="rId6"/>
    <p:sldId id="260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80" r:id="rId23"/>
    <p:sldId id="278" r:id="rId24"/>
    <p:sldId id="279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6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</a:defRPr>
            </a:lvl1pPr>
          </a:lstStyle>
          <a:p>
            <a:pPr>
              <a:defRPr/>
            </a:pPr>
            <a:fld id="{7CF1F841-CA7D-45F2-AED3-5D27462635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hidden">
          <a:xfrm>
            <a:off x="2895600" y="0"/>
            <a:ext cx="3352800" cy="685641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2400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2133600" y="473075"/>
            <a:ext cx="4878388" cy="3490913"/>
            <a:chOff x="1344" y="298"/>
            <a:chExt cx="3073" cy="2199"/>
          </a:xfrm>
        </p:grpSpPr>
        <p:sp>
          <p:nvSpPr>
            <p:cNvPr id="6" name="Freeform 4"/>
            <p:cNvSpPr>
              <a:spLocks/>
            </p:cNvSpPr>
            <p:nvPr/>
          </p:nvSpPr>
          <p:spPr bwMode="auto">
            <a:xfrm>
              <a:off x="1344" y="1035"/>
              <a:ext cx="1019" cy="907"/>
            </a:xfrm>
            <a:custGeom>
              <a:avLst/>
              <a:gdLst/>
              <a:ahLst/>
              <a:cxnLst>
                <a:cxn ang="0">
                  <a:pos x="0" y="566"/>
                </a:cxn>
                <a:cxn ang="0">
                  <a:pos x="0" y="906"/>
                </a:cxn>
                <a:cxn ang="0">
                  <a:pos x="1014" y="283"/>
                </a:cxn>
                <a:cxn ang="0">
                  <a:pos x="1018" y="307"/>
                </a:cxn>
                <a:cxn ang="0">
                  <a:pos x="869" y="0"/>
                </a:cxn>
                <a:cxn ang="0">
                  <a:pos x="0" y="566"/>
                </a:cxn>
              </a:cxnLst>
              <a:rect l="0" t="0" r="r" b="b"/>
              <a:pathLst>
                <a:path w="1019" h="907">
                  <a:moveTo>
                    <a:pt x="0" y="566"/>
                  </a:moveTo>
                  <a:lnTo>
                    <a:pt x="0" y="906"/>
                  </a:lnTo>
                  <a:lnTo>
                    <a:pt x="1014" y="283"/>
                  </a:lnTo>
                  <a:lnTo>
                    <a:pt x="1018" y="307"/>
                  </a:lnTo>
                  <a:lnTo>
                    <a:pt x="869" y="0"/>
                  </a:lnTo>
                  <a:lnTo>
                    <a:pt x="0" y="566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3398" y="1035"/>
              <a:ext cx="1019" cy="907"/>
            </a:xfrm>
            <a:custGeom>
              <a:avLst/>
              <a:gdLst/>
              <a:ahLst/>
              <a:cxnLst>
                <a:cxn ang="0">
                  <a:pos x="1018" y="566"/>
                </a:cxn>
                <a:cxn ang="0">
                  <a:pos x="1018" y="906"/>
                </a:cxn>
                <a:cxn ang="0">
                  <a:pos x="3" y="283"/>
                </a:cxn>
                <a:cxn ang="0">
                  <a:pos x="0" y="307"/>
                </a:cxn>
                <a:cxn ang="0">
                  <a:pos x="148" y="0"/>
                </a:cxn>
                <a:cxn ang="0">
                  <a:pos x="1018" y="566"/>
                </a:cxn>
              </a:cxnLst>
              <a:rect l="0" t="0" r="r" b="b"/>
              <a:pathLst>
                <a:path w="1019" h="907">
                  <a:moveTo>
                    <a:pt x="1018" y="566"/>
                  </a:moveTo>
                  <a:lnTo>
                    <a:pt x="1018" y="906"/>
                  </a:lnTo>
                  <a:lnTo>
                    <a:pt x="3" y="283"/>
                  </a:lnTo>
                  <a:lnTo>
                    <a:pt x="0" y="307"/>
                  </a:lnTo>
                  <a:lnTo>
                    <a:pt x="148" y="0"/>
                  </a:lnTo>
                  <a:lnTo>
                    <a:pt x="1018" y="566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1571" y="298"/>
              <a:ext cx="2632" cy="2199"/>
              <a:chOff x="1571" y="298"/>
              <a:chExt cx="2632" cy="2199"/>
            </a:xfrm>
          </p:grpSpPr>
          <p:sp>
            <p:nvSpPr>
              <p:cNvPr id="10" name="AutoShape 7" descr="Green marble"/>
              <p:cNvSpPr>
                <a:spLocks noChangeArrowheads="1"/>
              </p:cNvSpPr>
              <p:nvPr/>
            </p:nvSpPr>
            <p:spPr bwMode="auto">
              <a:xfrm rot="10800000" flipH="1">
                <a:off x="1571" y="298"/>
                <a:ext cx="2631" cy="2198"/>
              </a:xfrm>
              <a:prstGeom prst="triangle">
                <a:avLst>
                  <a:gd name="adj" fmla="val 49995"/>
                </a:avLst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12700" cap="sq">
                <a:solidFill>
                  <a:srgbClr val="006633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8"/>
              <p:cNvSpPr>
                <a:spLocks/>
              </p:cNvSpPr>
              <p:nvPr/>
            </p:nvSpPr>
            <p:spPr bwMode="auto">
              <a:xfrm>
                <a:off x="1571" y="298"/>
                <a:ext cx="1316" cy="2199"/>
              </a:xfrm>
              <a:custGeom>
                <a:avLst/>
                <a:gdLst/>
                <a:ahLst/>
                <a:cxnLst>
                  <a:cxn ang="0">
                    <a:pos x="1315" y="2198"/>
                  </a:cxn>
                  <a:cxn ang="0">
                    <a:pos x="1315" y="1815"/>
                  </a:cxn>
                  <a:cxn ang="0">
                    <a:pos x="409" y="214"/>
                  </a:cxn>
                  <a:cxn ang="0">
                    <a:pos x="0" y="0"/>
                  </a:cxn>
                  <a:cxn ang="0">
                    <a:pos x="1315" y="2198"/>
                  </a:cxn>
                </a:cxnLst>
                <a:rect l="0" t="0" r="r" b="b"/>
                <a:pathLst>
                  <a:path w="1316" h="2199">
                    <a:moveTo>
                      <a:pt x="1315" y="2198"/>
                    </a:moveTo>
                    <a:lnTo>
                      <a:pt x="1315" y="1815"/>
                    </a:lnTo>
                    <a:lnTo>
                      <a:pt x="409" y="214"/>
                    </a:lnTo>
                    <a:lnTo>
                      <a:pt x="0" y="0"/>
                    </a:lnTo>
                    <a:lnTo>
                      <a:pt x="1315" y="2198"/>
                    </a:lnTo>
                  </a:path>
                </a:pathLst>
              </a:custGeom>
              <a:solidFill>
                <a:srgbClr val="002010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9"/>
              <p:cNvSpPr>
                <a:spLocks/>
              </p:cNvSpPr>
              <p:nvPr/>
            </p:nvSpPr>
            <p:spPr bwMode="auto">
              <a:xfrm>
                <a:off x="1571" y="298"/>
                <a:ext cx="2632" cy="2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09" y="216"/>
                  </a:cxn>
                  <a:cxn ang="0">
                    <a:pos x="2279" y="216"/>
                  </a:cxn>
                  <a:cxn ang="0">
                    <a:pos x="2631" y="0"/>
                  </a:cxn>
                  <a:cxn ang="0">
                    <a:pos x="0" y="0"/>
                  </a:cxn>
                </a:cxnLst>
                <a:rect l="0" t="0" r="r" b="b"/>
                <a:pathLst>
                  <a:path w="2632" h="217">
                    <a:moveTo>
                      <a:pt x="0" y="0"/>
                    </a:moveTo>
                    <a:lnTo>
                      <a:pt x="409" y="216"/>
                    </a:lnTo>
                    <a:lnTo>
                      <a:pt x="2279" y="216"/>
                    </a:lnTo>
                    <a:lnTo>
                      <a:pt x="2631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71BB96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0"/>
              <p:cNvSpPr>
                <a:spLocks/>
              </p:cNvSpPr>
              <p:nvPr/>
            </p:nvSpPr>
            <p:spPr bwMode="auto">
              <a:xfrm>
                <a:off x="2886" y="298"/>
                <a:ext cx="1317" cy="2199"/>
              </a:xfrm>
              <a:custGeom>
                <a:avLst/>
                <a:gdLst/>
                <a:ahLst/>
                <a:cxnLst>
                  <a:cxn ang="0">
                    <a:pos x="0" y="2198"/>
                  </a:cxn>
                  <a:cxn ang="0">
                    <a:pos x="0" y="1815"/>
                  </a:cxn>
                  <a:cxn ang="0">
                    <a:pos x="906" y="214"/>
                  </a:cxn>
                  <a:cxn ang="0">
                    <a:pos x="1316" y="0"/>
                  </a:cxn>
                  <a:cxn ang="0">
                    <a:pos x="0" y="2198"/>
                  </a:cxn>
                </a:cxnLst>
                <a:rect l="0" t="0" r="r" b="b"/>
                <a:pathLst>
                  <a:path w="1317" h="2199">
                    <a:moveTo>
                      <a:pt x="0" y="2198"/>
                    </a:moveTo>
                    <a:lnTo>
                      <a:pt x="0" y="1815"/>
                    </a:lnTo>
                    <a:lnTo>
                      <a:pt x="906" y="214"/>
                    </a:lnTo>
                    <a:lnTo>
                      <a:pt x="1316" y="0"/>
                    </a:lnTo>
                    <a:lnTo>
                      <a:pt x="0" y="2198"/>
                    </a:lnTo>
                  </a:path>
                </a:pathLst>
              </a:custGeom>
              <a:solidFill>
                <a:srgbClr val="006633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>
              <a:off x="1344" y="1631"/>
              <a:ext cx="3069" cy="31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56332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8862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5410200"/>
            <a:ext cx="6400800" cy="1295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Правка образца подзаголовка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F7688B-FA70-41F3-8F71-3521DBBDB6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l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F6741-FB76-42BF-8556-E40C77DB3A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l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10388" y="228600"/>
            <a:ext cx="2081212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61988" y="228600"/>
            <a:ext cx="609600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891DB-3B6B-4D90-A071-E4C394FF15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l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FEA1B5-2433-4736-8F15-05D400B2F8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l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9CAE9-BE55-458E-B335-5C584D4D90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l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61988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24388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485ABC-4B8F-4EE6-BDB4-4AD9CF08BF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l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29118-CFB3-4CD9-9140-B5C8FE1D8E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l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A548A-48D5-4EC0-A5F5-18DE06513F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l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3C256-0D58-489A-A007-02540C6942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l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025007-8268-4918-8B24-81E7AD8C9A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l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2060AB-9D54-46E6-BF23-67E97DF430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l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hidden">
          <a:xfrm>
            <a:off x="0" y="0"/>
            <a:ext cx="1752600" cy="685641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2400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152400" y="374650"/>
            <a:ext cx="1525588" cy="1227138"/>
            <a:chOff x="96" y="236"/>
            <a:chExt cx="961" cy="773"/>
          </a:xfrm>
        </p:grpSpPr>
        <p:sp>
          <p:nvSpPr>
            <p:cNvPr id="55300" name="Freeform 4"/>
            <p:cNvSpPr>
              <a:spLocks/>
            </p:cNvSpPr>
            <p:nvPr/>
          </p:nvSpPr>
          <p:spPr bwMode="auto">
            <a:xfrm>
              <a:off x="738" y="495"/>
              <a:ext cx="319" cy="319"/>
            </a:xfrm>
            <a:custGeom>
              <a:avLst/>
              <a:gdLst/>
              <a:ahLst/>
              <a:cxnLst>
                <a:cxn ang="0">
                  <a:pos x="318" y="198"/>
                </a:cxn>
                <a:cxn ang="0">
                  <a:pos x="318" y="318"/>
                </a:cxn>
                <a:cxn ang="0">
                  <a:pos x="1" y="99"/>
                </a:cxn>
                <a:cxn ang="0">
                  <a:pos x="0" y="108"/>
                </a:cxn>
                <a:cxn ang="0">
                  <a:pos x="46" y="0"/>
                </a:cxn>
                <a:cxn ang="0">
                  <a:pos x="318" y="198"/>
                </a:cxn>
              </a:cxnLst>
              <a:rect l="0" t="0" r="r" b="b"/>
              <a:pathLst>
                <a:path w="319" h="319">
                  <a:moveTo>
                    <a:pt x="318" y="198"/>
                  </a:moveTo>
                  <a:lnTo>
                    <a:pt x="318" y="318"/>
                  </a:lnTo>
                  <a:lnTo>
                    <a:pt x="1" y="99"/>
                  </a:lnTo>
                  <a:lnTo>
                    <a:pt x="0" y="108"/>
                  </a:lnTo>
                  <a:lnTo>
                    <a:pt x="46" y="0"/>
                  </a:lnTo>
                  <a:lnTo>
                    <a:pt x="318" y="198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5301" name="Freeform 5"/>
            <p:cNvSpPr>
              <a:spLocks/>
            </p:cNvSpPr>
            <p:nvPr/>
          </p:nvSpPr>
          <p:spPr bwMode="auto">
            <a:xfrm>
              <a:off x="96" y="495"/>
              <a:ext cx="319" cy="319"/>
            </a:xfrm>
            <a:custGeom>
              <a:avLst/>
              <a:gdLst/>
              <a:ahLst/>
              <a:cxnLst>
                <a:cxn ang="0">
                  <a:pos x="0" y="198"/>
                </a:cxn>
                <a:cxn ang="0">
                  <a:pos x="0" y="318"/>
                </a:cxn>
                <a:cxn ang="0">
                  <a:pos x="316" y="99"/>
                </a:cxn>
                <a:cxn ang="0">
                  <a:pos x="318" y="108"/>
                </a:cxn>
                <a:cxn ang="0">
                  <a:pos x="271" y="0"/>
                </a:cxn>
                <a:cxn ang="0">
                  <a:pos x="0" y="198"/>
                </a:cxn>
              </a:cxnLst>
              <a:rect l="0" t="0" r="r" b="b"/>
              <a:pathLst>
                <a:path w="319" h="319">
                  <a:moveTo>
                    <a:pt x="0" y="198"/>
                  </a:moveTo>
                  <a:lnTo>
                    <a:pt x="0" y="318"/>
                  </a:lnTo>
                  <a:lnTo>
                    <a:pt x="316" y="99"/>
                  </a:lnTo>
                  <a:lnTo>
                    <a:pt x="318" y="108"/>
                  </a:lnTo>
                  <a:lnTo>
                    <a:pt x="271" y="0"/>
                  </a:lnTo>
                  <a:lnTo>
                    <a:pt x="0" y="198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152" y="236"/>
              <a:ext cx="823" cy="773"/>
              <a:chOff x="152" y="236"/>
              <a:chExt cx="823" cy="773"/>
            </a:xfrm>
          </p:grpSpPr>
          <p:sp>
            <p:nvSpPr>
              <p:cNvPr id="55303" name="AutoShape 7" descr="Green marble"/>
              <p:cNvSpPr>
                <a:spLocks noChangeArrowheads="1"/>
              </p:cNvSpPr>
              <p:nvPr/>
            </p:nvSpPr>
            <p:spPr bwMode="auto">
              <a:xfrm rot="10800000" flipH="1">
                <a:off x="152" y="236"/>
                <a:ext cx="822" cy="772"/>
              </a:xfrm>
              <a:prstGeom prst="triangle">
                <a:avLst>
                  <a:gd name="adj" fmla="val 49995"/>
                </a:avLst>
              </a:prstGeom>
              <a:blipFill dpi="0" rotWithShape="0">
                <a:blip r:embed="rId13" cstate="print"/>
                <a:srcRect/>
                <a:tile tx="0" ty="0" sx="100000" sy="100000" flip="none" algn="tl"/>
              </a:blipFill>
              <a:ln w="12700" cap="sq">
                <a:solidFill>
                  <a:srgbClr val="006633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5304" name="Freeform 8"/>
              <p:cNvSpPr>
                <a:spLocks/>
              </p:cNvSpPr>
              <p:nvPr/>
            </p:nvSpPr>
            <p:spPr bwMode="auto">
              <a:xfrm>
                <a:off x="152" y="236"/>
                <a:ext cx="412" cy="773"/>
              </a:xfrm>
              <a:custGeom>
                <a:avLst/>
                <a:gdLst/>
                <a:ahLst/>
                <a:cxnLst>
                  <a:cxn ang="0">
                    <a:pos x="411" y="772"/>
                  </a:cxn>
                  <a:cxn ang="0">
                    <a:pos x="411" y="637"/>
                  </a:cxn>
                  <a:cxn ang="0">
                    <a:pos x="127" y="75"/>
                  </a:cxn>
                  <a:cxn ang="0">
                    <a:pos x="0" y="0"/>
                  </a:cxn>
                  <a:cxn ang="0">
                    <a:pos x="411" y="772"/>
                  </a:cxn>
                </a:cxnLst>
                <a:rect l="0" t="0" r="r" b="b"/>
                <a:pathLst>
                  <a:path w="412" h="773">
                    <a:moveTo>
                      <a:pt x="411" y="772"/>
                    </a:moveTo>
                    <a:lnTo>
                      <a:pt x="411" y="637"/>
                    </a:lnTo>
                    <a:lnTo>
                      <a:pt x="127" y="75"/>
                    </a:lnTo>
                    <a:lnTo>
                      <a:pt x="0" y="0"/>
                    </a:lnTo>
                    <a:lnTo>
                      <a:pt x="411" y="772"/>
                    </a:lnTo>
                  </a:path>
                </a:pathLst>
              </a:custGeom>
              <a:solidFill>
                <a:srgbClr val="002010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5305" name="Freeform 9"/>
              <p:cNvSpPr>
                <a:spLocks/>
              </p:cNvSpPr>
              <p:nvPr/>
            </p:nvSpPr>
            <p:spPr bwMode="auto">
              <a:xfrm>
                <a:off x="152" y="236"/>
                <a:ext cx="823" cy="7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7" y="76"/>
                  </a:cxn>
                  <a:cxn ang="0">
                    <a:pos x="712" y="76"/>
                  </a:cxn>
                  <a:cxn ang="0">
                    <a:pos x="822" y="0"/>
                  </a:cxn>
                  <a:cxn ang="0">
                    <a:pos x="0" y="0"/>
                  </a:cxn>
                </a:cxnLst>
                <a:rect l="0" t="0" r="r" b="b"/>
                <a:pathLst>
                  <a:path w="823" h="77">
                    <a:moveTo>
                      <a:pt x="0" y="0"/>
                    </a:moveTo>
                    <a:lnTo>
                      <a:pt x="127" y="76"/>
                    </a:lnTo>
                    <a:lnTo>
                      <a:pt x="712" y="76"/>
                    </a:lnTo>
                    <a:lnTo>
                      <a:pt x="822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71BB96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5306" name="Freeform 10"/>
              <p:cNvSpPr>
                <a:spLocks/>
              </p:cNvSpPr>
              <p:nvPr/>
            </p:nvSpPr>
            <p:spPr bwMode="auto">
              <a:xfrm>
                <a:off x="563" y="236"/>
                <a:ext cx="412" cy="773"/>
              </a:xfrm>
              <a:custGeom>
                <a:avLst/>
                <a:gdLst/>
                <a:ahLst/>
                <a:cxnLst>
                  <a:cxn ang="0">
                    <a:pos x="0" y="772"/>
                  </a:cxn>
                  <a:cxn ang="0">
                    <a:pos x="0" y="637"/>
                  </a:cxn>
                  <a:cxn ang="0">
                    <a:pos x="283" y="75"/>
                  </a:cxn>
                  <a:cxn ang="0">
                    <a:pos x="411" y="0"/>
                  </a:cxn>
                  <a:cxn ang="0">
                    <a:pos x="0" y="772"/>
                  </a:cxn>
                </a:cxnLst>
                <a:rect l="0" t="0" r="r" b="b"/>
                <a:pathLst>
                  <a:path w="412" h="773">
                    <a:moveTo>
                      <a:pt x="0" y="772"/>
                    </a:moveTo>
                    <a:lnTo>
                      <a:pt x="0" y="637"/>
                    </a:lnTo>
                    <a:lnTo>
                      <a:pt x="283" y="75"/>
                    </a:lnTo>
                    <a:lnTo>
                      <a:pt x="411" y="0"/>
                    </a:lnTo>
                    <a:lnTo>
                      <a:pt x="0" y="772"/>
                    </a:lnTo>
                  </a:path>
                </a:pathLst>
              </a:custGeom>
              <a:solidFill>
                <a:srgbClr val="006633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55307" name="Rectangle 11"/>
            <p:cNvSpPr>
              <a:spLocks noChangeArrowheads="1"/>
            </p:cNvSpPr>
            <p:nvPr/>
          </p:nvSpPr>
          <p:spPr bwMode="auto">
            <a:xfrm>
              <a:off x="96" y="704"/>
              <a:ext cx="959" cy="10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228600"/>
            <a:ext cx="7086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9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1988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531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5311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92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5312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3987C883-5024-4700-B6AA-B3C85DC325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2" r:id="rId3"/>
    <p:sldLayoutId id="2147483671" r:id="rId4"/>
    <p:sldLayoutId id="2147483670" r:id="rId5"/>
    <p:sldLayoutId id="2147483669" r:id="rId6"/>
    <p:sldLayoutId id="2147483668" r:id="rId7"/>
    <p:sldLayoutId id="2147483667" r:id="rId8"/>
    <p:sldLayoutId id="2147483666" r:id="rId9"/>
    <p:sldLayoutId id="2147483665" r:id="rId10"/>
    <p:sldLayoutId id="2147483664" r:id="rId11"/>
  </p:sldLayoutIdLst>
  <p:transition spd="slow">
    <p:pull dir="lu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" pitchFamily="2" charset="2"/>
        <a:buChar char="Ú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>
                <a:effectLst>
                  <a:outerShdw blurRad="38100" dist="38100" dir="2700000" algn="tl">
                    <a:srgbClr val="000000"/>
                  </a:outerShdw>
                </a:effectLst>
              </a:rPr>
              <a:t>Этапы работы над рефератом. </a:t>
            </a:r>
            <a:br>
              <a:rPr lang="ru-RU" b="1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b="1">
                <a:effectLst>
                  <a:outerShdw blurRad="38100" dist="38100" dir="2700000" algn="tl">
                    <a:srgbClr val="000000"/>
                  </a:outerShdw>
                </a:effectLst>
              </a:rPr>
              <a:t>Структура и оформление реферата.</a:t>
            </a:r>
            <a:r>
              <a:rPr lang="ru-RU" sz="4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4000"/>
              <a:t> </a:t>
            </a: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Титульный лист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smtClean="0"/>
              <a:t>На </a:t>
            </a:r>
            <a:r>
              <a:rPr lang="ru-RU" sz="2800" i="1" smtClean="0"/>
              <a:t>титульном листе</a:t>
            </a:r>
            <a:r>
              <a:rPr lang="ru-RU" sz="2800" smtClean="0"/>
              <a:t> указываются: 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полное название образовательного учреждения (наверху страницы по центру)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жанр работы (реферат); 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учебный предмет;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тема (без кавычек и точек в конце); 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фамилия, имя автора работы, класс;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фамилия, имя, отчество преподавателя,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внизу страницы указывается город, год (без слова «год»). </a:t>
            </a: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29" name="Group 21"/>
          <p:cNvGraphicFramePr>
            <a:graphicFrameLocks noGrp="1"/>
          </p:cNvGraphicFramePr>
          <p:nvPr/>
        </p:nvGraphicFramePr>
        <p:xfrm>
          <a:off x="1524000" y="381000"/>
          <a:ext cx="6096000" cy="624840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6248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Государственное образовательное учреждение средняя школа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…..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Санкт-Петербурга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Реферат по литературе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Тема: История журнала «Новый мир»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Работу выполнила ученица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класса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                                               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ФИО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                                                  Учитель: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ФИО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Санкт-Петербург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ru-RU" smtClean="0"/>
              <a:t>Содержание (оглавление)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89154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1800" b="1" smtClean="0"/>
              <a:t>Введение	                                                                                                      2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b="1" smtClean="0"/>
              <a:t>Глава 1. Литературно-художественные журналы в России </a:t>
            </a:r>
            <a:r>
              <a:rPr lang="en-US" sz="1800" b="1" smtClean="0"/>
              <a:t>XVIII</a:t>
            </a:r>
            <a:r>
              <a:rPr lang="ru-RU" sz="1800" b="1" smtClean="0"/>
              <a:t>-</a:t>
            </a:r>
            <a:r>
              <a:rPr lang="en-US" sz="1800" b="1" smtClean="0"/>
              <a:t>XX</a:t>
            </a:r>
            <a:r>
              <a:rPr lang="ru-RU" sz="1800" b="1" smtClean="0"/>
              <a:t> в. 3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b="1" smtClean="0"/>
              <a:t>Глава 2. История журнала «Новый мир» 	                                           12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b="1" smtClean="0"/>
              <a:t>           2.1. Создание и первые шаги журнала «Новый мир»               	12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b="1" smtClean="0"/>
              <a:t>          2.2. Журнал «Новый мир» в 30-40-е годы                                     	1</a:t>
            </a:r>
            <a:r>
              <a:rPr lang="en-US" sz="1800" b="1" smtClean="0"/>
              <a:t>3</a:t>
            </a:r>
            <a:endParaRPr lang="ru-RU" sz="1800" b="1" smtClean="0"/>
          </a:p>
          <a:p>
            <a:pPr eaLnBrk="1" hangingPunct="1">
              <a:lnSpc>
                <a:spcPct val="80000"/>
              </a:lnSpc>
            </a:pPr>
            <a:r>
              <a:rPr lang="ru-RU" sz="1800" b="1" smtClean="0"/>
              <a:t>          2.3. «Новый мир» в 50-60-е годы                                             	1</a:t>
            </a:r>
            <a:r>
              <a:rPr lang="en-US" sz="1800" b="1" smtClean="0"/>
              <a:t>4</a:t>
            </a:r>
            <a:endParaRPr lang="ru-RU" sz="1800" b="1" smtClean="0"/>
          </a:p>
          <a:p>
            <a:pPr eaLnBrk="1" hangingPunct="1">
              <a:lnSpc>
                <a:spcPct val="80000"/>
              </a:lnSpc>
            </a:pPr>
            <a:r>
              <a:rPr lang="ru-RU" sz="1800" b="1" smtClean="0"/>
              <a:t>          2.4. «Новый мир» в 70-80-е годы                                                     	1</a:t>
            </a:r>
            <a:r>
              <a:rPr lang="en-US" sz="1800" b="1" smtClean="0"/>
              <a:t>7</a:t>
            </a:r>
            <a:endParaRPr lang="ru-RU" sz="1800" b="1" smtClean="0"/>
          </a:p>
          <a:p>
            <a:pPr eaLnBrk="1" hangingPunct="1">
              <a:lnSpc>
                <a:spcPct val="80000"/>
              </a:lnSpc>
            </a:pPr>
            <a:r>
              <a:rPr lang="ru-RU" sz="1800" b="1" smtClean="0"/>
              <a:t>          2.5. Журнал в 80-90-е годы                                                         	18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b="1" smtClean="0"/>
              <a:t>          2.6. Конец </a:t>
            </a:r>
            <a:r>
              <a:rPr lang="en-US" sz="1800" b="1" smtClean="0"/>
              <a:t>XX</a:t>
            </a:r>
            <a:r>
              <a:rPr lang="ru-RU" sz="1800" b="1" smtClean="0"/>
              <a:t> – </a:t>
            </a:r>
            <a:r>
              <a:rPr lang="en-US" sz="1800" b="1" smtClean="0"/>
              <a:t>XXI</a:t>
            </a:r>
            <a:r>
              <a:rPr lang="ru-RU" sz="1800" b="1" smtClean="0"/>
              <a:t> век в жизни «Нового мира»            	              19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b="1" smtClean="0"/>
              <a:t>Глава 3. Роль журнала в жизни страны                                               	</a:t>
            </a:r>
            <a:r>
              <a:rPr lang="en-US" sz="1800" b="1" smtClean="0"/>
              <a:t>22</a:t>
            </a:r>
            <a:endParaRPr lang="ru-RU" sz="1800" b="1" smtClean="0"/>
          </a:p>
          <a:p>
            <a:pPr eaLnBrk="1" hangingPunct="1">
              <a:lnSpc>
                <a:spcPct val="80000"/>
              </a:lnSpc>
            </a:pPr>
            <a:r>
              <a:rPr lang="ru-RU" sz="1800" b="1" smtClean="0"/>
              <a:t>Заключение                                                                                                 	</a:t>
            </a:r>
            <a:r>
              <a:rPr lang="en-US" sz="1800" b="1" smtClean="0"/>
              <a:t>24</a:t>
            </a:r>
            <a:endParaRPr lang="ru-RU" sz="1800" b="1" smtClean="0"/>
          </a:p>
          <a:p>
            <a:pPr eaLnBrk="1" hangingPunct="1">
              <a:lnSpc>
                <a:spcPct val="80000"/>
              </a:lnSpc>
            </a:pPr>
            <a:r>
              <a:rPr lang="ru-RU" sz="1800" b="1" smtClean="0"/>
              <a:t>Список литературы                                                                                   	</a:t>
            </a:r>
            <a:r>
              <a:rPr lang="en-US" sz="1800" b="1" smtClean="0"/>
              <a:t>26</a:t>
            </a:r>
            <a:endParaRPr lang="ru-RU" sz="1800" b="1" smtClean="0"/>
          </a:p>
          <a:p>
            <a:pPr eaLnBrk="1" hangingPunct="1">
              <a:lnSpc>
                <a:spcPct val="80000"/>
              </a:lnSpc>
            </a:pPr>
            <a:r>
              <a:rPr lang="ru-RU" sz="1800" b="1" smtClean="0"/>
              <a:t>Приложение                                                                                         	</a:t>
            </a:r>
            <a:r>
              <a:rPr lang="en-US" sz="1800" b="1" smtClean="0"/>
              <a:t>28</a:t>
            </a:r>
            <a:endParaRPr lang="ru-RU" sz="1800" b="1" smtClean="0"/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ru-RU" b="1" smtClean="0"/>
              <a:t>Введение</a:t>
            </a:r>
            <a:r>
              <a:rPr lang="ru-RU" smtClean="0"/>
              <a:t> 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b="1" smtClean="0"/>
              <a:t>Включает в себя: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обоснование выбора темы, личную заинтересованность автора в ее изучении;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отмечается ее актуальность;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формулировку цели работы;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конкретные задачи, которые предстоит решить в ходе изучения;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краткий обзор важнейших источников, на основании которых готовился реферат.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Введение составляет по объему примерно одну десятую часть от общего объема работы. </a:t>
            </a: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Основная часть по главам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smtClean="0"/>
              <a:t>В </a:t>
            </a:r>
            <a:r>
              <a:rPr lang="ru-RU" sz="2400" i="1" smtClean="0"/>
              <a:t>основной части,</a:t>
            </a:r>
            <a:r>
              <a:rPr lang="ru-RU" sz="2400" smtClean="0"/>
              <a:t> разделенной на соразмерные друг другу главы и параграфы, необходимо раскрыть все пункты составленного заранее плана, связно изложить накопленный и проанализированный материал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основная идея (цель), выдвинутая во введении, должна пронизывать всю работу, а весь материал был нацелен на решение главных задач.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Изложение текста должно быть кратким, четким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Помимо разделов текст разделяют на подразделы, пункты и подпункты.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Разделы (за исключением введения и заключения) должны иметь порядковые номера, обозначенные арабскими цифрами с точкой, в пределах  всего реферата. </a:t>
            </a:r>
          </a:p>
          <a:p>
            <a:pPr eaLnBrk="1" hangingPunct="1">
              <a:lnSpc>
                <a:spcPct val="90000"/>
              </a:lnSpc>
            </a:pPr>
            <a:endParaRPr lang="ru-RU" sz="2400" smtClean="0"/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Правила написания основной части реферата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smtClean="0"/>
              <a:t>Наименования разделов записываются в виде заголовков прописными буквами симметрично вертикальной оси поля. Подразделов курсивом. 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При изложении текста следует помнить, что терминология и определения должны быть едиными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Если в реферате принята специфическая терминология, то следует привести в ней перечень принятых терминов с соответствующими разъяснениями (словарь терминов)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При наличии цифрового, фактического материала, цитат </a:t>
            </a:r>
            <a:r>
              <a:rPr lang="ru-RU" sz="2400" b="1" u="sng" smtClean="0"/>
              <a:t>обязательны библиографические ссылки на источники</a:t>
            </a:r>
            <a:r>
              <a:rPr lang="ru-RU" sz="2400" b="1" smtClean="0"/>
              <a:t> </a:t>
            </a: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Заключение 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smtClean="0"/>
              <a:t>В </a:t>
            </a:r>
            <a:r>
              <a:rPr lang="ru-RU" sz="2800" i="1" smtClean="0"/>
              <a:t>заключении</a:t>
            </a:r>
            <a:r>
              <a:rPr lang="ru-RU" sz="2800" smtClean="0"/>
              <a:t> подводятся итоги по всей работе, делаются выводы, содержащие ясные ответы на поставленные вопросы (задачи); 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делает собственные обобщения (иногда с учетом различных точек зрения на рассматриваемую проблему); 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отмечет, что нового получил автор в результате работы над данной темой. 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Заключение по объему не должно превышать введения.</a:t>
            </a: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Список использованных источников</a:t>
            </a:r>
            <a:r>
              <a:rPr lang="ru-RU" smtClean="0"/>
              <a:t> 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 b="1" smtClean="0"/>
              <a:t>Список использованных источников</a:t>
            </a:r>
            <a:r>
              <a:rPr lang="ru-RU" sz="2000" smtClean="0"/>
              <a:t> завершает основную часть реферативной работы. </a:t>
            </a:r>
            <a:r>
              <a:rPr lang="ru-RU" sz="2000" b="1" smtClean="0"/>
              <a:t>В нем фиксируются только те источники, с которыми работал автор.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Вся использованные в процессе работы источники оформляется в </a:t>
            </a:r>
            <a:r>
              <a:rPr lang="ru-RU" sz="2000" b="1" smtClean="0"/>
              <a:t>библиографический</a:t>
            </a:r>
            <a:r>
              <a:rPr lang="ru-RU" sz="2000" smtClean="0"/>
              <a:t> </a:t>
            </a:r>
            <a:r>
              <a:rPr lang="ru-RU" sz="2000" b="1" smtClean="0"/>
              <a:t>список </a:t>
            </a:r>
            <a:r>
              <a:rPr lang="ru-RU" sz="2000" smtClean="0"/>
              <a:t>и он является </a:t>
            </a:r>
            <a:r>
              <a:rPr lang="ru-RU" sz="2000" b="1" smtClean="0"/>
              <a:t>обязательной частью</a:t>
            </a:r>
            <a:r>
              <a:rPr lang="ru-RU" sz="2000" smtClean="0"/>
              <a:t> реферативной (курсовой, дипломной, научной) работы.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 Количество и характер источников в списке дают представление о </a:t>
            </a:r>
            <a:r>
              <a:rPr lang="ru-RU" sz="2000" b="1" smtClean="0"/>
              <a:t>степени изученности</a:t>
            </a:r>
            <a:r>
              <a:rPr lang="ru-RU" sz="2000" smtClean="0"/>
              <a:t> конкретной проблемы автором работы, документально </a:t>
            </a:r>
            <a:r>
              <a:rPr lang="ru-RU" sz="2000" b="1" smtClean="0"/>
              <a:t>подтверждают точность и достоверность</a:t>
            </a:r>
            <a:r>
              <a:rPr lang="ru-RU" sz="2000" smtClean="0"/>
              <a:t> приведенных в тексте заимствований: ссылок, цитат, информационных и статистических данных.</a:t>
            </a: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Правила составления списка источников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 smtClean="0"/>
              <a:t>Каждый документ, включенный в список, должен быть описан в соответствии с </a:t>
            </a:r>
            <a:r>
              <a:rPr lang="ru-RU" sz="2000" b="1" smtClean="0"/>
              <a:t>правилами библиографического описания</a:t>
            </a:r>
            <a:r>
              <a:rPr lang="ru-RU" sz="2000" smtClean="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Каждая библиографическая запись в списке получает </a:t>
            </a:r>
            <a:r>
              <a:rPr lang="ru-RU" sz="2000" b="1" smtClean="0"/>
              <a:t>порядковый номер</a:t>
            </a:r>
            <a:r>
              <a:rPr lang="ru-RU" sz="2000" smtClean="0"/>
              <a:t> и начинается с красной строки.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Библиографические описания, включаемые в библиографические списки, располагают в </a:t>
            </a:r>
            <a:r>
              <a:rPr lang="ru-RU" sz="2000" b="1" smtClean="0"/>
              <a:t>алфавитном порядке.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 </a:t>
            </a:r>
            <a:r>
              <a:rPr lang="ru-RU" sz="2000" b="1" smtClean="0"/>
              <a:t>Алфавитное расположение</a:t>
            </a:r>
            <a:r>
              <a:rPr lang="ru-RU" sz="2000" i="1" smtClean="0"/>
              <a:t> – </a:t>
            </a:r>
            <a:r>
              <a:rPr lang="ru-RU" sz="2000" smtClean="0"/>
              <a:t>по фамилиям авторов, заглавиям книг и статей, если фамилия автора не указана.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В начало алфавитного списка можно вынести, если таковые имеются, </a:t>
            </a:r>
            <a:r>
              <a:rPr lang="ru-RU" sz="2000" b="1" smtClean="0"/>
              <a:t>официальные документы</a:t>
            </a:r>
            <a:r>
              <a:rPr lang="ru-RU" sz="2000" smtClean="0"/>
              <a:t> (государственные документы, документы общественных организаций, массовых движений и политических партий).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 </a:t>
            </a:r>
            <a:r>
              <a:rPr lang="ru-RU" sz="2000" smtClean="0"/>
              <a:t>Не рекомендуется в одном алфавите смешивать разные алфавиты (русский, латинский и др.). В этом случае список состоит из двух частей: библиографическое описание документов на русском языке, далее - библиографическое описание документов на иностранных языках.</a:t>
            </a:r>
            <a:endParaRPr lang="ru-RU" sz="2400" smtClean="0"/>
          </a:p>
          <a:p>
            <a:pPr eaLnBrk="1" hangingPunct="1">
              <a:lnSpc>
                <a:spcPct val="80000"/>
              </a:lnSpc>
            </a:pPr>
            <a:endParaRPr lang="ru-RU" sz="2400" smtClean="0"/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Примечание 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smtClean="0"/>
              <a:t>В раздел </a:t>
            </a:r>
            <a:r>
              <a:rPr lang="ru-RU" sz="2400" b="1" smtClean="0"/>
              <a:t>примечание</a:t>
            </a:r>
            <a:r>
              <a:rPr lang="ru-RU" sz="2400" i="1" smtClean="0"/>
              <a:t> </a:t>
            </a:r>
            <a:r>
              <a:rPr lang="ru-RU" sz="2400" smtClean="0"/>
              <a:t>могут  входить: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i="1" smtClean="0"/>
              <a:t>словарь специальных терминов,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i="1" smtClean="0"/>
              <a:t> справки о персоналиях,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i="1" smtClean="0"/>
              <a:t>затекстовые библиографические ссылки на источники.</a:t>
            </a:r>
            <a:r>
              <a:rPr lang="ru-RU" sz="240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Примечания могут быть оформлены как </a:t>
            </a:r>
            <a:r>
              <a:rPr lang="ru-RU" sz="2400" b="1" smtClean="0"/>
              <a:t>подстрочные сноски</a:t>
            </a:r>
            <a:r>
              <a:rPr lang="ru-RU" sz="2400" smtClean="0"/>
              <a:t>, расположенные </a:t>
            </a:r>
            <a:r>
              <a:rPr lang="ru-RU" sz="2400" b="1" smtClean="0"/>
              <a:t>внизу страницы под чертой</a:t>
            </a:r>
            <a:r>
              <a:rPr lang="ru-RU" sz="2400" smtClean="0"/>
              <a:t>, а библиографические ссылки на источники оформлены внутри текста, тогда данный раздел в реферате отсутствует.</a:t>
            </a: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388938"/>
            <a:ext cx="7086600" cy="12065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>
                <a:effectLst>
                  <a:outerShdw blurRad="38100" dist="38100" dir="2700000" algn="tl">
                    <a:srgbClr val="000000"/>
                  </a:outerShdw>
                </a:effectLst>
              </a:rPr>
              <a:t>Первый этап: Выбор темы </a:t>
            </a:r>
            <a:br>
              <a:rPr lang="ru-RU" sz="4000" b="1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40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229600" cy="49530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ru-RU" sz="2400" b="1" smtClean="0"/>
              <a:t>Постановка цели и задач работы.</a:t>
            </a:r>
            <a:r>
              <a:rPr lang="ru-RU" sz="2400" smtClean="0"/>
              <a:t>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sz="2400" smtClean="0"/>
              <a:t>При выборе темы следует учитывать собственный интерес, значимость, актуальность проблемы и наличие круга источников.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sz="2400" smtClean="0"/>
              <a:t>Желательно, чтобы проблема содержала элементы новизны, ориентировала на поисковое творчество, углубленное изучение рассматриваемого вопроса.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sz="2400" smtClean="0"/>
              <a:t>Формулировка темы должна ориентировать на максимальное самостоятельное исследование по достаточно узкому вопросу.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sz="2400" smtClean="0"/>
              <a:t>Из заголовка должно быть ясно, что является конкретным предметом изучения, хронологические рамки изучаемого  периода, круг рассматриваемых проблем.</a:t>
            </a: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Приложение 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b="1" smtClean="0"/>
              <a:t>Приложение </a:t>
            </a:r>
            <a:r>
              <a:rPr lang="ru-RU" sz="2400" smtClean="0"/>
              <a:t>может включать в себя следующие </a:t>
            </a:r>
            <a:r>
              <a:rPr lang="ru-RU" sz="2400" i="1" smtClean="0"/>
              <a:t>иллюстрации</a:t>
            </a:r>
            <a:r>
              <a:rPr lang="ru-RU" sz="2400" smtClean="0"/>
              <a:t>:  </a:t>
            </a:r>
            <a:r>
              <a:rPr lang="ru-RU" sz="2400" i="1" smtClean="0"/>
              <a:t>фотоснимки</a:t>
            </a:r>
            <a:r>
              <a:rPr lang="ru-RU" sz="2400" smtClean="0"/>
              <a:t>, </a:t>
            </a:r>
            <a:r>
              <a:rPr lang="ru-RU" sz="2400" i="1" smtClean="0"/>
              <a:t>рисунки, эскизы, чертежи, таблицы, графики, диаграммы, карты.</a:t>
            </a:r>
            <a:r>
              <a:rPr lang="ru-RU" sz="24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В реферате  следует помещать лишь такие </a:t>
            </a:r>
            <a:r>
              <a:rPr lang="ru-RU" sz="2400" i="1" smtClean="0"/>
              <a:t>иллюстрации</a:t>
            </a:r>
            <a:r>
              <a:rPr lang="ru-RU" sz="2400" smtClean="0"/>
              <a:t>,  которые помогают читающему полнее и глубже воспринимать содержание реферата.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Все иллюстрации в реферате именуются </a:t>
            </a:r>
            <a:r>
              <a:rPr lang="ru-RU" sz="2400" b="1" smtClean="0"/>
              <a:t>рисунками </a:t>
            </a:r>
            <a:r>
              <a:rPr lang="ru-RU" sz="2400" smtClean="0"/>
              <a:t>(кроме таблиц, диаграмм) и нумеруются арабскими цифрами.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 В пределах всего реферата нумерация выполняется сквозной.</a:t>
            </a: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Правила оформления ссылок на иллюстрации 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В тексте на иллюстрацию, как правило, делается ссылка. </a:t>
            </a:r>
          </a:p>
          <a:p>
            <a:pPr eaLnBrk="1" hangingPunct="1"/>
            <a:r>
              <a:rPr lang="ru-RU" sz="2800" smtClean="0"/>
              <a:t>В том месте, где речь идет о предмете, связанном с иллюстрацией,   в тексте помещают ссылку в виде заключенного в круглые скобки выражения (см. рис.2.), либо в виде оборота типа: «…как это видно на рис. 2.»</a:t>
            </a: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Оформление таблиц</a:t>
            </a:r>
            <a:br>
              <a:rPr lang="ru-RU" smtClean="0"/>
            </a:br>
            <a:endParaRPr lang="ru-RU" smtClean="0"/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smtClean="0"/>
              <a:t>Таблицы применяются для оформления  цифрового материала. В них приводят нормативные данные, результаты экспериментов, статистические данные и т.д.</a:t>
            </a:r>
            <a:endParaRPr lang="ru-RU" sz="2400" b="1" i="1" smtClean="0"/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Над правым верхним углом таблицы помещается надпись из строчных букв с указанием ее порядкового номера. (Таблица 1)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При этом знак «№» и точка после цифры не  ставится.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smtClean="0"/>
              <a:t>Обязательно пишется тематический заголовок</a:t>
            </a:r>
            <a:r>
              <a:rPr lang="ru-RU" sz="2400" smtClean="0"/>
              <a:t> к таблице ниже слова  «таблица» строчными буквами.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Таблица помещается в тексте после первого упоминания о ней, </a:t>
            </a:r>
            <a:r>
              <a:rPr lang="ru-RU" sz="2400" b="1" smtClean="0"/>
              <a:t>большие объемные таблицы выносятся в приложение. </a:t>
            </a:r>
            <a:r>
              <a:rPr lang="ru-RU" sz="2400" smtClean="0"/>
              <a:t>   В этом случае в тексте дается ссылка на номер таблицы (см. табл. 1).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Таблица  не должна иметь графу «№ п/п». </a:t>
            </a:r>
            <a:endParaRPr lang="ru-RU" sz="2400" b="1" i="1" smtClean="0"/>
          </a:p>
          <a:p>
            <a:pPr eaLnBrk="1" hangingPunct="1">
              <a:lnSpc>
                <a:spcPct val="80000"/>
              </a:lnSpc>
            </a:pPr>
            <a:endParaRPr lang="ru-RU" sz="2400" smtClean="0"/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5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1447800"/>
          </a:xfrm>
        </p:spPr>
        <p:txBody>
          <a:bodyPr/>
          <a:lstStyle/>
          <a:p>
            <a:pPr eaLnBrk="1" hangingPunct="1"/>
            <a:r>
              <a:rPr lang="ru-RU" smtClean="0"/>
              <a:t>Если несколько приложений</a:t>
            </a:r>
          </a:p>
        </p:txBody>
      </p:sp>
      <p:sp>
        <p:nvSpPr>
          <p:cNvPr id="368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smtClean="0"/>
              <a:t>В </a:t>
            </a:r>
            <a:r>
              <a:rPr lang="ru-RU" sz="2400" b="1" smtClean="0"/>
              <a:t>приложение</a:t>
            </a:r>
            <a:r>
              <a:rPr lang="ru-RU" sz="2400" smtClean="0"/>
              <a:t> могут быть вынесены </a:t>
            </a:r>
            <a:r>
              <a:rPr lang="ru-RU" sz="2400" i="1" smtClean="0"/>
              <a:t>копии документов, </a:t>
            </a:r>
            <a:r>
              <a:rPr lang="ru-RU" sz="2400" smtClean="0"/>
              <a:t>использованные в процессе работы и другие материалы, которые не вошли в основной текст. 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Каждое </a:t>
            </a:r>
            <a:r>
              <a:rPr lang="ru-RU" sz="2400" b="1" smtClean="0"/>
              <a:t>приложение</a:t>
            </a:r>
            <a:r>
              <a:rPr lang="ru-RU" sz="2400" smtClean="0"/>
              <a:t> должно иметь название или пояснительную надпись. Каждое приложение нумеруется, чтобы на него можно было сослаться в тексте с использованием круглых скобок, например (см. приложение 3).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Каждое  приложение должно иметь тематический заголовок и начинаться с нового места с указанием в правом верхнем углу слова «Приложение».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При наличии в реферате двух и более приложений все они нумеруются арабскими цифрами (без знака «№»). Например «Приложение 1». </a:t>
            </a: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Общие требования к оформлению реферату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i="1" smtClean="0"/>
              <a:t>Объем реферата</a:t>
            </a:r>
            <a:r>
              <a:rPr lang="ru-RU" sz="2400" smtClean="0"/>
              <a:t> – 15-20 печатных страниц, </a:t>
            </a:r>
            <a:r>
              <a:rPr lang="ru-RU" sz="2400" b="1" smtClean="0"/>
              <a:t>без учета примечаний и приложения</a:t>
            </a:r>
            <a:r>
              <a:rPr lang="ru-RU" sz="2400" smtClean="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Страницы нумеруются, начиная со второй, арабскими цифрами. Текст печатается на одной стороне листа.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Реферат оформляется на листах формата  А 4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 компьютерный набор шрифтом 14 пунктов  через 1,5 интервала.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Соблюдаются следующие размеры полей: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левое – не менее 30 мм,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правое – не менее 10 мм,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верхнее – не менее 15 мм,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нижнее – не менее 20 мм.</a:t>
            </a: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pPr eaLnBrk="1" hangingPunct="1"/>
            <a:r>
              <a:rPr lang="ru-RU" sz="4000" b="1" smtClean="0"/>
              <a:t/>
            </a:r>
            <a:br>
              <a:rPr lang="ru-RU" sz="4000" b="1" smtClean="0"/>
            </a:br>
            <a:r>
              <a:rPr lang="ru-RU" sz="4000" b="1" smtClean="0"/>
              <a:t>Второй этап:  Поиска и отбор источников по теме</a:t>
            </a:r>
            <a:r>
              <a:rPr lang="ru-RU" sz="4000" smtClean="0"/>
              <a:t/>
            </a:r>
            <a:br>
              <a:rPr lang="ru-RU" sz="4000" smtClean="0"/>
            </a:br>
            <a:endParaRPr lang="ru-RU" sz="4000" smtClean="0"/>
          </a:p>
        </p:txBody>
      </p:sp>
      <p:sp>
        <p:nvSpPr>
          <p:cNvPr id="16386" name="Содержимое 2"/>
          <p:cNvSpPr>
            <a:spLocks noGrp="1"/>
          </p:cNvSpPr>
          <p:nvPr>
            <p:ph idx="4294967295"/>
          </p:nvPr>
        </p:nvSpPr>
        <p:spPr>
          <a:xfrm>
            <a:off x="661988" y="1905000"/>
            <a:ext cx="3819525" cy="4114800"/>
          </a:xfrm>
        </p:spPr>
        <p:txBody>
          <a:bodyPr lIns="91440" tIns="45720" rIns="91440" bIns="45720"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600" b="1" smtClean="0"/>
              <a:t>1. </a:t>
            </a:r>
            <a:r>
              <a:rPr lang="ru-RU" sz="2000" b="1" smtClean="0"/>
              <a:t>Сформулировать информационный запрос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/>
              <a:t>Определить предмет поиска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/>
              <a:t>Определить область знания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/>
              <a:t>Определить пространственные и временные границы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smtClean="0"/>
              <a:t> 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b="1" smtClean="0"/>
              <a:t>2. Определить зоны поиска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/>
              <a:t> Справочные издания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/>
              <a:t>Интернет 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/>
              <a:t>Библиотеки (каталоги, картотеки)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/>
              <a:t>Другие источники (архивы, музеи, видео, др.)</a:t>
            </a:r>
          </a:p>
          <a:p>
            <a:pPr eaLnBrk="1" hangingPunct="1">
              <a:lnSpc>
                <a:spcPct val="90000"/>
              </a:lnSpc>
            </a:pPr>
            <a:endParaRPr lang="ru-RU" sz="2000" smtClean="0"/>
          </a:p>
          <a:p>
            <a:pPr eaLnBrk="1" hangingPunct="1">
              <a:lnSpc>
                <a:spcPct val="90000"/>
              </a:lnSpc>
            </a:pPr>
            <a:endParaRPr lang="ru-RU" sz="2000" smtClean="0"/>
          </a:p>
          <a:p>
            <a:pPr eaLnBrk="1" hangingPunct="1">
              <a:lnSpc>
                <a:spcPct val="90000"/>
              </a:lnSpc>
            </a:pPr>
            <a:endParaRPr lang="ru-RU" sz="1200" smtClean="0"/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4857750" y="2071688"/>
            <a:ext cx="3643313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ru-RU" sz="2000" b="1">
                <a:latin typeface="Calibri" pitchFamily="34" charset="0"/>
              </a:rPr>
              <a:t>3. </a:t>
            </a:r>
            <a:r>
              <a:rPr kumimoji="0" lang="ru-RU" sz="2400" b="1">
                <a:latin typeface="Calibri" pitchFamily="34" charset="0"/>
              </a:rPr>
              <a:t>Анализ и отбор источников по критериям</a:t>
            </a:r>
            <a:r>
              <a:rPr kumimoji="0" lang="ru-RU" sz="2400" b="1">
                <a:latin typeface="Arial" charset="0"/>
              </a:rPr>
              <a:t>:</a:t>
            </a:r>
          </a:p>
          <a:p>
            <a:r>
              <a:rPr kumimoji="0" lang="ru-RU" sz="2400" b="1">
                <a:latin typeface="Calibri" pitchFamily="34" charset="0"/>
              </a:rPr>
              <a:t> </a:t>
            </a:r>
          </a:p>
          <a:p>
            <a:pPr>
              <a:buFontTx/>
              <a:buChar char="•"/>
            </a:pPr>
            <a:r>
              <a:rPr kumimoji="0" lang="ru-RU" sz="2400">
                <a:latin typeface="Calibri" pitchFamily="34" charset="0"/>
              </a:rPr>
              <a:t>Адекватность теме</a:t>
            </a:r>
          </a:p>
          <a:p>
            <a:pPr>
              <a:buFontTx/>
              <a:buChar char="•"/>
            </a:pPr>
            <a:r>
              <a:rPr kumimoji="0" lang="ru-RU" sz="2400">
                <a:latin typeface="Calibri" pitchFamily="34" charset="0"/>
              </a:rPr>
              <a:t>Полнота раскрытия темы</a:t>
            </a:r>
          </a:p>
          <a:p>
            <a:pPr>
              <a:buFontTx/>
              <a:buChar char="•"/>
            </a:pPr>
            <a:r>
              <a:rPr kumimoji="0" lang="ru-RU" sz="2400">
                <a:latin typeface="Calibri" pitchFamily="34" charset="0"/>
              </a:rPr>
              <a:t>Актуальность</a:t>
            </a:r>
          </a:p>
          <a:p>
            <a:pPr>
              <a:buFontTx/>
              <a:buChar char="•"/>
            </a:pPr>
            <a:r>
              <a:rPr kumimoji="0" lang="ru-RU" sz="2400">
                <a:latin typeface="Calibri" pitchFamily="34" charset="0"/>
              </a:rPr>
              <a:t>Достоверность</a:t>
            </a:r>
          </a:p>
          <a:p>
            <a:pPr>
              <a:buFontTx/>
              <a:buChar char="•"/>
            </a:pPr>
            <a:r>
              <a:rPr kumimoji="0" lang="ru-RU" sz="2400">
                <a:latin typeface="Calibri" pitchFamily="34" charset="0"/>
              </a:rPr>
              <a:t>Доступность для понимания</a:t>
            </a: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Третий этап: </a:t>
            </a:r>
            <a:br>
              <a:rPr lang="ru-RU" b="1" smtClean="0"/>
            </a:br>
            <a:r>
              <a:rPr lang="ru-RU" b="1" smtClean="0"/>
              <a:t>Работа с источниками</a:t>
            </a:r>
            <a:r>
              <a:rPr lang="ru-RU" smtClean="0"/>
              <a:t> 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b="1" smtClean="0"/>
              <a:t>Составление рабочего плана реферата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Предварительный просмотр источников по теме дает общее представление относительно объема предстоящей работы в целом. 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После решения, какие вопросы и в какой последовательности необходимо раскрыть в процессе работы, составляется </a:t>
            </a:r>
            <a:r>
              <a:rPr lang="ru-RU" sz="2800" b="1" smtClean="0"/>
              <a:t>рабочий план</a:t>
            </a:r>
            <a:r>
              <a:rPr lang="ru-RU" sz="2800" smtClean="0"/>
              <a:t>. В ходе написания реферата он уточняется. </a:t>
            </a: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/>
          <a:lstStyle/>
          <a:p>
            <a:pPr eaLnBrk="1" hangingPunct="1"/>
            <a:r>
              <a:rPr lang="ru-RU" b="1" smtClean="0"/>
              <a:t>Правила составления плана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610600" cy="556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smtClean="0"/>
              <a:t>План составляется </a:t>
            </a:r>
            <a:r>
              <a:rPr lang="ru-RU" sz="2400" b="1" i="1" smtClean="0"/>
              <a:t>сложный,</a:t>
            </a:r>
            <a:r>
              <a:rPr lang="ru-RU" sz="2400" smtClean="0"/>
              <a:t> он должен содержать главные и раскрывающие их второстепенные пункты.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Основные пункты плана не могут состоять из одного слова, даты, а должны быть представлены в виде завершенной мысли. (вопрос: </a:t>
            </a:r>
            <a:r>
              <a:rPr lang="ru-RU" sz="2400" i="1" smtClean="0"/>
              <a:t>о чём говорится в этой части?)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План составляется на основе </a:t>
            </a:r>
            <a:r>
              <a:rPr lang="ru-RU" sz="2400" b="1" smtClean="0"/>
              <a:t>хронологического</a:t>
            </a:r>
            <a:r>
              <a:rPr lang="ru-RU" sz="2400" smtClean="0"/>
              <a:t> или </a:t>
            </a:r>
            <a:r>
              <a:rPr lang="ru-RU" sz="2400" b="1" smtClean="0"/>
              <a:t>проблемного</a:t>
            </a:r>
            <a:r>
              <a:rPr lang="ru-RU" sz="2400" smtClean="0"/>
              <a:t> (тематического) подхода к рассмотрению того или иного явления, процесса. Возможно сочетание обоих принципов раскрытия темы.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smtClean="0"/>
              <a:t>На основе плана ведется накопление и целенаправленный отбор необходимой информации, определяется деление текста на логические соподчиненные элементы и дается название частям реферата, составляется его оглавление (содержание).</a:t>
            </a: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447800"/>
          </a:xfrm>
        </p:spPr>
        <p:txBody>
          <a:bodyPr/>
          <a:lstStyle/>
          <a:p>
            <a:pPr marL="838200" indent="-838200" eaLnBrk="1" hangingPunct="1"/>
            <a:r>
              <a:rPr lang="ru-RU" sz="3200" smtClean="0"/>
              <a:t>Четвертый этап:</a:t>
            </a:r>
            <a:br>
              <a:rPr lang="ru-RU" sz="3200" smtClean="0"/>
            </a:br>
            <a:r>
              <a:rPr lang="ru-RU" sz="3200" b="1" smtClean="0"/>
              <a:t>Систематизация и переработка текстовой информации</a:t>
            </a:r>
            <a:endParaRPr lang="ru-RU" sz="4000" smtClean="0"/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574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b="1" smtClean="0"/>
              <a:t>Накопление информации по пунктам плана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В процессе накопления материала полезно составлять хронологические таблицы, схемы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Написание и значение специальных терминов, фамилии и инициалы персоналий </a:t>
            </a:r>
            <a:r>
              <a:rPr lang="ru-RU" sz="2400" b="1" smtClean="0"/>
              <a:t>уточняются по справочникам, энциклопедиям</a:t>
            </a:r>
            <a:r>
              <a:rPr lang="ru-RU" sz="2400" smtClean="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При работе с текстами источников </a:t>
            </a:r>
            <a:r>
              <a:rPr lang="ru-RU" sz="2400" b="1" smtClean="0"/>
              <a:t>используют различные виды записей</a:t>
            </a:r>
            <a:r>
              <a:rPr lang="ru-RU" sz="2400" smtClean="0"/>
              <a:t>: конспект, тезисы, выписки, цитаты.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Все выписки сопровождаются </a:t>
            </a:r>
            <a:r>
              <a:rPr lang="ru-RU" sz="2400" b="1" smtClean="0"/>
              <a:t>ссылками на используемый источник</a:t>
            </a:r>
            <a:r>
              <a:rPr lang="ru-RU" sz="2400" smtClean="0"/>
              <a:t> с указанием страниц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 </a:t>
            </a:r>
            <a:r>
              <a:rPr lang="ru-RU" sz="2400" b="1" smtClean="0"/>
              <a:t>Ссылки на источники, с которыми сам автор не работал, не допускаются</a:t>
            </a:r>
            <a:r>
              <a:rPr lang="ru-RU" sz="2400" smtClean="0"/>
              <a:t> </a:t>
            </a: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Пятый этап: Написание чернового варианта реферата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smtClean="0"/>
              <a:t>Когда материала для раскрытия темы собрано достаточно, можно уточнить формулировки пунктов плана реферата. Они должны соответствовать заголовкам разделов (будущим главам) работы. 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При написании текста необходим тщательный отбор и систематизация материала, выражение критической, собственной оценки тех или иных сведений и суждений. </a:t>
            </a:r>
          </a:p>
          <a:p>
            <a:pPr eaLnBrk="1" hangingPunct="1">
              <a:lnSpc>
                <a:spcPct val="90000"/>
              </a:lnSpc>
            </a:pPr>
            <a:endParaRPr lang="ru-RU" sz="2800" smtClean="0"/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/>
          <a:lstStyle/>
          <a:p>
            <a:pPr marL="838200" indent="-838200" eaLnBrk="1" hangingPunct="1"/>
            <a:r>
              <a:rPr lang="ru-RU" sz="4000" smtClean="0"/>
              <a:t>Шестой этап: </a:t>
            </a:r>
            <a:br>
              <a:rPr lang="ru-RU" sz="4000" smtClean="0"/>
            </a:br>
            <a:r>
              <a:rPr lang="ru-RU" sz="4000" smtClean="0"/>
              <a:t>Анализ изученной темы 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Внесение изменений и дополнений в структуру и содержание работы.</a:t>
            </a:r>
          </a:p>
          <a:p>
            <a:pPr eaLnBrk="1" hangingPunct="1"/>
            <a:r>
              <a:rPr lang="ru-RU" smtClean="0"/>
              <a:t>Формулировка собственных выводов</a:t>
            </a:r>
          </a:p>
          <a:p>
            <a:pPr eaLnBrk="1" hangingPunct="1"/>
            <a:r>
              <a:rPr lang="ru-RU" smtClean="0"/>
              <a:t>Уточнение списка источников</a:t>
            </a:r>
          </a:p>
          <a:p>
            <a:pPr eaLnBrk="1" hangingPunct="1"/>
            <a:r>
              <a:rPr lang="ru-RU" smtClean="0"/>
              <a:t>Уточнение и оформление ссылок на источники</a:t>
            </a: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458200" cy="1447800"/>
          </a:xfrm>
        </p:spPr>
        <p:txBody>
          <a:bodyPr/>
          <a:lstStyle/>
          <a:p>
            <a:pPr eaLnBrk="1" hangingPunct="1"/>
            <a:r>
              <a:rPr lang="ru-RU" sz="4000" smtClean="0"/>
              <a:t>Седьмой этап: </a:t>
            </a:r>
            <a:br>
              <a:rPr lang="ru-RU" sz="4000" smtClean="0"/>
            </a:br>
            <a:r>
              <a:rPr lang="ru-RU" sz="4000" smtClean="0"/>
              <a:t>Оформление окончательного варианта реферата 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b="1" smtClean="0"/>
              <a:t>Структура реферата:</a:t>
            </a:r>
            <a:r>
              <a:rPr lang="ru-RU" sz="28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 </a:t>
            </a:r>
            <a:r>
              <a:rPr lang="ru-RU" sz="2800" i="1" smtClean="0"/>
              <a:t>титульный лист, 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i="1" smtClean="0"/>
              <a:t>оглавление (содержание), 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i="1" smtClean="0"/>
              <a:t>введение, 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i="1" smtClean="0"/>
              <a:t>основную часть, разбитую на главы)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i="1" smtClean="0"/>
              <a:t>заключение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i="1" smtClean="0"/>
              <a:t> список источников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i="1" smtClean="0"/>
              <a:t> возможно примечание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i="1" smtClean="0"/>
              <a:t>приложение</a:t>
            </a:r>
            <a:r>
              <a:rPr lang="ru-RU" sz="2800" smtClean="0"/>
              <a:t> </a:t>
            </a: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usiness Plan">
  <a:themeElements>
    <a:clrScheme name="Business Plan 1">
      <a:dk1>
        <a:srgbClr val="000000"/>
      </a:dk1>
      <a:lt1>
        <a:srgbClr val="EAEAEA"/>
      </a:lt1>
      <a:dk2>
        <a:srgbClr val="00763B"/>
      </a:dk2>
      <a:lt2>
        <a:srgbClr val="FFFFCC"/>
      </a:lt2>
      <a:accent1>
        <a:srgbClr val="CC6600"/>
      </a:accent1>
      <a:accent2>
        <a:srgbClr val="FF9900"/>
      </a:accent2>
      <a:accent3>
        <a:srgbClr val="AABDAF"/>
      </a:accent3>
      <a:accent4>
        <a:srgbClr val="C8C8C8"/>
      </a:accent4>
      <a:accent5>
        <a:srgbClr val="E2B8AA"/>
      </a:accent5>
      <a:accent6>
        <a:srgbClr val="E78A00"/>
      </a:accent6>
      <a:hlink>
        <a:srgbClr val="CC3300"/>
      </a:hlink>
      <a:folHlink>
        <a:srgbClr val="71BB96"/>
      </a:folHlink>
    </a:clrScheme>
    <a:fontScheme name="Business Pla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Business Plan 1">
        <a:dk1>
          <a:srgbClr val="000000"/>
        </a:dk1>
        <a:lt1>
          <a:srgbClr val="EAEAEA"/>
        </a:lt1>
        <a:dk2>
          <a:srgbClr val="00763B"/>
        </a:dk2>
        <a:lt2>
          <a:srgbClr val="FFFFCC"/>
        </a:lt2>
        <a:accent1>
          <a:srgbClr val="CC6600"/>
        </a:accent1>
        <a:accent2>
          <a:srgbClr val="FF9900"/>
        </a:accent2>
        <a:accent3>
          <a:srgbClr val="AABDAF"/>
        </a:accent3>
        <a:accent4>
          <a:srgbClr val="C8C8C8"/>
        </a:accent4>
        <a:accent5>
          <a:srgbClr val="E2B8AA"/>
        </a:accent5>
        <a:accent6>
          <a:srgbClr val="E78A00"/>
        </a:accent6>
        <a:hlink>
          <a:srgbClr val="CC3300"/>
        </a:hlink>
        <a:folHlink>
          <a:srgbClr val="71BB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Plan 2">
        <a:dk1>
          <a:srgbClr val="000000"/>
        </a:dk1>
        <a:lt1>
          <a:srgbClr val="FFFFFF"/>
        </a:lt1>
        <a:dk2>
          <a:srgbClr val="006633"/>
        </a:dk2>
        <a:lt2>
          <a:srgbClr val="FFFFFF"/>
        </a:lt2>
        <a:accent1>
          <a:srgbClr val="009999"/>
        </a:accent1>
        <a:accent2>
          <a:srgbClr val="8263A2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755992"/>
        </a:accent6>
        <a:hlink>
          <a:srgbClr val="0665C6"/>
        </a:hlink>
        <a:folHlink>
          <a:srgbClr val="71BB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Plan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Plan 4">
        <a:dk1>
          <a:srgbClr val="271A0D"/>
        </a:dk1>
        <a:lt1>
          <a:srgbClr val="EAEAEA"/>
        </a:lt1>
        <a:dk2>
          <a:srgbClr val="996633"/>
        </a:dk2>
        <a:lt2>
          <a:srgbClr val="FFFFCC"/>
        </a:lt2>
        <a:accent1>
          <a:srgbClr val="CC6600"/>
        </a:accent1>
        <a:accent2>
          <a:srgbClr val="FF9900"/>
        </a:accent2>
        <a:accent3>
          <a:srgbClr val="CAB8AD"/>
        </a:accent3>
        <a:accent4>
          <a:srgbClr val="C8C8C8"/>
        </a:accent4>
        <a:accent5>
          <a:srgbClr val="E2B8AA"/>
        </a:accent5>
        <a:accent6>
          <a:srgbClr val="E78A00"/>
        </a:accent6>
        <a:hlink>
          <a:srgbClr val="CC3300"/>
        </a:hlink>
        <a:folHlink>
          <a:srgbClr val="CA956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Plan 5">
        <a:dk1>
          <a:srgbClr val="001428"/>
        </a:dk1>
        <a:lt1>
          <a:srgbClr val="DDDDDD"/>
        </a:lt1>
        <a:dk2>
          <a:srgbClr val="336699"/>
        </a:dk2>
        <a:lt2>
          <a:srgbClr val="CCFFCC"/>
        </a:lt2>
        <a:accent1>
          <a:srgbClr val="009999"/>
        </a:accent1>
        <a:accent2>
          <a:srgbClr val="8263A2"/>
        </a:accent2>
        <a:accent3>
          <a:srgbClr val="ADB8CA"/>
        </a:accent3>
        <a:accent4>
          <a:srgbClr val="BDBDBD"/>
        </a:accent4>
        <a:accent5>
          <a:srgbClr val="AACACA"/>
        </a:accent5>
        <a:accent6>
          <a:srgbClr val="755992"/>
        </a:accent6>
        <a:hlink>
          <a:srgbClr val="0665C6"/>
        </a:hlink>
        <a:folHlink>
          <a:srgbClr val="699BC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Plan</Template>
  <TotalTime>169</TotalTime>
  <Words>1384</Words>
  <Application>Microsoft Office PowerPoint</Application>
  <PresentationFormat>Экран (4:3)</PresentationFormat>
  <Paragraphs>173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24</vt:i4>
      </vt:variant>
    </vt:vector>
  </HeadingPairs>
  <TitlesOfParts>
    <vt:vector size="30" baseType="lpstr">
      <vt:lpstr>Times New Roman</vt:lpstr>
      <vt:lpstr>Arial</vt:lpstr>
      <vt:lpstr>Wingdings</vt:lpstr>
      <vt:lpstr>Calibri</vt:lpstr>
      <vt:lpstr>Business Plan</vt:lpstr>
      <vt:lpstr>Business Plan</vt:lpstr>
      <vt:lpstr>Этапы работы над рефератом.  Структура и оформление реферата.  </vt:lpstr>
      <vt:lpstr>Первый этап: Выбор темы  </vt:lpstr>
      <vt:lpstr> Второй этап:  Поиска и отбор источников по теме </vt:lpstr>
      <vt:lpstr>Третий этап:  Работа с источниками </vt:lpstr>
      <vt:lpstr>Правила составления плана</vt:lpstr>
      <vt:lpstr>Четвертый этап: Систематизация и переработка текстовой информации</vt:lpstr>
      <vt:lpstr>Пятый этап: Написание чернового варианта реферата</vt:lpstr>
      <vt:lpstr>Шестой этап:  Анализ изученной темы </vt:lpstr>
      <vt:lpstr>Седьмой этап:  Оформление окончательного варианта реферата </vt:lpstr>
      <vt:lpstr>Титульный лист</vt:lpstr>
      <vt:lpstr>Слайд 11</vt:lpstr>
      <vt:lpstr>Содержание (оглавление)</vt:lpstr>
      <vt:lpstr>Введение </vt:lpstr>
      <vt:lpstr>Основная часть по главам</vt:lpstr>
      <vt:lpstr>Правила написания основной части реферата</vt:lpstr>
      <vt:lpstr>Заключение </vt:lpstr>
      <vt:lpstr>Список использованных источников </vt:lpstr>
      <vt:lpstr>Правила составления списка источников</vt:lpstr>
      <vt:lpstr>Примечание </vt:lpstr>
      <vt:lpstr>Приложение </vt:lpstr>
      <vt:lpstr>Правила оформления ссылок на иллюстрации </vt:lpstr>
      <vt:lpstr>Оформление таблиц </vt:lpstr>
      <vt:lpstr>Если несколько приложений</vt:lpstr>
      <vt:lpstr>Общие требования к оформлению реферату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bookkeeper</cp:lastModifiedBy>
  <cp:revision>4</cp:revision>
  <cp:lastPrinted>1601-01-01T00:00:00Z</cp:lastPrinted>
  <dcterms:created xsi:type="dcterms:W3CDTF">1601-01-01T00:00:00Z</dcterms:created>
  <dcterms:modified xsi:type="dcterms:W3CDTF">2013-04-17T10:29:04Z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