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7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1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9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5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C130-A7E3-4CAA-A420-9724D46D990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1A67-818E-4E52-9C83-9BCFDACA0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6715"/>
            <a:ext cx="9144000" cy="5978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9б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04545"/>
            <a:ext cx="9144000" cy="5328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4592"/>
            <a:ext cx="9053146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04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«Периодическая система Менделеева» для вирусов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4591"/>
            <a:ext cx="8018585" cy="5969978"/>
          </a:xfrm>
        </p:spPr>
      </p:pic>
      <p:sp>
        <p:nvSpPr>
          <p:cNvPr id="5" name="TextBox 4"/>
          <p:cNvSpPr txBox="1"/>
          <p:nvPr/>
        </p:nvSpPr>
        <p:spPr>
          <a:xfrm>
            <a:off x="228600" y="5556738"/>
            <a:ext cx="1172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62" y="694591"/>
            <a:ext cx="3675184" cy="2461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4238" y="3429000"/>
            <a:ext cx="3648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клеточных форм жизни характерно единообразие генетического цикла. В случае же вирусов реализуются практически все варианты таких циклов. Существуют лишь 2 запрета: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Генетическая информация не передается от белков к нуклеиновым кислотам.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Одноцепочечная</a:t>
            </a:r>
            <a:r>
              <a:rPr lang="ru-RU" b="1" dirty="0" smtClean="0"/>
              <a:t> ДНК никогда не транслируется (достигается лишь  в </a:t>
            </a:r>
            <a:r>
              <a:rPr lang="ru-RU" b="1" dirty="0" err="1" smtClean="0"/>
              <a:t>спецэкспериментах</a:t>
            </a:r>
            <a:r>
              <a:rPr lang="ru-RU" b="1" dirty="0" smtClean="0"/>
              <a:t>).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545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"/>
            <a:ext cx="11386037" cy="8440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Генетические стратегии вирусов и их классификация по Балтимору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694592"/>
            <a:ext cx="5137639" cy="5987561"/>
          </a:xfrm>
        </p:spPr>
      </p:pic>
      <p:sp>
        <p:nvSpPr>
          <p:cNvPr id="5" name="TextBox 4"/>
          <p:cNvSpPr txBox="1"/>
          <p:nvPr/>
        </p:nvSpPr>
        <p:spPr>
          <a:xfrm>
            <a:off x="5873262" y="844062"/>
            <a:ext cx="631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46356" y="92075"/>
          <a:ext cx="457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Объект упаковщика для оболочки" showAsIcon="1" r:id="rId4" imgW="1659960" imgH="532800" progId="Package">
                  <p:embed/>
                </p:oleObj>
              </mc:Choice>
              <mc:Fallback>
                <p:oleObj name="Объект упаковщика для оболочки" showAsIcon="1" r:id="rId4" imgW="1659960" imgH="532800" progId="Package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6" y="92075"/>
                        <a:ext cx="4571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-1" y="92075"/>
          <a:ext cx="92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Объект упаковщика для оболочки" showAsIcon="1" r:id="rId6" imgW="1659960" imgH="532800" progId="Package">
                  <p:embed/>
                </p:oleObj>
              </mc:Choice>
              <mc:Fallback>
                <p:oleObj name="Объект упаковщика для оболочки" showAsIcon="1" r:id="rId6" imgW="1659960" imgH="532800" progId="Package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92075"/>
                        <a:ext cx="920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1" y="1213394"/>
            <a:ext cx="4167554" cy="3437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5002823"/>
            <a:ext cx="415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Говард</a:t>
            </a:r>
            <a:r>
              <a:rPr lang="ru-RU" b="1" dirty="0" smtClean="0"/>
              <a:t> </a:t>
            </a:r>
            <a:r>
              <a:rPr lang="ru-RU" b="1" dirty="0" err="1" smtClean="0"/>
              <a:t>Темин</a:t>
            </a:r>
            <a:r>
              <a:rPr lang="ru-RU" b="1" dirty="0" smtClean="0"/>
              <a:t> и Дэвид Балтимор.</a:t>
            </a:r>
          </a:p>
          <a:p>
            <a:pPr algn="just"/>
            <a:r>
              <a:rPr lang="ru-RU" b="1" dirty="0" smtClean="0"/>
              <a:t>Нобелевская премия 1975 г. </a:t>
            </a:r>
            <a:endParaRPr lang="ru-RU" b="1" dirty="0"/>
          </a:p>
          <a:p>
            <a:pPr algn="just"/>
            <a:r>
              <a:rPr lang="ru-RU" b="1" dirty="0" smtClean="0"/>
              <a:t>за открытие обратной транскрипции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374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38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1. Вирусы с позитивным РНК-геномом: (+)РНК.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Не затрагивают клеточную ДНК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434" y="817685"/>
            <a:ext cx="5240215" cy="5359278"/>
          </a:xfrm>
        </p:spPr>
        <p:txBody>
          <a:bodyPr/>
          <a:lstStyle/>
          <a:p>
            <a:r>
              <a:rPr lang="ru-RU" sz="1800" b="1" dirty="0" smtClean="0"/>
              <a:t>Такие вирусы  </a:t>
            </a:r>
            <a:r>
              <a:rPr lang="ru-RU" sz="1800" b="1" dirty="0"/>
              <a:t>содержат готовую информационную </a:t>
            </a:r>
            <a:r>
              <a:rPr lang="ru-RU" sz="1800" b="1" dirty="0" smtClean="0"/>
              <a:t>РНК:  (+)</a:t>
            </a:r>
            <a:r>
              <a:rPr lang="ru-RU" sz="1800" b="1" dirty="0" err="1" smtClean="0"/>
              <a:t>иРНК</a:t>
            </a:r>
            <a:r>
              <a:rPr lang="ru-RU" sz="1800" b="1" dirty="0" smtClean="0"/>
              <a:t>. </a:t>
            </a:r>
          </a:p>
          <a:p>
            <a:r>
              <a:rPr lang="ru-RU" sz="1800" b="1" dirty="0" smtClean="0"/>
              <a:t>Попав </a:t>
            </a:r>
            <a:r>
              <a:rPr lang="ru-RU" sz="1800" b="1" dirty="0"/>
              <a:t>в клетку, эта </a:t>
            </a:r>
            <a:r>
              <a:rPr lang="ru-RU" sz="1800" b="1" dirty="0" err="1"/>
              <a:t>иРНК</a:t>
            </a:r>
            <a:r>
              <a:rPr lang="ru-RU" sz="1800" b="1" dirty="0"/>
              <a:t> сразу же распознается рибосомами клетки-хозяина. На этой </a:t>
            </a:r>
            <a:r>
              <a:rPr lang="ru-RU" sz="1800" b="1" dirty="0" err="1"/>
              <a:t>иРНК</a:t>
            </a:r>
            <a:r>
              <a:rPr lang="ru-RU" sz="1800" b="1" dirty="0"/>
              <a:t> в рибосомах хозяина идет процесс трансляции – синтез вирусных белков. </a:t>
            </a:r>
          </a:p>
          <a:p>
            <a:r>
              <a:rPr lang="ru-RU" sz="1800" b="1" dirty="0"/>
              <a:t>   Затем начинается репликация </a:t>
            </a:r>
            <a:r>
              <a:rPr lang="ru-RU" sz="1800" b="1" dirty="0" err="1"/>
              <a:t>иРНК</a:t>
            </a:r>
            <a:r>
              <a:rPr lang="ru-RU" sz="1800" b="1" dirty="0"/>
              <a:t>. Этот процесс катализирует фермент - РНК-зависимая РНК-полимераза. Синтез этого фермента кодирует </a:t>
            </a:r>
            <a:r>
              <a:rPr lang="ru-RU" sz="1800" b="1" dirty="0" err="1"/>
              <a:t>иРНК</a:t>
            </a:r>
            <a:r>
              <a:rPr lang="ru-RU" sz="1800" b="1" dirty="0"/>
              <a:t> вируса  и </a:t>
            </a:r>
            <a:r>
              <a:rPr lang="ru-RU" sz="1800" b="1" dirty="0" smtClean="0"/>
              <a:t>этот процесс также </a:t>
            </a:r>
            <a:r>
              <a:rPr lang="ru-RU" sz="1800" b="1" dirty="0"/>
              <a:t>идет на рибосомах хозяина.</a:t>
            </a:r>
          </a:p>
          <a:p>
            <a:r>
              <a:rPr lang="ru-RU" sz="1800" b="1" dirty="0" smtClean="0"/>
              <a:t>Пример</a:t>
            </a:r>
            <a:r>
              <a:rPr lang="ru-RU" sz="1800" b="1" dirty="0"/>
              <a:t>ы</a:t>
            </a:r>
            <a:r>
              <a:rPr lang="ru-RU" sz="1800" b="1" dirty="0" smtClean="0"/>
              <a:t>: </a:t>
            </a:r>
            <a:r>
              <a:rPr lang="ru-RU" sz="1800" b="1" dirty="0"/>
              <a:t>вирус </a:t>
            </a:r>
            <a:r>
              <a:rPr lang="ru-RU" sz="1800" b="1" dirty="0" smtClean="0"/>
              <a:t>полиомиелита, </a:t>
            </a:r>
            <a:r>
              <a:rPr lang="en-US" sz="1800" b="1" dirty="0" smtClean="0"/>
              <a:t>SARS-CoV-2.</a:t>
            </a:r>
            <a:endParaRPr lang="ru-RU" sz="1800" b="1" dirty="0" smtClean="0"/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          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550018"/>
            <a:ext cx="2542733" cy="2123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076" y="1107830"/>
            <a:ext cx="5715000" cy="25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327638" y="1652953"/>
            <a:ext cx="484632" cy="3035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-457201" y="4550018"/>
            <a:ext cx="5503983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9620" y="668215"/>
            <a:ext cx="25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Вирусная (+)</a:t>
            </a:r>
            <a:r>
              <a:rPr lang="ru-RU" sz="2000" b="1" dirty="0" err="1" smtClean="0"/>
              <a:t>иРНК</a:t>
            </a:r>
            <a:endParaRPr lang="ru-RU" sz="2000" b="1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68914" y="150794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0800000">
            <a:off x="5379836" y="1467699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2270" y="3305908"/>
            <a:ext cx="255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Трансляция – синтез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ирусных белков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2562" y="5372100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Вирусные белки, в том числе </a:t>
            </a:r>
          </a:p>
          <a:p>
            <a:r>
              <a:rPr lang="ru-RU" sz="2000" b="1" dirty="0" smtClean="0"/>
              <a:t>РНК-зависимая РНК-полимераза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2769" y="1652953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Репликация</a:t>
            </a:r>
            <a:endParaRPr lang="ru-RU" sz="2000" b="1" dirty="0"/>
          </a:p>
        </p:txBody>
      </p:sp>
      <p:sp>
        <p:nvSpPr>
          <p:cNvPr id="14" name="Стрелка вверх 13"/>
          <p:cNvSpPr/>
          <p:nvPr/>
        </p:nvSpPr>
        <p:spPr>
          <a:xfrm rot="2028331">
            <a:off x="4949951" y="2582085"/>
            <a:ext cx="348944" cy="3592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26" y="455001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46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2. Вирусы с негативным РНК-геномом: (-)РНК.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8723" y="870438"/>
            <a:ext cx="5380892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Примеры: вирус гриппа, лихорадки </a:t>
            </a:r>
            <a:r>
              <a:rPr lang="ru-RU" sz="2400" b="1" dirty="0" err="1" smtClean="0"/>
              <a:t>Эбола</a:t>
            </a:r>
            <a:r>
              <a:rPr lang="ru-RU" sz="2400" b="1" dirty="0" smtClean="0"/>
              <a:t>, бешенства.</a:t>
            </a:r>
          </a:p>
          <a:p>
            <a:endParaRPr lang="ru-RU" sz="2000" b="1" dirty="0"/>
          </a:p>
          <a:p>
            <a:r>
              <a:rPr lang="ru-RU" b="1" dirty="0" smtClean="0"/>
              <a:t>   (-)РНК не распознается хозяйскими рибосомами – она для них бессмысленна. Вместе с РНК вирус вводит в клетку РНК-зависимую РНК-полимеразу, которая уже запасена внутри вирусной частицы в готовом виде.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 помощью этого фермента происходит комплементарное копирование (-)-цепи РНК. Так образуются «нормальные» (+)цепи.</a:t>
            </a:r>
          </a:p>
          <a:p>
            <a:r>
              <a:rPr lang="ru-RU" b="1" dirty="0" smtClean="0"/>
              <a:t>   Именно они и связываются с рибосомами хозяина, кодируя синтез как вирусных белков, так и вирусной РНК-зависимой РНК-полимеразы.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Этот вновь синтезированный фермент обеспечивает дальнейшую репликацию вируса в данной клетке.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И он же упаковывается в новые вирусные частицы, чтобы принять участие в следующем цикле размножения. </a:t>
            </a:r>
          </a:p>
          <a:p>
            <a:endParaRPr lang="ru-RU" sz="2400" b="1" dirty="0"/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8" y="3332285"/>
            <a:ext cx="4739054" cy="34377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15" y="646224"/>
            <a:ext cx="3381847" cy="2686061"/>
          </a:xfrm>
        </p:spPr>
      </p:pic>
    </p:spTree>
    <p:extLst>
      <p:ext uri="{BB962C8B-B14F-4D97-AF65-F5344CB8AC3E}">
        <p14:creationId xmlns:p14="http://schemas.microsoft.com/office/powerpoint/2010/main" val="83950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3. Вирусы с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двухцепочечной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РНК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дцРНК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Не затрагивают клеточную ДНК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6815"/>
            <a:ext cx="7077807" cy="5609493"/>
          </a:xfrm>
        </p:spPr>
      </p:pic>
      <p:sp>
        <p:nvSpPr>
          <p:cNvPr id="3" name="TextBox 2"/>
          <p:cNvSpPr txBox="1"/>
          <p:nvPr/>
        </p:nvSpPr>
        <p:spPr>
          <a:xfrm>
            <a:off x="8264769" y="1011115"/>
            <a:ext cx="342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Пример: </a:t>
            </a:r>
            <a:r>
              <a:rPr lang="ru-RU" sz="2400" b="1" dirty="0" err="1" smtClean="0"/>
              <a:t>ротавирус</a:t>
            </a:r>
            <a:r>
              <a:rPr lang="ru-RU" sz="2400" b="1" dirty="0" smtClean="0"/>
              <a:t>, вызывает кишечные инфекции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128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3. Вирусы с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двухцепочечной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РНК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дцРНК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). Продолжение.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Также не затрагивают клеточную ДНК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7" y="896816"/>
            <a:ext cx="11676185" cy="576775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                                                                      Двойная спираль  (+)РНК/(-)РНК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8" y="975946"/>
            <a:ext cx="5870330" cy="30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078" y="1362807"/>
            <a:ext cx="5870330" cy="30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820338" y="19330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3077" y="3130062"/>
            <a:ext cx="5539154" cy="32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3077" y="4249065"/>
            <a:ext cx="5539154" cy="3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836985" y="47489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3077" y="5952392"/>
            <a:ext cx="5539154" cy="202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6862" y="2110154"/>
            <a:ext cx="577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Транскрипция                 РНК-зависимая</a:t>
            </a:r>
          </a:p>
          <a:p>
            <a:r>
              <a:rPr lang="ru-RU" sz="2000" b="1" dirty="0" smtClean="0"/>
              <a:t>                                                  РНК-полимераза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671" y="3130062"/>
            <a:ext cx="2183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(-)</a:t>
            </a:r>
            <a:r>
              <a:rPr lang="ru-RU" sz="2000" b="1" dirty="0" err="1" smtClean="0"/>
              <a:t>иРНК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(+)</a:t>
            </a:r>
            <a:r>
              <a:rPr lang="ru-RU" sz="2000" b="1" dirty="0" err="1" smtClean="0"/>
              <a:t>иРНК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1600" b="1" dirty="0" smtClean="0"/>
              <a:t>Вирусные белки</a:t>
            </a:r>
          </a:p>
          <a:p>
            <a:r>
              <a:rPr lang="ru-RU" sz="1600" b="1" dirty="0"/>
              <a:t>и</a:t>
            </a:r>
            <a:r>
              <a:rPr lang="ru-RU" sz="1600" b="1" dirty="0" smtClean="0"/>
              <a:t> сборка вируса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двуцепочечной</a:t>
            </a:r>
            <a:r>
              <a:rPr lang="ru-RU" sz="1600" b="1" dirty="0" smtClean="0"/>
              <a:t> РНК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8969" y="1459523"/>
            <a:ext cx="44840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клетку вводятся:</a:t>
            </a:r>
          </a:p>
          <a:p>
            <a:r>
              <a:rPr lang="ru-RU" sz="2000" b="1" dirty="0" smtClean="0"/>
              <a:t> геном вируса,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готовая РНК-зависимая РНК-полимераза.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Этот фермент синтезирует как (-)</a:t>
            </a:r>
            <a:r>
              <a:rPr lang="ru-RU" sz="2000" b="1" dirty="0" err="1" smtClean="0"/>
              <a:t>иРНК</a:t>
            </a:r>
            <a:r>
              <a:rPr lang="ru-RU" sz="2000" b="1" dirty="0" smtClean="0"/>
              <a:t>, так и (+)</a:t>
            </a:r>
            <a:r>
              <a:rPr lang="ru-RU" sz="2000" b="1" dirty="0" err="1" smtClean="0"/>
              <a:t>иРНК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На (+)</a:t>
            </a:r>
            <a:r>
              <a:rPr lang="ru-RU" sz="2000" b="1" dirty="0" err="1" smtClean="0"/>
              <a:t>иРНК</a:t>
            </a:r>
            <a:r>
              <a:rPr lang="ru-RU" sz="2000" b="1" dirty="0" smtClean="0"/>
              <a:t> синтезируются вирусные белки, после чего собираются готовые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вирусные частицы.     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" y="4976446"/>
            <a:ext cx="21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Трансляция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6210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8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4. Вирусы с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двухцепочечной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ДНК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дцРНК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6814"/>
            <a:ext cx="4142642" cy="2822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3" y="896814"/>
            <a:ext cx="2349598" cy="263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78" y="3818470"/>
            <a:ext cx="4001058" cy="3039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2" y="3635883"/>
            <a:ext cx="3692769" cy="3081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4438" y="975946"/>
            <a:ext cx="191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Вирус оспы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14438" y="3719145"/>
            <a:ext cx="191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Вирус герпеса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53954" y="5240215"/>
            <a:ext cx="246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Также: папиллома-вирусы (рак шейки матки) и аденовирусы (ОРВИ).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650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4. Вирус с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двухцепочечной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НК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дцДНК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). Продолжение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854"/>
            <a:ext cx="10996246" cy="5890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985" y="852854"/>
            <a:ext cx="5838092" cy="41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1985" y="1441938"/>
            <a:ext cx="583809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863862" y="125589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6096000" y="121193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1985" y="3361043"/>
            <a:ext cx="5758960" cy="30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851031" y="21804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87256" y="39444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3531" y="5275385"/>
            <a:ext cx="5776546" cy="2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42737" y="1125415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Двуцепочечная</a:t>
            </a:r>
            <a:r>
              <a:rPr lang="ru-RU" sz="2000" b="1" dirty="0" smtClean="0"/>
              <a:t> ДНК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4753" y="2039815"/>
            <a:ext cx="30725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Транскрипция. </a:t>
            </a:r>
            <a:r>
              <a:rPr lang="ru-RU" b="1" dirty="0" smtClean="0"/>
              <a:t>ДНК-зависимая РНК-полимераза (вирусного или клеточного происхождения)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63862" y="3361043"/>
            <a:ext cx="133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иРНК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4838" y="4132385"/>
            <a:ext cx="192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Трансляция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3869" y="5794131"/>
            <a:ext cx="437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Вирусные белки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95382" y="2004646"/>
            <a:ext cx="364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Репликация</a:t>
            </a:r>
            <a:r>
              <a:rPr lang="ru-RU" b="1" dirty="0" smtClean="0"/>
              <a:t>. ДНК-зависимая </a:t>
            </a:r>
          </a:p>
          <a:p>
            <a:r>
              <a:rPr lang="ru-RU" b="1" dirty="0" smtClean="0"/>
              <a:t>ДНК-полимераза (вирусного или клеточного происхождения)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69015" y="5574323"/>
            <a:ext cx="416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синтезированных </a:t>
            </a:r>
            <a:r>
              <a:rPr lang="ru-RU" b="1" dirty="0" err="1" smtClean="0"/>
              <a:t>двуцепочечной</a:t>
            </a:r>
            <a:r>
              <a:rPr lang="ru-RU" b="1" dirty="0" smtClean="0"/>
              <a:t> ДНК и вирусных белков собираются новые вирусные частицы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873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6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5. Вирусы с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одноцепочечной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ДНК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оцДНК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905609"/>
            <a:ext cx="7069015" cy="4668714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" y="92075"/>
          <a:ext cx="9207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Объект упаковщика для оболочки" showAsIcon="1" r:id="rId4" imgW="3438720" imgH="532800" progId="Package">
                  <p:embed/>
                </p:oleObj>
              </mc:Choice>
              <mc:Fallback>
                <p:oleObj name="Объект упаковщика для оболочки" showAsIcon="1" r:id="rId4" imgW="3438720" imgH="532800" progId="Package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92075"/>
                        <a:ext cx="9207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92" y="1545981"/>
            <a:ext cx="5235086" cy="4028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75" y="5574323"/>
            <a:ext cx="1184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Пример: </a:t>
            </a:r>
            <a:r>
              <a:rPr lang="ru-RU" b="1" dirty="0" err="1" smtClean="0"/>
              <a:t>парвовирусы</a:t>
            </a:r>
            <a:r>
              <a:rPr lang="ru-RU" b="1" dirty="0" smtClean="0"/>
              <a:t>. Содержат только одну нить ДНК, (+)- или (-)-полярности. Лишены липидной оболочки, только капсид. Вызывают инфекционные поражения кожных покровов. Индуцируют гибель раковых клеток в организме человека. При попадании в клетку прежде всего достраивают ДНК до </a:t>
            </a:r>
            <a:r>
              <a:rPr lang="ru-RU" b="1" dirty="0" err="1" smtClean="0"/>
              <a:t>двухцепочечной</a:t>
            </a:r>
            <a:r>
              <a:rPr lang="ru-RU" b="1" dirty="0" smtClean="0"/>
              <a:t> формы с помощью ДНК-зависимой ДНК-полимеразы . Дальнейший процесс – как для вирусов с </a:t>
            </a:r>
            <a:r>
              <a:rPr lang="ru-RU" b="1" dirty="0" err="1" smtClean="0"/>
              <a:t>дцДНК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500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6.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Ретровирусы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одноцепочечная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(+)РНК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(внедряется в клеточный геном)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703386"/>
            <a:ext cx="9372600" cy="4976446"/>
          </a:xfrm>
        </p:spPr>
      </p:pic>
      <p:sp>
        <p:nvSpPr>
          <p:cNvPr id="5" name="TextBox 4"/>
          <p:cNvSpPr txBox="1"/>
          <p:nvPr/>
        </p:nvSpPr>
        <p:spPr>
          <a:xfrm>
            <a:off x="140678" y="5899638"/>
            <a:ext cx="1192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Вирус иммунодефицита человека (ВИЧ). Пораженный вирусом организм теряет способность защищаться от различных инфекций и развития опухолей. Содержит  </a:t>
            </a:r>
            <a:r>
              <a:rPr lang="ru-RU" sz="2000" b="1" dirty="0" err="1" smtClean="0"/>
              <a:t>одноцепочечную</a:t>
            </a:r>
            <a:r>
              <a:rPr lang="ru-RU" sz="2000" b="1" dirty="0" smtClean="0"/>
              <a:t> (+)РНК.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5216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30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Нобелевская премия по физиологии и медицине 2020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18" y="633046"/>
            <a:ext cx="9020908" cy="3892427"/>
          </a:xfrm>
        </p:spPr>
      </p:pic>
      <p:sp>
        <p:nvSpPr>
          <p:cNvPr id="5" name="TextBox 4"/>
          <p:cNvSpPr txBox="1"/>
          <p:nvPr/>
        </p:nvSpPr>
        <p:spPr>
          <a:xfrm>
            <a:off x="545123" y="5833875"/>
            <a:ext cx="1155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Нобелевская премия по физиологии и медицине в 2020 г. присуждена за открытие «возбудителя гепатита С».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8219" y="4633546"/>
            <a:ext cx="298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Харви </a:t>
            </a:r>
            <a:r>
              <a:rPr lang="ru-RU" b="1" dirty="0" err="1" smtClean="0">
                <a:solidFill>
                  <a:srgbClr val="FF0000"/>
                </a:solidFill>
              </a:rPr>
              <a:t>Алтер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(Национальные институты здоровья США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3885" y="4765431"/>
            <a:ext cx="278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Майкл </a:t>
            </a:r>
            <a:r>
              <a:rPr lang="ru-RU" b="1" dirty="0" err="1" smtClean="0">
                <a:solidFill>
                  <a:srgbClr val="FF0000"/>
                </a:solidFill>
              </a:rPr>
              <a:t>Хаутон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Университет Альберты, Канада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9647" y="4633546"/>
            <a:ext cx="336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Чарльз Райс</a:t>
            </a:r>
          </a:p>
          <a:p>
            <a:pPr algn="ctr"/>
            <a:r>
              <a:rPr lang="ru-RU" b="1" dirty="0" err="1" smtClean="0"/>
              <a:t>Рокфеллеровский</a:t>
            </a:r>
            <a:r>
              <a:rPr lang="ru-RU" b="1" dirty="0" smtClean="0"/>
              <a:t> университет,</a:t>
            </a:r>
          </a:p>
          <a:p>
            <a:pPr algn="ctr"/>
            <a:r>
              <a:rPr lang="ru-RU" b="1" dirty="0" smtClean="0"/>
              <a:t>США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761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6. Жизненный цикл вируса иммунодефицита человека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896816"/>
            <a:ext cx="6137030" cy="5697415"/>
          </a:xfrm>
        </p:spPr>
      </p:pic>
      <p:sp>
        <p:nvSpPr>
          <p:cNvPr id="5" name="TextBox 4"/>
          <p:cNvSpPr txBox="1"/>
          <p:nvPr/>
        </p:nvSpPr>
        <p:spPr>
          <a:xfrm>
            <a:off x="6488723" y="896816"/>
            <a:ext cx="5583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  Проникновение вируса в клетку (клетка крови – лимфоцит), слияние мембран и утрата мембранной оболочки вируса.   2.     Утрата </a:t>
            </a:r>
            <a:r>
              <a:rPr lang="ru-RU" b="1" dirty="0" err="1" smtClean="0"/>
              <a:t>капсида</a:t>
            </a:r>
            <a:r>
              <a:rPr lang="ru-RU" b="1" dirty="0" smtClean="0"/>
              <a:t> и высвобождение вирусной (+)РНК внутрь клетки.        3.    Синтез цепи ДНК на матрице вирусной РНК (фермент – вирусная обратная транскриптаза) и </a:t>
            </a:r>
            <a:r>
              <a:rPr lang="ru-RU" b="1" dirty="0"/>
              <a:t>о</a:t>
            </a:r>
            <a:r>
              <a:rPr lang="ru-RU" b="1" dirty="0" smtClean="0"/>
              <a:t>бразование двойной спирали РНК-ДНК.  4. Синтез цепи ДНК на матрице ДНК и образование двойной спирали ДНК-ДНК. 5.  Транспорт вирусной ДНК-ДНК в ядро клетки-хозяина и ее встраивание в хромосому (фермент – </a:t>
            </a:r>
            <a:r>
              <a:rPr lang="ru-RU" b="1" dirty="0" err="1" smtClean="0"/>
              <a:t>интеграза</a:t>
            </a:r>
            <a:r>
              <a:rPr lang="ru-RU" b="1" dirty="0" smtClean="0"/>
              <a:t>). 6.    Транскрипция: синтез предшественника </a:t>
            </a:r>
            <a:r>
              <a:rPr lang="ru-RU" b="1" dirty="0" err="1" smtClean="0"/>
              <a:t>иРНК</a:t>
            </a:r>
            <a:r>
              <a:rPr lang="ru-RU" b="1" dirty="0" smtClean="0"/>
              <a:t>. 7.    </a:t>
            </a:r>
            <a:r>
              <a:rPr lang="ru-RU" b="1" dirty="0" err="1" smtClean="0"/>
              <a:t>Сплайсинг</a:t>
            </a:r>
            <a:r>
              <a:rPr lang="ru-RU" b="1" dirty="0" smtClean="0"/>
              <a:t> этого предшественника с образованием 40 разных </a:t>
            </a:r>
            <a:r>
              <a:rPr lang="ru-RU" b="1" dirty="0" err="1" smtClean="0"/>
              <a:t>иРНК</a:t>
            </a:r>
            <a:r>
              <a:rPr lang="ru-RU" b="1" dirty="0" smtClean="0"/>
              <a:t>.  8.   Трансляция: синтез обратной транскриптазы и различных белков вируса на этих </a:t>
            </a:r>
            <a:r>
              <a:rPr lang="ru-RU" b="1" dirty="0" err="1" smtClean="0"/>
              <a:t>иРНК</a:t>
            </a:r>
            <a:r>
              <a:rPr lang="ru-RU" b="1" dirty="0" smtClean="0"/>
              <a:t>. 9.    Сборка новых вирусных частиц и их выход из клетки.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092" y="2461846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638" y="1802423"/>
            <a:ext cx="44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3969" y="975946"/>
            <a:ext cx="5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77608" y="2277208"/>
            <a:ext cx="50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32285" y="3429000"/>
            <a:ext cx="4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2284" y="3798332"/>
            <a:ext cx="50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60022" y="5486400"/>
            <a:ext cx="63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827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2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7. Жизненный цикл вируса гепатита В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(HBV)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3" y="712177"/>
            <a:ext cx="4675632" cy="5591907"/>
          </a:xfrm>
        </p:spPr>
      </p:pic>
      <p:sp>
        <p:nvSpPr>
          <p:cNvPr id="5" name="TextBox 4"/>
          <p:cNvSpPr txBox="1"/>
          <p:nvPr/>
        </p:nvSpPr>
        <p:spPr>
          <a:xfrm>
            <a:off x="5075156" y="782515"/>
            <a:ext cx="67856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Вирус проникает в клетку. 2. Достройка неполной (+)-цепи ДНК и формирование полной </a:t>
            </a:r>
            <a:r>
              <a:rPr lang="ru-RU" b="1" dirty="0" err="1" smtClean="0"/>
              <a:t>двухцепочечной</a:t>
            </a:r>
            <a:r>
              <a:rPr lang="ru-RU" b="1" dirty="0" smtClean="0"/>
              <a:t> ДНК (</a:t>
            </a:r>
            <a:r>
              <a:rPr lang="ru-RU" b="1" dirty="0" err="1" smtClean="0"/>
              <a:t>дцДНК</a:t>
            </a:r>
            <a:r>
              <a:rPr lang="ru-RU" b="1" dirty="0" smtClean="0"/>
              <a:t>). 3. Трансфер этой </a:t>
            </a:r>
            <a:r>
              <a:rPr lang="ru-RU" b="1" dirty="0" err="1" smtClean="0"/>
              <a:t>дцДНК</a:t>
            </a:r>
            <a:r>
              <a:rPr lang="ru-RU" b="1" dirty="0" smtClean="0"/>
              <a:t> в ядро. 4. </a:t>
            </a:r>
            <a:r>
              <a:rPr lang="ru-RU" b="1" dirty="0" smtClean="0">
                <a:solidFill>
                  <a:srgbClr val="FF0000"/>
                </a:solidFill>
              </a:rPr>
              <a:t>Прямая транскрипция</a:t>
            </a:r>
            <a:r>
              <a:rPr lang="ru-RU" b="1" dirty="0" smtClean="0"/>
              <a:t> </a:t>
            </a:r>
            <a:r>
              <a:rPr lang="ru-RU" b="1" dirty="0" err="1" smtClean="0"/>
              <a:t>дцДНК</a:t>
            </a:r>
            <a:r>
              <a:rPr lang="ru-RU" b="1" dirty="0" smtClean="0"/>
              <a:t> с помощью клеточной ДНК-зависимой РНК-полимеразы: образуются а) полная копия ДНК – т.н. </a:t>
            </a:r>
            <a:r>
              <a:rPr lang="ru-RU" b="1" dirty="0" err="1" smtClean="0"/>
              <a:t>прегеномная</a:t>
            </a:r>
            <a:r>
              <a:rPr lang="ru-RU" b="1" dirty="0" smtClean="0"/>
              <a:t> РНК; б) пять </a:t>
            </a:r>
            <a:r>
              <a:rPr lang="ru-RU" b="1" dirty="0" err="1" smtClean="0"/>
              <a:t>иРНК</a:t>
            </a:r>
            <a:r>
              <a:rPr lang="ru-RU" b="1" dirty="0" smtClean="0"/>
              <a:t>. 5. Эти пять </a:t>
            </a:r>
            <a:r>
              <a:rPr lang="ru-RU" b="1" dirty="0" err="1" smtClean="0"/>
              <a:t>иРНК</a:t>
            </a:r>
            <a:r>
              <a:rPr lang="ru-RU" b="1" dirty="0" smtClean="0"/>
              <a:t> перемещаются в </a:t>
            </a:r>
            <a:r>
              <a:rPr lang="ru-RU" b="1" dirty="0" err="1" smtClean="0"/>
              <a:t>цитозоль</a:t>
            </a:r>
            <a:r>
              <a:rPr lang="ru-RU" b="1" dirty="0" smtClean="0"/>
              <a:t>, где в ходе их трансляции синтезируются белки вируса, которые собираются в </a:t>
            </a:r>
            <a:r>
              <a:rPr lang="ru-RU" b="1" dirty="0" err="1" smtClean="0"/>
              <a:t>капсид</a:t>
            </a:r>
            <a:r>
              <a:rPr lang="ru-RU" b="1" dirty="0" smtClean="0"/>
              <a:t>. 6. В этот </a:t>
            </a:r>
            <a:r>
              <a:rPr lang="ru-RU" b="1" dirty="0" err="1" smtClean="0"/>
              <a:t>капсид</a:t>
            </a:r>
            <a:r>
              <a:rPr lang="ru-RU" b="1" dirty="0" smtClean="0"/>
              <a:t> поступает </a:t>
            </a:r>
            <a:r>
              <a:rPr lang="ru-RU" b="1" dirty="0" err="1" smtClean="0"/>
              <a:t>прегеномная</a:t>
            </a:r>
            <a:r>
              <a:rPr lang="ru-RU" b="1" dirty="0" smtClean="0"/>
              <a:t> РНК. </a:t>
            </a:r>
            <a:r>
              <a:rPr lang="ru-RU" b="1" dirty="0" smtClean="0">
                <a:solidFill>
                  <a:srgbClr val="FF0000"/>
                </a:solidFill>
              </a:rPr>
              <a:t>Обратная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транскрипция</a:t>
            </a:r>
            <a:r>
              <a:rPr lang="ru-RU" b="1" dirty="0" smtClean="0"/>
              <a:t>: На </a:t>
            </a:r>
            <a:r>
              <a:rPr lang="ru-RU" b="1" dirty="0" err="1" smtClean="0"/>
              <a:t>прегеномной</a:t>
            </a:r>
            <a:r>
              <a:rPr lang="ru-RU" b="1" dirty="0" smtClean="0"/>
              <a:t> РНК  как на матрице с помощью вирусной ДНК-полимеразы сначала синтезируется (-)-цепь ДНК, а потом на  ней как на вторичной матрице синтезируется (+)-цепь ДНК.</a:t>
            </a:r>
          </a:p>
          <a:p>
            <a:r>
              <a:rPr lang="ru-RU" b="1" dirty="0" smtClean="0"/>
              <a:t>       7. Готовые вирусные частицы, содержащие </a:t>
            </a:r>
            <a:r>
              <a:rPr lang="ru-RU" b="1" dirty="0" err="1" smtClean="0"/>
              <a:t>двухцепочечную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ДНК, выходят из клетки.    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Особенность жизненного цикла: два этапа транскрипции – </a:t>
            </a:r>
            <a:r>
              <a:rPr lang="ru-RU" b="1" dirty="0" smtClean="0">
                <a:solidFill>
                  <a:srgbClr val="FF0000"/>
                </a:solidFill>
              </a:rPr>
              <a:t>прямой и обратной</a:t>
            </a:r>
            <a:r>
              <a:rPr lang="ru-RU" b="1" dirty="0" smtClean="0"/>
              <a:t>!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054" y="5908431"/>
            <a:ext cx="378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Вирус гепатита В резко отличается от вирусов типа А и С.  Это вирусы с (+)РНК-геномом.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132" y="720969"/>
            <a:ext cx="161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Неполная (+)-нить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054" y="1608992"/>
            <a:ext cx="123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Полная (-)-нить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5437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9б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3206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0550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Вирусы: они живые или нет?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905609"/>
            <a:ext cx="6304084" cy="5802922"/>
          </a:xfrm>
        </p:spPr>
      </p:pic>
      <p:sp>
        <p:nvSpPr>
          <p:cNvPr id="5" name="TextBox 4"/>
          <p:cNvSpPr txBox="1"/>
          <p:nvPr/>
        </p:nvSpPr>
        <p:spPr>
          <a:xfrm>
            <a:off x="6796454" y="1090246"/>
            <a:ext cx="51610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Полного единодушия среди ученых по этому вопросу на данный момент нет.</a:t>
            </a:r>
          </a:p>
          <a:p>
            <a:r>
              <a:rPr lang="ru-RU" b="1" dirty="0" smtClean="0"/>
              <a:t>     Противники отнесения вирусов к живым существам называют три главные причины, по которым вирусы нельзя считать «живыми»:</a:t>
            </a:r>
          </a:p>
          <a:p>
            <a:endParaRPr lang="ru-RU" b="1" dirty="0" smtClean="0"/>
          </a:p>
          <a:p>
            <a:r>
              <a:rPr lang="ru-RU" b="1" dirty="0" smtClean="0"/>
              <a:t>     </a:t>
            </a:r>
            <a:r>
              <a:rPr lang="ru-RU" sz="2400" b="1" dirty="0" smtClean="0"/>
              <a:t>1. Вирусы не могут самостоятельно размножаться, для их репродукции обязательно требуются клеточные организмы.</a:t>
            </a:r>
          </a:p>
          <a:p>
            <a:r>
              <a:rPr lang="ru-RU" sz="2400" b="1" dirty="0" smtClean="0"/>
              <a:t>     2. У вирусов нет самостоятельного обмена веществ (метаболизма).</a:t>
            </a:r>
          </a:p>
          <a:p>
            <a:r>
              <a:rPr lang="ru-RU" sz="2400" b="1" dirty="0" smtClean="0"/>
              <a:t>     3.Вирусы являются вторичными образованиями по отношению к клеточным формам жизни.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96454" y="6277708"/>
            <a:ext cx="516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Разберем эти аргументы.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0726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Аргумент № 1.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Неспособность самостоятельно размножаться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1134208"/>
            <a:ext cx="5999285" cy="5486400"/>
          </a:xfrm>
        </p:spPr>
      </p:pic>
      <p:sp>
        <p:nvSpPr>
          <p:cNvPr id="5" name="TextBox 4"/>
          <p:cNvSpPr txBox="1"/>
          <p:nvPr/>
        </p:nvSpPr>
        <p:spPr>
          <a:xfrm>
            <a:off x="6268915" y="1204546"/>
            <a:ext cx="5627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Действительно, вирус не может воспроизвести самого себя вне живых клеточных организмов. Для вируса эти клетки являются </a:t>
            </a:r>
            <a:r>
              <a:rPr lang="ru-RU" b="1" dirty="0" smtClean="0">
                <a:solidFill>
                  <a:srgbClr val="FF0000"/>
                </a:solidFill>
              </a:rPr>
              <a:t>специфической внешней средой</a:t>
            </a:r>
            <a:r>
              <a:rPr lang="ru-RU" b="1" dirty="0" smtClean="0"/>
              <a:t>, пригодной для их размножения.</a:t>
            </a:r>
          </a:p>
          <a:p>
            <a:r>
              <a:rPr lang="ru-RU" b="1" dirty="0" smtClean="0"/>
              <a:t>Но и для воспроизводства клеточных организмов также требуется </a:t>
            </a:r>
            <a:r>
              <a:rPr lang="ru-RU" b="1" dirty="0" smtClean="0">
                <a:solidFill>
                  <a:srgbClr val="FF0000"/>
                </a:solidFill>
              </a:rPr>
              <a:t>специфическая внешняя среда</a:t>
            </a:r>
            <a:r>
              <a:rPr lang="ru-RU" b="1" dirty="0" smtClean="0"/>
              <a:t>: 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бактерии живут на питательных средах, содержащих, например, глюкозу; 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 </a:t>
            </a:r>
            <a:r>
              <a:rPr lang="ru-RU" b="1" dirty="0"/>
              <a:t>р</a:t>
            </a:r>
            <a:r>
              <a:rPr lang="ru-RU" b="1" dirty="0" smtClean="0"/>
              <a:t>астениям нужен солнечный свет для реакций фотосинтеза; </a:t>
            </a:r>
          </a:p>
          <a:p>
            <a:r>
              <a:rPr lang="ru-RU" b="1" dirty="0" smtClean="0"/>
              <a:t> 3)   хищным животным (волкам) в качестве     источника питания нужны зайцы и т.п.</a:t>
            </a:r>
          </a:p>
          <a:p>
            <a:r>
              <a:rPr lang="ru-RU" b="1" dirty="0" smtClean="0"/>
              <a:t>   Самодостаточным нельзя назвать ни одно живое существо на свете.</a:t>
            </a:r>
          </a:p>
          <a:p>
            <a:r>
              <a:rPr lang="ru-RU" b="1" dirty="0" smtClean="0"/>
              <a:t>   Следовательно, между </a:t>
            </a:r>
            <a:r>
              <a:rPr lang="ru-RU" b="1" dirty="0" err="1" smtClean="0"/>
              <a:t>самовоспроизводством</a:t>
            </a:r>
            <a:r>
              <a:rPr lang="ru-RU" b="1" dirty="0" smtClean="0"/>
              <a:t> вирусного и клеточного генома нет принципиальной разницы – им обоим нужна </a:t>
            </a:r>
            <a:r>
              <a:rPr lang="ru-RU" b="1" dirty="0" smtClean="0">
                <a:solidFill>
                  <a:srgbClr val="FF0000"/>
                </a:solidFill>
              </a:rPr>
              <a:t>специфическая внешняя среда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71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64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Аргумент №2. Отсутствие метаболизма (обмена веществ)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8215"/>
            <a:ext cx="6096000" cy="6119447"/>
          </a:xfrm>
        </p:spPr>
      </p:pic>
      <p:sp>
        <p:nvSpPr>
          <p:cNvPr id="5" name="TextBox 4"/>
          <p:cNvSpPr txBox="1"/>
          <p:nvPr/>
        </p:nvSpPr>
        <p:spPr>
          <a:xfrm>
            <a:off x="6096001" y="826477"/>
            <a:ext cx="578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стадии </a:t>
            </a:r>
            <a:r>
              <a:rPr lang="ru-RU" b="1" dirty="0" smtClean="0">
                <a:solidFill>
                  <a:srgbClr val="00B050"/>
                </a:solidFill>
              </a:rPr>
              <a:t>неактивного вириона </a:t>
            </a:r>
            <a:r>
              <a:rPr lang="ru-RU" b="1" dirty="0" smtClean="0"/>
              <a:t>(вирусной частицы) действительно нет ни обмена веществ, ни экспрессии вирусных генов.     Но после попадания вируса в клетку (</a:t>
            </a:r>
            <a:r>
              <a:rPr lang="ru-RU" b="1" dirty="0" smtClean="0">
                <a:solidFill>
                  <a:srgbClr val="00B050"/>
                </a:solidFill>
              </a:rPr>
              <a:t>активная стадия </a:t>
            </a:r>
            <a:r>
              <a:rPr lang="ru-RU" b="1" dirty="0" smtClean="0"/>
              <a:t>жизненного цикла вируса) начинаются процессы репликации ДНК (или РНК), синтез различных белков и другие инициированные вирусом химические реакции.</a:t>
            </a:r>
          </a:p>
          <a:p>
            <a:r>
              <a:rPr lang="ru-RU" b="1" dirty="0" smtClean="0"/>
              <a:t>   Пример. Бактериальный вирус – </a:t>
            </a:r>
            <a:r>
              <a:rPr lang="ru-RU" b="1" dirty="0" err="1" smtClean="0"/>
              <a:t>цианофаг</a:t>
            </a:r>
            <a:r>
              <a:rPr lang="ru-RU" b="1" dirty="0" smtClean="0"/>
              <a:t> - живет  в клетках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 (сине-зеленые водоросли, существующие за счет собственного фотосинтеза – поглощения СО₂,  синтеза собственной органики и генерации энергии).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После попадания </a:t>
            </a:r>
            <a:r>
              <a:rPr lang="ru-RU" b="1" dirty="0" err="1" smtClean="0"/>
              <a:t>цианофага</a:t>
            </a:r>
            <a:r>
              <a:rPr lang="ru-RU" b="1" dirty="0" smtClean="0"/>
              <a:t> в клетку в ней начинается синтез  собственных </a:t>
            </a:r>
            <a:r>
              <a:rPr lang="ru-RU" b="1" dirty="0" err="1" smtClean="0"/>
              <a:t>фаговых</a:t>
            </a:r>
            <a:r>
              <a:rPr lang="ru-RU" b="1" dirty="0" smtClean="0"/>
              <a:t> белков фотосинтетического аппарата.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Так в разрушенной клетке создается новая (</a:t>
            </a:r>
            <a:r>
              <a:rPr lang="ru-RU" b="1" dirty="0" err="1" smtClean="0"/>
              <a:t>фаговая</a:t>
            </a:r>
            <a:r>
              <a:rPr lang="ru-RU" b="1" dirty="0" smtClean="0"/>
              <a:t>) система фотосинтеза.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Эта система обеспечивает энергией репликацию </a:t>
            </a:r>
            <a:r>
              <a:rPr lang="ru-RU" b="1" dirty="0" err="1" smtClean="0"/>
              <a:t>фаговой</a:t>
            </a:r>
            <a:r>
              <a:rPr lang="ru-RU" b="1" dirty="0" smtClean="0"/>
              <a:t> ДНК и сборку </a:t>
            </a:r>
            <a:r>
              <a:rPr lang="ru-RU" b="1" dirty="0" err="1" smtClean="0"/>
              <a:t>фаговых</a:t>
            </a:r>
            <a:r>
              <a:rPr lang="ru-RU" b="1" dirty="0" smtClean="0"/>
              <a:t> частиц.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712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89423" cy="9847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Аргумент № 3.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Вторичность происхождения вирусов по отношению к клеткам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1046286"/>
            <a:ext cx="7411916" cy="5697414"/>
          </a:xfrm>
        </p:spPr>
      </p:pic>
      <p:sp>
        <p:nvSpPr>
          <p:cNvPr id="5" name="TextBox 4"/>
          <p:cNvSpPr txBox="1"/>
          <p:nvPr/>
        </p:nvSpPr>
        <p:spPr>
          <a:xfrm>
            <a:off x="7535008" y="1160585"/>
            <a:ext cx="45544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Обнаружено много специфических </a:t>
            </a:r>
            <a:r>
              <a:rPr lang="ru-RU" sz="2000" b="1" i="1" dirty="0" smtClean="0"/>
              <a:t>вирусных генов</a:t>
            </a:r>
            <a:r>
              <a:rPr lang="ru-RU" sz="2000" b="1" dirty="0" smtClean="0"/>
              <a:t>, которые не встречаются ни в каких клетках. Пример: гены, кодирующие белки вирусного </a:t>
            </a:r>
            <a:r>
              <a:rPr lang="ru-RU" sz="2000" b="1" dirty="0" err="1" smtClean="0"/>
              <a:t>капсида</a:t>
            </a:r>
            <a:r>
              <a:rPr lang="ru-RU" sz="2000" b="1" dirty="0" smtClean="0"/>
              <a:t>.   Они -исключительно вирусные белки, которые обеспечивают копирование вирусных генов и сборку вирусных частиц.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Это означает, что вирусы не произошли от клеток.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Их генетическое разнообразие имеет самостоятельный источник – не менее древний (может быть, и более древний) чем первая клетка.</a:t>
            </a:r>
          </a:p>
          <a:p>
            <a:r>
              <a:rPr lang="ru-RU" sz="2000" b="1" dirty="0" smtClean="0"/>
              <a:t>   Современные вирусы никогда не были ни клетками, ни их частями.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Вирусы – иная форма жизни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733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7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Как могли возникнуть вирусы?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6" y="677008"/>
            <a:ext cx="6297391" cy="6031523"/>
          </a:xfrm>
        </p:spPr>
      </p:pic>
      <p:sp>
        <p:nvSpPr>
          <p:cNvPr id="5" name="TextBox 4"/>
          <p:cNvSpPr txBox="1"/>
          <p:nvPr/>
        </p:nvSpPr>
        <p:spPr>
          <a:xfrm>
            <a:off x="6506307" y="615463"/>
            <a:ext cx="5398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А) </a:t>
            </a:r>
            <a:r>
              <a:rPr lang="ru-RU" sz="2000" b="1" dirty="0" smtClean="0">
                <a:solidFill>
                  <a:srgbClr val="FF0000"/>
                </a:solidFill>
              </a:rPr>
              <a:t>Гипотеза «сбежавших» генов</a:t>
            </a:r>
            <a:r>
              <a:rPr lang="ru-RU" sz="2000" b="1" dirty="0" smtClean="0"/>
              <a:t>: вирусные геномы возникли в результате «побега» из клеточных геномов и стали размножаться автономно.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Б) </a:t>
            </a:r>
            <a:r>
              <a:rPr lang="ru-RU" sz="2000" b="1" dirty="0" smtClean="0">
                <a:solidFill>
                  <a:srgbClr val="FF0000"/>
                </a:solidFill>
              </a:rPr>
              <a:t>Гипотеза вырождения</a:t>
            </a:r>
            <a:r>
              <a:rPr lang="ru-RU" sz="2000" b="1" dirty="0" smtClean="0"/>
              <a:t>: вирусы на ранних этапах эволюции были мелкими клетками, паразитирующими внутри более крупных клеток. В ходе эволюции эти одноклеточные паразиты постепенно утрачивали часть своих генов, превращаясь в «вырожденные клетки». Эти клетки дегенерировали дальше до вирусного состояния.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В) </a:t>
            </a:r>
            <a:r>
              <a:rPr lang="ru-RU" sz="2000" b="1" dirty="0" smtClean="0">
                <a:solidFill>
                  <a:srgbClr val="FF0000"/>
                </a:solidFill>
              </a:rPr>
              <a:t>Гипотеза первичного сообщества генов</a:t>
            </a:r>
            <a:r>
              <a:rPr lang="ru-RU" sz="2000" b="1" dirty="0" smtClean="0"/>
              <a:t>. Основные классы вирусов </a:t>
            </a:r>
            <a:r>
              <a:rPr lang="ru-RU" sz="2000" b="1" dirty="0"/>
              <a:t>в</a:t>
            </a:r>
            <a:r>
              <a:rPr lang="ru-RU" sz="2000" b="1" dirty="0" smtClean="0"/>
              <a:t>озникли еще до появления клеток и по этой причине в своей «биографии» не имеют клеточных корней. 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654" y="5609492"/>
            <a:ext cx="309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Доклеточное</a:t>
            </a:r>
            <a:r>
              <a:rPr lang="ru-RU" b="1" dirty="0" smtClean="0"/>
              <a:t> сообщество возникло в минеральных (неорганических) полупроницаемых ячейках.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01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74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Взаимодействие империй вирусов и клеточных форм жизни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93" y="955186"/>
            <a:ext cx="7271238" cy="4351338"/>
          </a:xfrm>
        </p:spPr>
      </p:pic>
      <p:sp>
        <p:nvSpPr>
          <p:cNvPr id="5" name="TextBox 4"/>
          <p:cNvSpPr txBox="1"/>
          <p:nvPr/>
        </p:nvSpPr>
        <p:spPr>
          <a:xfrm>
            <a:off x="756138" y="5565531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Империи вирусов и клеточных организмов эволюционировали почти автономно. Однако эти империи многократно пересекались на «дорогах с двухсторонним движением».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3530" y="6154615"/>
            <a:ext cx="1066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Вироиды</a:t>
            </a:r>
            <a:r>
              <a:rPr lang="ru-RU" sz="1400" b="1" dirty="0" smtClean="0"/>
              <a:t> – инфекционные агенты, состоящие только из кольцевой </a:t>
            </a:r>
            <a:r>
              <a:rPr lang="ru-RU" sz="1400" b="1" dirty="0" err="1" smtClean="0"/>
              <a:t>оцРНК</a:t>
            </a:r>
            <a:r>
              <a:rPr lang="ru-RU" sz="1400" b="1" dirty="0" smtClean="0"/>
              <a:t> (250-470 нуклеотидов). Эта РНК не кодирует синтез белков.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9466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8" y="1"/>
            <a:ext cx="12007362" cy="1002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Эффект Красной Королевы: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«приходится бежать со всех ног, чтобы только остаться на том же месте»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1194899"/>
            <a:ext cx="4422530" cy="5082809"/>
          </a:xfrm>
        </p:spPr>
      </p:pic>
      <p:sp>
        <p:nvSpPr>
          <p:cNvPr id="6" name="TextBox 5"/>
          <p:cNvSpPr txBox="1"/>
          <p:nvPr/>
        </p:nvSpPr>
        <p:spPr>
          <a:xfrm>
            <a:off x="4862147" y="1090246"/>
            <a:ext cx="7095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/>
              <a:t>Хозяин развивает все новые механизмы защиты против паразита, а тот отвечает, создавая механизмы взлома защиты и новые способы атаки.</a:t>
            </a:r>
          </a:p>
          <a:p>
            <a:r>
              <a:rPr lang="ru-RU" sz="2000" b="1" dirty="0" smtClean="0"/>
              <a:t>   1. Вирусы (например, гриппа, ВИЧ) быстро мутируют, пытаясь обогнать в своем развитии выработку хозяйских антител (иммунный ответ).</a:t>
            </a:r>
          </a:p>
          <a:p>
            <a:r>
              <a:rPr lang="ru-RU" sz="2000" b="1" dirty="0" smtClean="0"/>
              <a:t>   2. Вирус «крадет» ген хозяина, кодирующий какой-либо компонент системы защиты. Далее этот ген мутирует в вирусном геноме, приобретая </a:t>
            </a:r>
            <a:r>
              <a:rPr lang="ru-RU" sz="2000" b="1" i="1" dirty="0" smtClean="0"/>
              <a:t>совершенно новую способность </a:t>
            </a:r>
            <a:r>
              <a:rPr lang="ru-RU" sz="2000" b="1" dirty="0" smtClean="0"/>
              <a:t>- блокировать систему защиты.</a:t>
            </a:r>
          </a:p>
          <a:p>
            <a:r>
              <a:rPr lang="ru-RU" sz="2000" b="1" dirty="0" smtClean="0"/>
              <a:t>   3. Радикальный метод борьбы с паразитами: программируемая клеточная смерть (</a:t>
            </a:r>
            <a:r>
              <a:rPr lang="ru-RU" sz="2000" b="1" dirty="0" err="1" smtClean="0">
                <a:solidFill>
                  <a:srgbClr val="FF0000"/>
                </a:solidFill>
              </a:rPr>
              <a:t>апоптоз</a:t>
            </a:r>
            <a:r>
              <a:rPr lang="ru-RU" sz="2000" b="1" dirty="0" smtClean="0"/>
              <a:t>). В клетке, пораженной вирусной инфекцией, запускаются механизмы ее самоуничтожения, Тем самым, инфекция останавливается, не передаваясь соседним клеткам.</a:t>
            </a:r>
          </a:p>
          <a:p>
            <a:r>
              <a:rPr lang="ru-RU" sz="2000" b="1" dirty="0" smtClean="0"/>
              <a:t>   4. Некоторые вирусы способны защищать пораженные клетки хозяина от вторичной инфекции вирусами других типов.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7177"/>
            <a:ext cx="486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Геномные войны – непрерывная гонка вооружений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12589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1759</Words>
  <Application>Microsoft Office PowerPoint</Application>
  <PresentationFormat>Широкоэкранный</PresentationFormat>
  <Paragraphs>168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Объект упаковщика для оболочки</vt:lpstr>
      <vt:lpstr>Лекция 9б</vt:lpstr>
      <vt:lpstr>Нобелевская премия по физиологии и медицине 2020</vt:lpstr>
      <vt:lpstr>Вирусы: они живые или нет?</vt:lpstr>
      <vt:lpstr>Аргумент № 1.  Неспособность самостоятельно размножаться</vt:lpstr>
      <vt:lpstr>Аргумент №2. Отсутствие метаболизма (обмена веществ)</vt:lpstr>
      <vt:lpstr>Аргумент № 3.  Вторичность происхождения вирусов по отношению к клеткам</vt:lpstr>
      <vt:lpstr>Как могли возникнуть вирусы?</vt:lpstr>
      <vt:lpstr>Взаимодействие империй вирусов и клеточных форм жизни</vt:lpstr>
      <vt:lpstr>Эффект Красной Королевы:  «приходится бежать со всех ног, чтобы только остаться на том же месте»</vt:lpstr>
      <vt:lpstr>«Периодическая система Менделеева» для вирусов</vt:lpstr>
      <vt:lpstr>Генетические стратегии вирусов и их классификация по Балтимору  </vt:lpstr>
      <vt:lpstr>1. Вирусы с позитивным РНК-геномом: (+)РНК. Не затрагивают клеточную ДНК</vt:lpstr>
      <vt:lpstr>2. Вирусы с негативным РНК-геномом: (-)РНК.</vt:lpstr>
      <vt:lpstr>3. Вирусы с двухцепочечной РНК (дцРНК)  Не затрагивают клеточную ДНК</vt:lpstr>
      <vt:lpstr>3. Вирусы с двухцепочечной РНК (дцРНК). Продолжение. Также не затрагивают клеточную ДНК</vt:lpstr>
      <vt:lpstr>4. Вирусы с двухцепочечной ДНК (дцРНК)</vt:lpstr>
      <vt:lpstr>4. Вирус с двухцепочечной ДНК (дцДНК). Продолжение</vt:lpstr>
      <vt:lpstr>5. Вирусы с одноцепочечной ДНК (оцДНК)</vt:lpstr>
      <vt:lpstr>6. Ретровирусы: одноцепочечная (+)РНК (внедряется в клеточный геном)</vt:lpstr>
      <vt:lpstr>6. Жизненный цикл вируса иммунодефицита человека</vt:lpstr>
      <vt:lpstr>7. Жизненный цикл вируса гепатита В (HBV)</vt:lpstr>
      <vt:lpstr>Лекция 9б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9б</dc:title>
  <dc:creator>Кирилл</dc:creator>
  <cp:lastModifiedBy>Кирилл</cp:lastModifiedBy>
  <cp:revision>34</cp:revision>
  <dcterms:created xsi:type="dcterms:W3CDTF">2020-11-09T08:08:46Z</dcterms:created>
  <dcterms:modified xsi:type="dcterms:W3CDTF">2020-11-20T05:20:33Z</dcterms:modified>
</cp:coreProperties>
</file>