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1" r:id="rId11"/>
    <p:sldId id="263" r:id="rId12"/>
    <p:sldId id="277" r:id="rId13"/>
    <p:sldId id="264" r:id="rId14"/>
    <p:sldId id="265" r:id="rId15"/>
    <p:sldId id="269" r:id="rId16"/>
    <p:sldId id="267" r:id="rId17"/>
    <p:sldId id="278" r:id="rId18"/>
    <p:sldId id="279" r:id="rId19"/>
    <p:sldId id="272" r:id="rId20"/>
    <p:sldId id="273" r:id="rId21"/>
    <p:sldId id="274" r:id="rId22"/>
    <p:sldId id="266" r:id="rId23"/>
    <p:sldId id="282" r:id="rId24"/>
    <p:sldId id="275" r:id="rId25"/>
    <p:sldId id="276" r:id="rId26"/>
    <p:sldId id="281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5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9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3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6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2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8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301D-977D-4AFD-BB8C-BB4D6B0E32A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6FE2-083D-484D-93EC-B6BF2F4AF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0677"/>
            <a:ext cx="9144000" cy="107266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9а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0379"/>
            <a:ext cx="9053145" cy="47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4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04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Пример: вирус папилломы человека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7694"/>
            <a:ext cx="5122985" cy="2873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30" y="801931"/>
            <a:ext cx="5794131" cy="5853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974123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Известно более 100 разновидностей вируса папилломы человека (ВПЧ), из них около 15 приводят к развитию раковых заболеваний половых органов, кожи и др.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Остальные разновидности не вызывают заболеваний, активируют Т-лимфоциты иммунной системы, тем самым предотвращая развитие опухолей кожи.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7674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52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История открытия вирусов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12" y="981075"/>
            <a:ext cx="1866900" cy="2447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85" y="844061"/>
            <a:ext cx="1875692" cy="2584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354" y="3622431"/>
            <a:ext cx="5662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Дмитрий Иосифович Ивановский – основоположник вирусологии. Окончил физико-математический факультет С.-Петербургского университета, генерал-майор.</a:t>
            </a:r>
          </a:p>
          <a:p>
            <a:r>
              <a:rPr lang="ru-RU" b="1" dirty="0" smtClean="0"/>
              <a:t>   В 1892 г. установил, что «</a:t>
            </a:r>
            <a:r>
              <a:rPr lang="ru-RU" b="1" dirty="0" smtClean="0">
                <a:solidFill>
                  <a:srgbClr val="00B050"/>
                </a:solidFill>
              </a:rPr>
              <a:t>мозаичная болезнь табака</a:t>
            </a:r>
            <a:r>
              <a:rPr lang="ru-RU" b="1" dirty="0" smtClean="0"/>
              <a:t>» вызывается инфекционным фактором, который проходил через любые антибактериальные фильтры.   Этот фактор не растет на питательных средах. </a:t>
            </a:r>
          </a:p>
          <a:p>
            <a:r>
              <a:rPr lang="ru-RU" b="1" dirty="0" smtClean="0"/>
              <a:t>   Ивановский смог в световой микроскоп разглядеть и зарисовать эти скопления (вирусов), так называемых «кристаллов Ивановского».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1669" y="3622431"/>
            <a:ext cx="5591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Мартинус</a:t>
            </a:r>
            <a:r>
              <a:rPr lang="ru-RU" b="1" dirty="0" smtClean="0"/>
              <a:t> </a:t>
            </a:r>
            <a:r>
              <a:rPr lang="ru-RU" b="1" dirty="0" err="1" smtClean="0"/>
              <a:t>Байеринк</a:t>
            </a:r>
            <a:r>
              <a:rPr lang="ru-RU" b="1" dirty="0" smtClean="0"/>
              <a:t> – голландский микробиолог. В 1898 г. вслед за </a:t>
            </a:r>
            <a:r>
              <a:rPr lang="ru-RU" b="1" dirty="0" err="1" smtClean="0"/>
              <a:t>Д.Ивановским</a:t>
            </a:r>
            <a:r>
              <a:rPr lang="ru-RU" b="1" dirty="0" smtClean="0"/>
              <a:t>, приоритет которого признавал, выяснил, что «</a:t>
            </a:r>
            <a:r>
              <a:rPr lang="ru-RU" b="1" dirty="0" smtClean="0">
                <a:solidFill>
                  <a:srgbClr val="00B050"/>
                </a:solidFill>
              </a:rPr>
              <a:t>мозаичная болезнь табака</a:t>
            </a:r>
            <a:r>
              <a:rPr lang="ru-RU" b="1" dirty="0" smtClean="0"/>
              <a:t>» вызывается инфекционным фактором, по размерам меньшим, чем бактерии. Этот фактор не размножается на искусственных средах, но только в клетках живых растений. </a:t>
            </a:r>
          </a:p>
          <a:p>
            <a:r>
              <a:rPr lang="ru-RU" b="1" dirty="0" smtClean="0"/>
              <a:t>Этот фактор он первоначально называл «заразной живой жидкостью»; потом ввел общеупотребительный термин – </a:t>
            </a:r>
            <a:r>
              <a:rPr lang="ru-RU" b="1" dirty="0" smtClean="0">
                <a:solidFill>
                  <a:srgbClr val="FF0000"/>
                </a:solidFill>
              </a:rPr>
              <a:t>вирус</a:t>
            </a:r>
            <a:r>
              <a:rPr lang="ru-RU" b="1" dirty="0" smtClean="0"/>
              <a:t> (от латинского слова «яд»).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563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Итоги первоначального изучения вирусов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" y="1055078"/>
            <a:ext cx="8166462" cy="5240213"/>
          </a:xfrm>
        </p:spPr>
      </p:pic>
      <p:sp>
        <p:nvSpPr>
          <p:cNvPr id="6" name="TextBox 5"/>
          <p:cNvSpPr txBox="1"/>
          <p:nvPr/>
        </p:nvSpPr>
        <p:spPr>
          <a:xfrm>
            <a:off x="8642838" y="1160585"/>
            <a:ext cx="3270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Они невидимы под световым микроскопом.</a:t>
            </a:r>
          </a:p>
          <a:p>
            <a:r>
              <a:rPr lang="ru-RU" sz="2400" b="1" dirty="0" smtClean="0"/>
              <a:t>2. Они свободно проходят сквозь фильтры, предназначенные для задержки бактерий.</a:t>
            </a:r>
          </a:p>
          <a:p>
            <a:r>
              <a:rPr lang="ru-RU" sz="2400" b="1" dirty="0" smtClean="0"/>
              <a:t>3. Они не поддаются выращиванию ни на каких искусственных средах.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8605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6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Мозаичные болезни растений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1380391"/>
            <a:ext cx="5064369" cy="4994031"/>
          </a:xfrm>
        </p:spPr>
      </p:pic>
      <p:sp>
        <p:nvSpPr>
          <p:cNvPr id="5" name="TextBox 4"/>
          <p:cNvSpPr txBox="1"/>
          <p:nvPr/>
        </p:nvSpPr>
        <p:spPr>
          <a:xfrm>
            <a:off x="6268915" y="1081455"/>
            <a:ext cx="55479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Мозаичные болезни растений – широко распространенные вирусные поражения разнообразных растений – табак, горох, фасоль, картофель, свекла, тыква, пшеница, малина, тюльпан и др.</a:t>
            </a:r>
          </a:p>
          <a:p>
            <a:r>
              <a:rPr lang="ru-RU" sz="2400" b="1" dirty="0" smtClean="0"/>
              <a:t>   Внешние проявления – пятна на листьях различной окраски.</a:t>
            </a:r>
          </a:p>
          <a:p>
            <a:r>
              <a:rPr lang="ru-RU" sz="2400" b="1" dirty="0" smtClean="0"/>
              <a:t>   Вирусы передаются с соком больных растений.</a:t>
            </a:r>
          </a:p>
          <a:p>
            <a:r>
              <a:rPr lang="ru-RU" sz="2400" b="1" dirty="0" smtClean="0"/>
              <a:t>   Переносчики – тли, клопы, клещи, соприкосновение больных и здоровых растений, сельскохозяйственные инструменты.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687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79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Первое определение структуры вируса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(вирус табачной мозаики)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07058"/>
            <a:ext cx="1957753" cy="27526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31" y="1151118"/>
            <a:ext cx="8168053" cy="4344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263" y="3182816"/>
            <a:ext cx="2989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Уэндел</a:t>
            </a:r>
            <a:r>
              <a:rPr lang="ru-RU" b="1" dirty="0" smtClean="0"/>
              <a:t> Стэнли – американский вирусолог, Лауреат Нобелевской премии по химии 1946 г. При вручении премии отметил приоритет </a:t>
            </a:r>
            <a:r>
              <a:rPr lang="ru-RU" b="1" dirty="0" err="1" smtClean="0"/>
              <a:t>Д.И.Ивановского</a:t>
            </a:r>
            <a:r>
              <a:rPr lang="ru-RU" b="1" dirty="0" smtClean="0"/>
              <a:t> в открытии вирусов, конкретно -  вируса табачной мозаики (ВТМ). Получил кристаллы ВТМ и определил его строение (1935 г.).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8132" y="5583115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Вирус табачной мозаики содержит </a:t>
            </a:r>
            <a:r>
              <a:rPr lang="ru-RU" b="1" dirty="0" err="1" smtClean="0"/>
              <a:t>одноцепочечную</a:t>
            </a:r>
            <a:r>
              <a:rPr lang="ru-RU" b="1" dirty="0" smtClean="0"/>
              <a:t> РНК в форме спирали. Она упакована в цилиндрическую оболочку, которая состоит  из 2130 одинаковых молекул белка (мономеров). Каждый такой мономер - 158 аминокислотных остатков.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60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71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Разнообразие строения вирусов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5" y="747344"/>
            <a:ext cx="7640516" cy="4853354"/>
          </a:xfrm>
        </p:spPr>
      </p:pic>
      <p:sp>
        <p:nvSpPr>
          <p:cNvPr id="5" name="TextBox 4"/>
          <p:cNvSpPr txBox="1"/>
          <p:nvPr/>
        </p:nvSpPr>
        <p:spPr>
          <a:xfrm>
            <a:off x="252046" y="5635869"/>
            <a:ext cx="1170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 клетки вирус находится в неактивной стадии  – в виде компактной частицы, </a:t>
            </a:r>
            <a:r>
              <a:rPr lang="ru-RU" b="1" dirty="0" smtClean="0">
                <a:solidFill>
                  <a:srgbClr val="FF0000"/>
                </a:solidFill>
              </a:rPr>
              <a:t>вириона</a:t>
            </a:r>
            <a:r>
              <a:rPr lang="ru-RU" b="1" dirty="0" smtClean="0"/>
              <a:t>. Сам геном заключен в белковую оболочку – </a:t>
            </a:r>
            <a:r>
              <a:rPr lang="ru-RU" b="1" dirty="0" smtClean="0">
                <a:solidFill>
                  <a:srgbClr val="FF0000"/>
                </a:solidFill>
              </a:rPr>
              <a:t>капсид</a:t>
            </a:r>
            <a:r>
              <a:rPr lang="ru-RU" b="1" dirty="0" smtClean="0"/>
              <a:t>. Бактериофаг (вирус бактерий) часто похож на спускаемый лунный модуль: </a:t>
            </a:r>
            <a:r>
              <a:rPr lang="ru-RU" b="1" dirty="0" err="1" smtClean="0"/>
              <a:t>икосаэдрическая</a:t>
            </a:r>
            <a:r>
              <a:rPr lang="ru-RU" b="1" dirty="0" smtClean="0"/>
              <a:t> головка, трубчатый хвост и нитевидные ножки, которые обеспечивают «посадку» вирусной частицы на клетку.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69" y="782515"/>
            <a:ext cx="4149969" cy="48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26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Типичная структура вирусной частицы - вириона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930763"/>
            <a:ext cx="5123805" cy="34390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28" y="930764"/>
            <a:ext cx="5900928" cy="3439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508" y="4501662"/>
            <a:ext cx="12010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Вне клетки вирус находится в неактивной форме – </a:t>
            </a:r>
            <a:r>
              <a:rPr lang="ru-RU" b="1" dirty="0" smtClean="0">
                <a:solidFill>
                  <a:srgbClr val="FF0000"/>
                </a:solidFill>
              </a:rPr>
              <a:t>вириона</a:t>
            </a:r>
            <a:r>
              <a:rPr lang="ru-RU" b="1" dirty="0" smtClean="0"/>
              <a:t> («вирусной частицы»). Геном представлен РНК или ДНК. Нуклеиновая кислота (НК) покрыта защитной белковой оболочкой – </a:t>
            </a:r>
            <a:r>
              <a:rPr lang="ru-RU" b="1" dirty="0" err="1" smtClean="0">
                <a:solidFill>
                  <a:srgbClr val="FF0000"/>
                </a:solidFill>
              </a:rPr>
              <a:t>капсидом</a:t>
            </a:r>
            <a:r>
              <a:rPr lang="ru-RU" b="1" dirty="0" smtClean="0"/>
              <a:t>. Он сформирован отдельными белковыми молекулами – </a:t>
            </a:r>
            <a:r>
              <a:rPr lang="ru-RU" b="1" dirty="0" err="1" smtClean="0">
                <a:solidFill>
                  <a:srgbClr val="FF0000"/>
                </a:solidFill>
              </a:rPr>
              <a:t>капсомерами</a:t>
            </a:r>
            <a:r>
              <a:rPr lang="ru-RU" b="1" dirty="0" smtClean="0"/>
              <a:t>. Их синтез кодируется вирусной НК.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Сложные вирусы имеют дополнительную липид-белковую оболочку – </a:t>
            </a:r>
            <a:r>
              <a:rPr lang="ru-RU" b="1" dirty="0" err="1" smtClean="0">
                <a:solidFill>
                  <a:srgbClr val="FF0000"/>
                </a:solidFill>
              </a:rPr>
              <a:t>суперкапсид</a:t>
            </a:r>
            <a:r>
              <a:rPr lang="ru-RU" b="1" dirty="0" smtClean="0"/>
              <a:t>. На наружной оболочке (</a:t>
            </a:r>
            <a:r>
              <a:rPr lang="ru-RU" b="1" dirty="0" err="1" smtClean="0"/>
              <a:t>капсиде</a:t>
            </a:r>
            <a:r>
              <a:rPr lang="ru-RU" b="1" dirty="0" smtClean="0"/>
              <a:t> или </a:t>
            </a:r>
            <a:r>
              <a:rPr lang="ru-RU" b="1" dirty="0" err="1" smtClean="0"/>
              <a:t>суперкапсиде</a:t>
            </a:r>
            <a:r>
              <a:rPr lang="ru-RU" b="1" dirty="0" smtClean="0"/>
              <a:t>) имеются белки (</a:t>
            </a:r>
            <a:r>
              <a:rPr lang="ru-RU" b="1" dirty="0" smtClean="0">
                <a:solidFill>
                  <a:srgbClr val="FF0000"/>
                </a:solidFill>
              </a:rPr>
              <a:t>шипы</a:t>
            </a:r>
            <a:r>
              <a:rPr lang="ru-RU" b="1" dirty="0" smtClean="0"/>
              <a:t>), которые обеспечивают специфическое прикрепление вируса к рецепторам на поверхности клетки хозяина.</a:t>
            </a:r>
          </a:p>
          <a:p>
            <a:r>
              <a:rPr lang="ru-RU" b="1" dirty="0" smtClean="0"/>
              <a:t>   После внедрения вируса в клетку он теряет форму вириона или даже любую форму вообще.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783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145"/>
            <a:ext cx="10515600" cy="568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Размеры вирусов и их геномов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(вирусы и клеточные организмы перекрываются друг с </a:t>
            </a:r>
            <a:r>
              <a:rPr lang="ru-RU" sz="1800" b="1" dirty="0" err="1" smtClean="0">
                <a:solidFill>
                  <a:srgbClr val="FF0000"/>
                </a:solidFill>
                <a:latin typeface="+mn-lt"/>
              </a:rPr>
              <a:t>дргом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 как по размеру, так  и по сложности)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963979"/>
            <a:ext cx="6380314" cy="5577498"/>
          </a:xfrm>
        </p:spPr>
      </p:pic>
      <p:sp>
        <p:nvSpPr>
          <p:cNvPr id="5" name="TextBox 4"/>
          <p:cNvSpPr txBox="1"/>
          <p:nvPr/>
        </p:nvSpPr>
        <p:spPr>
          <a:xfrm>
            <a:off x="123091" y="2549769"/>
            <a:ext cx="132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мкм =</a:t>
            </a:r>
          </a:p>
          <a:p>
            <a:r>
              <a:rPr lang="ru-RU" b="1" dirty="0" smtClean="0"/>
              <a:t>10⁻⁶ метра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55277" y="4994031"/>
            <a:ext cx="350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Синим цветом отмечены гигантские вирусы (</a:t>
            </a:r>
            <a:r>
              <a:rPr lang="ru-RU" b="1" dirty="0" err="1" smtClean="0"/>
              <a:t>гирусы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5562" y="729763"/>
            <a:ext cx="57462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После открытия ДНК-гигантских вирусов  в 1992 г. стало ясно, что вирусы и клеточные организмы перекрываются друг с другом как по размеру, так и по сложности.</a:t>
            </a:r>
          </a:p>
          <a:p>
            <a:r>
              <a:rPr lang="ru-RU" b="1" dirty="0" smtClean="0"/>
              <a:t>   1. У этих вирусов имеются т.н. «гены-сироты» (30-80%) – эти гены не обнаружены ни у каких других живых организмов.</a:t>
            </a:r>
          </a:p>
          <a:p>
            <a:r>
              <a:rPr lang="ru-RU" b="1" dirty="0" smtClean="0"/>
              <a:t>   2. Особенность гигантские вирусов - они содержат некоторые гены системы трансляции. </a:t>
            </a:r>
            <a:r>
              <a:rPr lang="ru-RU" b="1" dirty="0" smtClean="0"/>
              <a:t>Эти гены</a:t>
            </a:r>
            <a:r>
              <a:rPr lang="ru-RU" b="1" dirty="0" smtClean="0"/>
              <a:t>, </a:t>
            </a:r>
            <a:r>
              <a:rPr lang="ru-RU" b="1" dirty="0" smtClean="0"/>
              <a:t>вероятно, получены путем захвата из геномов своих хозяев – одноклеточных эукариот. Это – типичная ситуация.</a:t>
            </a:r>
          </a:p>
          <a:p>
            <a:r>
              <a:rPr lang="ru-RU" b="1" dirty="0" smtClean="0"/>
              <a:t>   3. У разных эволюционных ветвей гигантских вирусов наборы заимствованных генов совершенно разные.</a:t>
            </a:r>
          </a:p>
          <a:p>
            <a:r>
              <a:rPr lang="ru-RU" b="1" dirty="0" smtClean="0"/>
              <a:t>   4. Общее у них  - жизненно необходимое «ядро» генома, а «периферия» - различна. Разнообразие периферии показывает, что эволюция гигантских вирусов шла очень быстро.</a:t>
            </a:r>
          </a:p>
          <a:p>
            <a:r>
              <a:rPr lang="ru-RU" b="1" dirty="0" smtClean="0"/>
              <a:t>   5. Возможно, что гигантами они стали независимо друг от друга, а их общий предок имел гораздо меньший геном.  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 rot="1261122">
            <a:off x="3130327" y="1088655"/>
            <a:ext cx="32867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83777" y="835269"/>
            <a:ext cx="2681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Размер генома больше, чем у ряда эукариот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8383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35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 чем принципиальные отличия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вирусов и клеточных организмов?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993532"/>
            <a:ext cx="4774956" cy="23402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3609974"/>
            <a:ext cx="4906840" cy="3248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725" y="1063869"/>
            <a:ext cx="71532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По данным </a:t>
            </a:r>
            <a:r>
              <a:rPr lang="ru-RU" sz="2000" b="1" dirty="0" err="1" smtClean="0"/>
              <a:t>биоинформатики</a:t>
            </a:r>
            <a:r>
              <a:rPr lang="ru-RU" sz="2000" b="1" dirty="0" smtClean="0"/>
              <a:t> последний общий предок всех клеточных организмов имел как минимум 34 белка, входящих в состав рибосом. Эти белки (вместе с кодирующими их генами) сохранились с тех пор у ВСЕХ бактерий, архей и эукариот.</a:t>
            </a:r>
          </a:p>
          <a:p>
            <a:r>
              <a:rPr lang="ru-RU" sz="2000" b="1" dirty="0" smtClean="0"/>
              <a:t>     У вирусов таких генов нет.</a:t>
            </a:r>
          </a:p>
          <a:p>
            <a:r>
              <a:rPr lang="ru-RU" sz="2000" b="1" dirty="0" smtClean="0"/>
              <a:t>     Таким образом, бактерий, архей и эукариот можно считать </a:t>
            </a:r>
            <a:r>
              <a:rPr lang="ru-RU" sz="2000" b="1" dirty="0" err="1" smtClean="0">
                <a:solidFill>
                  <a:srgbClr val="FF0000"/>
                </a:solidFill>
              </a:rPr>
              <a:t>рибосомо</a:t>
            </a:r>
            <a:r>
              <a:rPr lang="ru-RU" sz="2000" b="1" dirty="0" smtClean="0">
                <a:solidFill>
                  <a:srgbClr val="FF0000"/>
                </a:solidFill>
              </a:rPr>
              <a:t>-кодирующими организмами </a:t>
            </a:r>
            <a:r>
              <a:rPr lang="ru-RU" sz="2000" b="1" dirty="0" smtClean="0"/>
              <a:t>(</a:t>
            </a:r>
            <a:r>
              <a:rPr lang="en-US" sz="2000" b="1" dirty="0" smtClean="0"/>
              <a:t>ribosome-encoding organisms, REO)</a:t>
            </a:r>
            <a:r>
              <a:rPr lang="ru-RU" sz="2000" b="1" dirty="0" smtClean="0"/>
              <a:t>. Этот признак отличает их от всех вирусов.</a:t>
            </a:r>
          </a:p>
          <a:p>
            <a:r>
              <a:rPr lang="ru-RU" sz="2000" b="1" dirty="0" smtClean="0"/>
              <a:t>     В геноме любого вируса есть гены, кодирующие белки </a:t>
            </a:r>
            <a:r>
              <a:rPr lang="ru-RU" sz="2000" b="1" dirty="0" err="1" smtClean="0"/>
              <a:t>капсида</a:t>
            </a:r>
            <a:r>
              <a:rPr lang="ru-RU" sz="2000" b="1" dirty="0" smtClean="0"/>
              <a:t> – белкового «футляра», внутри которого находится ДНК или РНК. </a:t>
            </a:r>
          </a:p>
          <a:p>
            <a:r>
              <a:rPr lang="ru-RU" sz="2000" b="1" dirty="0" smtClean="0"/>
              <a:t>Особенность, которая есть у всех вирусов, и только у них, это экспрессия генов </a:t>
            </a:r>
            <a:r>
              <a:rPr lang="ru-RU" sz="2000" b="1" dirty="0" err="1" smtClean="0"/>
              <a:t>капсида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Таким образом, вирусы можно считать </a:t>
            </a:r>
            <a:r>
              <a:rPr lang="ru-RU" sz="2000" b="1" dirty="0" smtClean="0">
                <a:solidFill>
                  <a:srgbClr val="00B050"/>
                </a:solidFill>
              </a:rPr>
              <a:t>капсид-кодирующими организмами</a:t>
            </a:r>
            <a:r>
              <a:rPr lang="ru-RU" sz="2000" b="1" dirty="0" smtClean="0"/>
              <a:t> (</a:t>
            </a:r>
            <a:r>
              <a:rPr lang="en-US" sz="2000" b="1" dirty="0" smtClean="0"/>
              <a:t>capsid-encoding organisms, CEO). </a:t>
            </a:r>
            <a:r>
              <a:rPr lang="ru-RU" sz="2000" b="1" dirty="0" smtClean="0"/>
              <a:t>Этот признак отличает их от всех клеточных организмов.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665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Проникновение вируса бактерий (бактериофага) в клетку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завернутая в белковый конверт скверная новость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54016"/>
            <a:ext cx="7620000" cy="4237892"/>
          </a:xfrm>
        </p:spPr>
      </p:pic>
      <p:sp>
        <p:nvSpPr>
          <p:cNvPr id="5" name="TextBox 4"/>
          <p:cNvSpPr txBox="1"/>
          <p:nvPr/>
        </p:nvSpPr>
        <p:spPr>
          <a:xfrm>
            <a:off x="246185" y="5591908"/>
            <a:ext cx="1154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Бактериофаг закрепляется на мембранной оболочке клетки бактерии. </a:t>
            </a:r>
          </a:p>
          <a:p>
            <a:r>
              <a:rPr lang="ru-RU" b="1" dirty="0" smtClean="0"/>
              <a:t>2. Проделывает отверстие в оболочке и впрыскивает внутрь свою нуклеиновую кислоту. Здесь работает механизм типа шприца. </a:t>
            </a:r>
          </a:p>
          <a:p>
            <a:r>
              <a:rPr lang="ru-RU" b="1" dirty="0" smtClean="0"/>
              <a:t>3. Пустой белковый капсид вируса остается снаружи.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768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5714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Эволюция по Ламарку: стремление к прогрессу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1046285"/>
            <a:ext cx="5706208" cy="4387361"/>
          </a:xfrm>
        </p:spPr>
      </p:pic>
      <p:sp>
        <p:nvSpPr>
          <p:cNvPr id="6" name="TextBox 5"/>
          <p:cNvSpPr txBox="1"/>
          <p:nvPr/>
        </p:nvSpPr>
        <p:spPr>
          <a:xfrm>
            <a:off x="6189785" y="633046"/>
            <a:ext cx="5882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отличие от Дарвина с его идеей «</a:t>
            </a:r>
            <a:r>
              <a:rPr lang="ru-RU" b="1" dirty="0" smtClean="0">
                <a:solidFill>
                  <a:srgbClr val="FF0000"/>
                </a:solidFill>
              </a:rPr>
              <a:t>выживания более приспособленных</a:t>
            </a:r>
            <a:r>
              <a:rPr lang="ru-RU" b="1" dirty="0" smtClean="0"/>
              <a:t>» Ламарк считал, что в основе эволюции лежит «</a:t>
            </a:r>
            <a:r>
              <a:rPr lang="ru-RU" b="1" dirty="0" smtClean="0">
                <a:solidFill>
                  <a:srgbClr val="FF0000"/>
                </a:solidFill>
              </a:rPr>
              <a:t>стремление к прогрессу</a:t>
            </a:r>
            <a:r>
              <a:rPr lang="ru-RU" b="1" dirty="0" smtClean="0"/>
              <a:t>»: всем живым существам свойственно постепенно и неуклонно усложняться.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054" y="5433646"/>
            <a:ext cx="5928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Жан Батист Ламарк </a:t>
            </a:r>
            <a:r>
              <a:rPr lang="ru-RU" b="1" dirty="0" smtClean="0"/>
              <a:t>– французский ученый-естествоиспытатель. Первый в мире создал целостную картину эволюции живого мира – «ламаркизм». Ввел в научный оборот термин, ставший общепринятым – «биология».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92" y="2013439"/>
            <a:ext cx="5852746" cy="45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24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10462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Проникновение вируса животных в клетку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16623"/>
            <a:ext cx="5679831" cy="5249008"/>
          </a:xfrm>
        </p:spPr>
      </p:pic>
      <p:sp>
        <p:nvSpPr>
          <p:cNvPr id="5" name="TextBox 4"/>
          <p:cNvSpPr txBox="1"/>
          <p:nvPr/>
        </p:nvSpPr>
        <p:spPr>
          <a:xfrm>
            <a:off x="6304085" y="1037492"/>
            <a:ext cx="5545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Вирусы животных часто попадают в клетку, инициируя клеточный механизм – </a:t>
            </a:r>
            <a:r>
              <a:rPr lang="ru-RU" sz="2400" b="1" dirty="0" err="1" smtClean="0">
                <a:solidFill>
                  <a:srgbClr val="FF0000"/>
                </a:solidFill>
              </a:rPr>
              <a:t>эндоцитоз</a:t>
            </a:r>
            <a:r>
              <a:rPr lang="ru-RU" sz="2400" b="1" dirty="0"/>
              <a:t>:</a:t>
            </a:r>
            <a:r>
              <a:rPr lang="ru-RU" sz="2400" b="1" dirty="0" smtClean="0"/>
              <a:t> активный захват клеткой посторонних частиц.</a:t>
            </a:r>
          </a:p>
          <a:p>
            <a:r>
              <a:rPr lang="ru-RU" sz="2400" b="1" dirty="0" smtClean="0"/>
              <a:t>     Оболочка такого вируса содержит сигнальные белки (</a:t>
            </a:r>
            <a:r>
              <a:rPr lang="en-US" sz="2400" b="1" dirty="0" smtClean="0">
                <a:solidFill>
                  <a:srgbClr val="00B050"/>
                </a:solidFill>
              </a:rPr>
              <a:t>spike proteins </a:t>
            </a:r>
            <a:r>
              <a:rPr lang="en-US" sz="2400" b="1" dirty="0" smtClean="0"/>
              <a:t>– </a:t>
            </a:r>
            <a:r>
              <a:rPr lang="ru-RU" sz="2400" b="1" dirty="0" smtClean="0"/>
              <a:t>белки шипов), которые входят в контакт с рецепторами, сидящими на клеточной мембране. Так запускается механизм захвата.</a:t>
            </a:r>
          </a:p>
          <a:p>
            <a:r>
              <a:rPr lang="ru-RU" sz="2400" b="1" dirty="0" smtClean="0"/>
              <a:t>     В результате поглощенный клеткой вирус оказывается внутри.</a:t>
            </a:r>
            <a:endParaRPr lang="ru-RU" sz="24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3587262" y="2066192"/>
            <a:ext cx="1286138" cy="247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0208" y="1652954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Шипы на оболочке вируса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608" y="3991708"/>
            <a:ext cx="268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Белковые рецепторы на поверхности клетки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4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10814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Станислав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Лем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«Охота на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курдля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905608"/>
            <a:ext cx="6351680" cy="5679830"/>
          </a:xfrm>
        </p:spPr>
      </p:pic>
      <p:sp>
        <p:nvSpPr>
          <p:cNvPr id="5" name="TextBox 4"/>
          <p:cNvSpPr txBox="1"/>
          <p:nvPr/>
        </p:nvSpPr>
        <p:spPr>
          <a:xfrm>
            <a:off x="6726116" y="1028700"/>
            <a:ext cx="5328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 повести польского писателя-фантаста Станислава </a:t>
            </a:r>
            <a:r>
              <a:rPr lang="ru-RU" sz="2000" b="1" dirty="0" err="1" smtClean="0"/>
              <a:t>Лема</a:t>
            </a:r>
            <a:r>
              <a:rPr lang="ru-RU" sz="2000" b="1" dirty="0" smtClean="0"/>
              <a:t> «Звездные дневники </a:t>
            </a:r>
            <a:r>
              <a:rPr lang="ru-RU" sz="2000" b="1" dirty="0" err="1" smtClean="0"/>
              <a:t>Йона</a:t>
            </a:r>
            <a:r>
              <a:rPr lang="ru-RU" sz="2000" b="1" dirty="0" smtClean="0"/>
              <a:t> Тихого» действие происходит на планете «Энтропия».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Там описывается способ охоты на гигантских  зверей –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курдлей</a:t>
            </a:r>
            <a:r>
              <a:rPr lang="ru-RU" sz="2000" b="1" dirty="0" smtClean="0"/>
              <a:t>. Их панцирь настолько прочный, что выдерживает даже прямое попадание метеорита.</a:t>
            </a:r>
          </a:p>
          <a:p>
            <a:r>
              <a:rPr lang="ru-RU" sz="2000" b="1" dirty="0" smtClean="0"/>
              <a:t>   Поэтому на </a:t>
            </a:r>
            <a:r>
              <a:rPr lang="ru-RU" sz="2000" b="1" dirty="0" err="1" smtClean="0"/>
              <a:t>курдля</a:t>
            </a:r>
            <a:r>
              <a:rPr lang="ru-RU" sz="2000" b="1" dirty="0" smtClean="0"/>
              <a:t> охотятся «изнутри».</a:t>
            </a:r>
          </a:p>
          <a:p>
            <a:r>
              <a:rPr lang="ru-RU" sz="2000" b="1" dirty="0" smtClean="0"/>
              <a:t>   Охотник, намазанный специальной съедобной пастой и обсыпавшийся мелко накрошенным зеленым луком, проглатывается этим зверем.   После этого охотник устанавливает в брюхе </a:t>
            </a:r>
            <a:r>
              <a:rPr lang="ru-RU" sz="2000" b="1" dirty="0" err="1" smtClean="0"/>
              <a:t>курдля</a:t>
            </a:r>
            <a:r>
              <a:rPr lang="ru-RU" sz="2000" b="1" dirty="0" smtClean="0"/>
              <a:t> бомбу с часовым механизмом.</a:t>
            </a:r>
          </a:p>
          <a:p>
            <a:r>
              <a:rPr lang="ru-RU" sz="2000" b="1" dirty="0" smtClean="0"/>
              <a:t>   Взрыв бомбы в желудке убивает </a:t>
            </a:r>
            <a:r>
              <a:rPr lang="ru-RU" sz="2000" b="1" dirty="0" err="1" smtClean="0"/>
              <a:t>курдля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38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11254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Вироиды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905608"/>
            <a:ext cx="6365631" cy="5547946"/>
          </a:xfrm>
        </p:spPr>
      </p:pic>
      <p:sp>
        <p:nvSpPr>
          <p:cNvPr id="5" name="TextBox 4"/>
          <p:cNvSpPr txBox="1"/>
          <p:nvPr/>
        </p:nvSpPr>
        <p:spPr>
          <a:xfrm>
            <a:off x="6963508" y="1037492"/>
            <a:ext cx="5143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err="1" smtClean="0">
                <a:solidFill>
                  <a:srgbClr val="FF0000"/>
                </a:solidFill>
              </a:rPr>
              <a:t>Вироиды</a:t>
            </a:r>
            <a:r>
              <a:rPr lang="ru-RU" sz="2000" b="1" dirty="0" smtClean="0"/>
              <a:t> – наиболее просто устроенные («голые») инфекционные агенты. Они источники около 30% всех вирусных заболеваний растений.</a:t>
            </a:r>
          </a:p>
          <a:p>
            <a:r>
              <a:rPr lang="ru-RU" sz="2000" b="1" dirty="0" smtClean="0"/>
              <a:t>     В клетке хозяина может находиться от 200 до 100 000 копий генома </a:t>
            </a:r>
            <a:r>
              <a:rPr lang="ru-RU" sz="2000" b="1" dirty="0" err="1" smtClean="0"/>
              <a:t>вироида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</a:t>
            </a:r>
            <a:r>
              <a:rPr lang="ru-RU" sz="2000" b="1" dirty="0" err="1" smtClean="0"/>
              <a:t>Вироид</a:t>
            </a:r>
            <a:r>
              <a:rPr lang="ru-RU" sz="2000" b="1" dirty="0" smtClean="0"/>
              <a:t> содержат только геном в виде РНК,   каких-либо белков в его составе нет.</a:t>
            </a:r>
          </a:p>
          <a:p>
            <a:r>
              <a:rPr lang="ru-RU" sz="2000" b="1" dirty="0" smtClean="0"/>
              <a:t>РНК – кольцевая </a:t>
            </a:r>
            <a:r>
              <a:rPr lang="ru-RU" sz="2000" b="1" dirty="0" err="1" smtClean="0"/>
              <a:t>одноцепечечная</a:t>
            </a:r>
            <a:r>
              <a:rPr lang="ru-RU" sz="2000" b="1" dirty="0" smtClean="0"/>
              <a:t> структура (250—500 нуклеотидов).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Цепь РНК формирует частично </a:t>
            </a:r>
            <a:r>
              <a:rPr lang="ru-RU" sz="2000" b="1" dirty="0" err="1" smtClean="0"/>
              <a:t>двухцепочечные</a:t>
            </a:r>
            <a:r>
              <a:rPr lang="ru-RU" sz="2000" b="1" dirty="0" smtClean="0"/>
              <a:t> участки в результате комплементарного спаривания нуклеотидов. Между этими участками находятся </a:t>
            </a:r>
            <a:r>
              <a:rPr lang="ru-RU" sz="2000" b="1" dirty="0" err="1" smtClean="0"/>
              <a:t>одноцепочечные</a:t>
            </a:r>
            <a:r>
              <a:rPr lang="ru-RU" sz="2000" b="1" dirty="0" smtClean="0"/>
              <a:t> петли.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4434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0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Вирусоиды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993531"/>
            <a:ext cx="6673361" cy="5389684"/>
          </a:xfrm>
        </p:spPr>
      </p:pic>
      <p:sp>
        <p:nvSpPr>
          <p:cNvPr id="5" name="TextBox 4"/>
          <p:cNvSpPr txBox="1"/>
          <p:nvPr/>
        </p:nvSpPr>
        <p:spPr>
          <a:xfrm>
            <a:off x="6910754" y="808892"/>
            <a:ext cx="52138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Вирусоиды</a:t>
            </a:r>
            <a:r>
              <a:rPr lang="ru-RU" b="1" dirty="0" smtClean="0"/>
              <a:t> (субвирусные частицы, дефектные вирусы) – имеют капсид, внутри которого находится чрезвычайно упрощенный геном – кольцевая </a:t>
            </a:r>
            <a:r>
              <a:rPr lang="ru-RU" b="1" dirty="0" err="1" smtClean="0"/>
              <a:t>одноцепочечная</a:t>
            </a:r>
            <a:r>
              <a:rPr lang="ru-RU" b="1" dirty="0" smtClean="0"/>
              <a:t> РНК (400-1700 нуклеотидов). Эта РНК не кодирует никаких белков.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Для размножения </a:t>
            </a:r>
            <a:r>
              <a:rPr lang="ru-RU" b="1" dirty="0" err="1" smtClean="0"/>
              <a:t>вирусоида</a:t>
            </a:r>
            <a:r>
              <a:rPr lang="ru-RU" b="1" dirty="0" smtClean="0"/>
              <a:t> необходимо заражение клетки вирусом-помощником. </a:t>
            </a:r>
            <a:r>
              <a:rPr lang="ru-RU" b="1" dirty="0" err="1" smtClean="0"/>
              <a:t>Вирусоид</a:t>
            </a:r>
            <a:r>
              <a:rPr lang="ru-RU" b="1" dirty="0"/>
              <a:t> </a:t>
            </a:r>
            <a:r>
              <a:rPr lang="ru-RU" b="1" dirty="0" smtClean="0"/>
              <a:t>использует белки, кодируемые этим вирусом-помощником, для собственной репродукции.</a:t>
            </a:r>
          </a:p>
          <a:p>
            <a:r>
              <a:rPr lang="ru-RU" b="1" dirty="0" smtClean="0"/>
              <a:t>   Пример. Дельта-вирус человека (</a:t>
            </a:r>
            <a:r>
              <a:rPr lang="en-US" b="1" dirty="0" smtClean="0"/>
              <a:t>Human Delta-Virus, HDV. </a:t>
            </a:r>
            <a:r>
              <a:rPr lang="ru-RU" b="1" dirty="0" smtClean="0"/>
              <a:t>Кольцевая РНК, 1700 нуклеотидов). Является возбудителем гепатита </a:t>
            </a:r>
            <a:r>
              <a:rPr lang="en-US" b="1" dirty="0" smtClean="0"/>
              <a:t>D </a:t>
            </a:r>
            <a:r>
              <a:rPr lang="ru-RU" b="1" dirty="0" smtClean="0"/>
              <a:t>человека. При этом вирус гепатита В человека </a:t>
            </a:r>
            <a:r>
              <a:rPr lang="en-US" b="1" dirty="0" smtClean="0"/>
              <a:t>(HBV) </a:t>
            </a:r>
            <a:r>
              <a:rPr lang="ru-RU" b="1" dirty="0" smtClean="0"/>
              <a:t>выступает в качестве вируса-помощника.</a:t>
            </a:r>
          </a:p>
          <a:p>
            <a:r>
              <a:rPr lang="ru-RU" b="1" dirty="0" smtClean="0"/>
              <a:t>   На внешней поверхности дельта-вируса находятся белки-антигены </a:t>
            </a:r>
            <a:r>
              <a:rPr lang="en-US" b="1" dirty="0" smtClean="0"/>
              <a:t>(M, S, L), </a:t>
            </a:r>
            <a:r>
              <a:rPr lang="ru-RU" b="1" dirty="0" smtClean="0"/>
              <a:t>идентичные таковым вируса гепатита 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723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8"/>
            <a:ext cx="10515600" cy="6506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Плазмиды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7" y="61549"/>
            <a:ext cx="4475284" cy="2725614"/>
          </a:xfrm>
        </p:spPr>
      </p:pic>
      <p:sp>
        <p:nvSpPr>
          <p:cNvPr id="5" name="TextBox 4"/>
          <p:cNvSpPr txBox="1"/>
          <p:nvPr/>
        </p:nvSpPr>
        <p:spPr>
          <a:xfrm>
            <a:off x="5345722" y="712178"/>
            <a:ext cx="68462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err="1" smtClean="0">
                <a:solidFill>
                  <a:srgbClr val="FF0000"/>
                </a:solidFill>
              </a:rPr>
              <a:t>Плазмиды</a:t>
            </a:r>
            <a:r>
              <a:rPr lang="ru-RU" sz="2000" b="1" dirty="0" smtClean="0"/>
              <a:t> – небольшие молекулы ДНК (от 1 до 600 тыс. пар оснований). В клетках бактерий, архей и эукариот (грибы и растения) чаще всего существуют в виде </a:t>
            </a:r>
            <a:r>
              <a:rPr lang="ru-RU" sz="2000" b="1" dirty="0" err="1" smtClean="0"/>
              <a:t>двухцепочечных</a:t>
            </a:r>
            <a:r>
              <a:rPr lang="ru-RU" sz="2000" b="1" dirty="0" smtClean="0"/>
              <a:t> колец. Но известны и линейные </a:t>
            </a:r>
            <a:r>
              <a:rPr lang="ru-RU" sz="2000" b="1" dirty="0" err="1" smtClean="0"/>
              <a:t>плазмиды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     В одной клетке содержится от одной до нескольких десятков копий </a:t>
            </a:r>
            <a:r>
              <a:rPr lang="ru-RU" sz="2000" b="1" dirty="0" err="1" smtClean="0"/>
              <a:t>плазмид</a:t>
            </a:r>
            <a:r>
              <a:rPr lang="ru-RU" sz="2000" b="1" dirty="0" smtClean="0"/>
              <a:t>. Способны к самостоятельной (не зависящей от бактериальной ДНК) репликации.</a:t>
            </a:r>
          </a:p>
          <a:p>
            <a:r>
              <a:rPr lang="ru-RU" sz="2000" b="1" dirty="0" smtClean="0"/>
              <a:t>     Обычно содержат гены, повышающие приспособленность клеток к окружающей среде (например, усиливают устойчивость к антибиотикам). </a:t>
            </a:r>
          </a:p>
          <a:p>
            <a:r>
              <a:rPr lang="ru-RU" sz="2000" b="1" dirty="0" smtClean="0"/>
              <a:t>     Могут передаваться от одной бактерии к другой по механизму </a:t>
            </a:r>
            <a:r>
              <a:rPr lang="ru-RU" sz="2000" b="1" dirty="0" smtClean="0">
                <a:solidFill>
                  <a:srgbClr val="FF0000"/>
                </a:solidFill>
              </a:rPr>
              <a:t>конъюгации</a:t>
            </a:r>
            <a:r>
              <a:rPr lang="ru-RU" sz="2000" b="1" dirty="0" smtClean="0"/>
              <a:t> – прямого контакта клетки-хозяина с другой клеткой (см. следующий слайд), а также путем прямого захвата ДНК из внешней среды (</a:t>
            </a:r>
            <a:r>
              <a:rPr lang="ru-RU" sz="2000" b="1" dirty="0" smtClean="0">
                <a:solidFill>
                  <a:srgbClr val="FF0000"/>
                </a:solidFill>
              </a:rPr>
              <a:t>трансформация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1" y="2505808"/>
            <a:ext cx="4712676" cy="4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4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931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Конъюгация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(процесс переноса части генетического материала при непосредственном контакте двух бактериальных клеток)</a:t>
            </a:r>
            <a:endParaRPr lang="ru-RU" sz="2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063869"/>
            <a:ext cx="11069515" cy="5539153"/>
          </a:xfrm>
        </p:spPr>
      </p:pic>
    </p:spTree>
    <p:extLst>
      <p:ext uri="{BB962C8B-B14F-4D97-AF65-F5344CB8AC3E}">
        <p14:creationId xmlns:p14="http://schemas.microsoft.com/office/powerpoint/2010/main" val="309340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715"/>
            <a:ext cx="10515600" cy="11781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Современное определение вирусов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E.Coonin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, 2014)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" y="1090246"/>
            <a:ext cx="5824451" cy="5512777"/>
          </a:xfrm>
        </p:spPr>
      </p:pic>
      <p:sp>
        <p:nvSpPr>
          <p:cNvPr id="5" name="TextBox 4"/>
          <p:cNvSpPr txBox="1"/>
          <p:nvPr/>
        </p:nvSpPr>
        <p:spPr>
          <a:xfrm>
            <a:off x="6207370" y="1178169"/>
            <a:ext cx="57130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Общее определение термина «вирус» должно включать в себя не только капсид-кодирующие вирусы, но группы «голых» внеклеточных организмов, которые проявляют признаки живых существ только внутри клеток (например, </a:t>
            </a:r>
            <a:r>
              <a:rPr lang="ru-RU" b="1" dirty="0" err="1" smtClean="0"/>
              <a:t>плазмиды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Такое определение существует:</a:t>
            </a:r>
          </a:p>
          <a:p>
            <a:endParaRPr lang="ru-RU" b="1" dirty="0" smtClean="0"/>
          </a:p>
          <a:p>
            <a:r>
              <a:rPr lang="ru-RU" sz="2400" b="1" dirty="0" smtClean="0"/>
              <a:t>«Вирусы – облигатные (обязательные) внутриклеточные паразиты, обладающие собственными геномами, которые кодируют информацию, необходимую для репродукции (отсюда некоторая степень автономии от генома клетки-хозяина), но не кодирующие </a:t>
            </a:r>
            <a:r>
              <a:rPr lang="ru-RU" sz="2400" b="1" i="1" dirty="0" smtClean="0"/>
              <a:t>полную систему </a:t>
            </a:r>
            <a:r>
              <a:rPr lang="ru-RU" sz="2400" b="1" dirty="0" smtClean="0"/>
              <a:t>трансляции и мембранного аппарата».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6050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9а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9900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Биологическая эволюция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Варианты: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 rot="2036664">
            <a:off x="3834189" y="1484656"/>
            <a:ext cx="1750714" cy="366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306221">
            <a:off x="6679512" y="1385549"/>
            <a:ext cx="1798280" cy="3625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95754" y="5179111"/>
            <a:ext cx="1015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Усложнение организмов                 Упрощение организмов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2332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79131"/>
            <a:ext cx="11904785" cy="121333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Фактор, чаще всего направляющий эволюцию в сторону большей простоты, -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паразитизм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223" y="1090246"/>
            <a:ext cx="11658600" cy="508671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Энергетический паразитизм:</a:t>
            </a:r>
          </a:p>
          <a:p>
            <a:pPr marL="0" indent="0">
              <a:buNone/>
            </a:pPr>
            <a:r>
              <a:rPr lang="ru-RU" sz="2000" b="1" dirty="0" smtClean="0"/>
              <a:t>   Глубоко специализированные паразиты могут терять даже жизненно важные механизмы и свойства.</a:t>
            </a:r>
          </a:p>
          <a:p>
            <a:pPr marL="0" indent="0">
              <a:buNone/>
            </a:pPr>
            <a:r>
              <a:rPr lang="ru-RU" sz="2000" b="1" dirty="0" smtClean="0"/>
              <a:t>   Пример. </a:t>
            </a:r>
            <a:r>
              <a:rPr lang="ru-RU" sz="2000" b="1" dirty="0" err="1" smtClean="0"/>
              <a:t>Эукариотические</a:t>
            </a:r>
            <a:r>
              <a:rPr lang="ru-RU" sz="2000" b="1" dirty="0" smtClean="0"/>
              <a:t> организмы – </a:t>
            </a:r>
            <a:r>
              <a:rPr lang="ru-RU" sz="2000" b="1" dirty="0" err="1" smtClean="0">
                <a:solidFill>
                  <a:srgbClr val="00B050"/>
                </a:solidFill>
              </a:rPr>
              <a:t>микроспоридии</a:t>
            </a:r>
            <a:r>
              <a:rPr lang="ru-RU" sz="2000" b="1" dirty="0" smtClean="0"/>
              <a:t> (родственники грибов).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Живут в клетках различных организмов – от простейших до человека. В ходе приспособления к паразитизму утратили собственную систему генерации энергии и существуют за счет «воровства» АТФ из клеток хозяина, внутри которых живут.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Этот процесс «воровства» осуществляется за счет уникальных АТФ-переносчиков, которые были приобретены </a:t>
            </a:r>
            <a:r>
              <a:rPr lang="ru-RU" sz="2000" b="1" dirty="0" err="1" smtClean="0"/>
              <a:t>микроспоридиями</a:t>
            </a:r>
            <a:r>
              <a:rPr lang="ru-RU" sz="2000" b="1" dirty="0" smtClean="0"/>
              <a:t> путем горизонтального переноса генов от бактерий.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4062047"/>
            <a:ext cx="4191000" cy="2611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3" y="4062047"/>
            <a:ext cx="4528039" cy="26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6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56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Генетический паразитизм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1792"/>
            <a:ext cx="10515600" cy="5025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dirty="0"/>
              <a:t>Следующая ступень упрощения после энергетического паразитизма – паразитизм генетический</a:t>
            </a:r>
            <a:r>
              <a:rPr lang="ru-RU" sz="4000" b="1" dirty="0"/>
              <a:t>.</a:t>
            </a:r>
          </a:p>
          <a:p>
            <a:pPr marL="0" indent="0">
              <a:buNone/>
            </a:pPr>
            <a:r>
              <a:rPr lang="ru-RU" b="1" dirty="0"/>
              <a:t>Паразитические существа, у которых нет собственной полноценной системы транскрипции + трансляции. Для выживания они должны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а</a:t>
            </a:r>
            <a:r>
              <a:rPr lang="ru-RU" b="1" dirty="0" smtClean="0"/>
              <a:t>) подключиться </a:t>
            </a:r>
            <a:r>
              <a:rPr lang="ru-RU" b="1" dirty="0"/>
              <a:t>к генетической системе клетки хозяина;</a:t>
            </a:r>
          </a:p>
          <a:p>
            <a:r>
              <a:rPr lang="ru-RU" b="1" dirty="0"/>
              <a:t> б) блокировать ее;</a:t>
            </a:r>
          </a:p>
          <a:p>
            <a:r>
              <a:rPr lang="ru-RU" b="1" dirty="0"/>
              <a:t> в) использовать ее для своего выживания и размножения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ru-RU" b="1" dirty="0"/>
          </a:p>
          <a:p>
            <a:pPr marL="914400" lvl="2" indent="0">
              <a:buNone/>
            </a:pPr>
            <a:r>
              <a:rPr lang="ru-RU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592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15" y="1"/>
            <a:ext cx="11500339" cy="835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Неизбежность возникновения паразитов в ходе биологической эволюции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381011"/>
              </p:ext>
            </p:extLst>
          </p:nvPr>
        </p:nvGraphicFramePr>
        <p:xfrm>
          <a:off x="363415" y="712177"/>
          <a:ext cx="6037385" cy="605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окумент" r:id="rId3" imgW="5940026" imgH="3906859" progId="Word.Document.12">
                  <p:embed/>
                </p:oleObj>
              </mc:Choice>
              <mc:Fallback>
                <p:oleObj name="Документ" r:id="rId3" imgW="5940026" imgH="3906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415" y="712177"/>
                        <a:ext cx="6037385" cy="6057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32685" y="712177"/>
            <a:ext cx="56593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Главное свойство даже  простейших живых систем: способность к размножению – репликации. Каждый такой репликатор должен уметь кодировать свою собственную </a:t>
            </a:r>
            <a:r>
              <a:rPr lang="ru-RU" b="1" dirty="0" err="1" smtClean="0"/>
              <a:t>репликазу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Такая система НЕИЗБЕЖНО разделится на хозяев и паразитов.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Хозяин</a:t>
            </a:r>
            <a:r>
              <a:rPr lang="ru-RU" b="1" dirty="0" smtClean="0"/>
              <a:t> – содержит полноценный геном, кодирующий собственную </a:t>
            </a:r>
            <a:r>
              <a:rPr lang="ru-RU" b="1" dirty="0" err="1" smtClean="0"/>
              <a:t>репликазу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Паразит</a:t>
            </a:r>
            <a:r>
              <a:rPr lang="ru-RU" b="1" dirty="0" smtClean="0"/>
              <a:t> – в ходе эволюции из его генома исчез за ненадобностью ген собственной </a:t>
            </a:r>
            <a:r>
              <a:rPr lang="ru-RU" b="1" dirty="0" err="1" smtClean="0"/>
              <a:t>репликазы</a:t>
            </a:r>
            <a:r>
              <a:rPr lang="ru-RU" b="1" dirty="0" smtClean="0"/>
              <a:t>. Однако в геноме сохранились все элементы последовательности , необходимые для их эффективного распознавания хозяйской </a:t>
            </a:r>
            <a:r>
              <a:rPr lang="ru-RU" b="1" dirty="0" err="1" smtClean="0"/>
              <a:t>репликазы</a:t>
            </a:r>
            <a:r>
              <a:rPr lang="ru-RU" b="1" dirty="0" smtClean="0"/>
              <a:t>. Паразит   использует </a:t>
            </a:r>
            <a:r>
              <a:rPr lang="ru-RU" b="1" dirty="0" err="1" smtClean="0"/>
              <a:t>репликазу</a:t>
            </a:r>
            <a:r>
              <a:rPr lang="ru-RU" b="1" dirty="0" smtClean="0"/>
              <a:t> хозяина в своих интересах.</a:t>
            </a:r>
          </a:p>
          <a:p>
            <a:r>
              <a:rPr lang="ru-RU" b="1" dirty="0" smtClean="0"/>
              <a:t>   Тем самым, паразит получает эволюционное преимущество перед хозяином – он увеличил скорость собственной репликации за счет эксплуатации хозяйского фермента.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ходе эволюции паразит развивает все более эффективные участки распознавания </a:t>
            </a:r>
            <a:r>
              <a:rPr lang="ru-RU" b="1" dirty="0" err="1" smtClean="0"/>
              <a:t>репликазы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68615" y="124850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Хозяин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9484" y="4668715"/>
            <a:ext cx="108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Паразит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1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0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Таких паразитов на Земле великое множество –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это вирусы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888022"/>
            <a:ext cx="5896708" cy="5697415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Вирусы – внутриклеточные паразиты. В состав вируса входят нуклеиновая кислота (ДНК или РНК), а также липиды и белки, которые служат для защиты и функционирования этой нуклеиновой кислоты.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   Самостоятельно синтезировать </a:t>
            </a:r>
            <a:r>
              <a:rPr lang="ru-RU" sz="2000" b="1" dirty="0" smtClean="0"/>
              <a:t>все белки </a:t>
            </a:r>
            <a:r>
              <a:rPr lang="ru-RU" sz="2000" b="1" dirty="0"/>
              <a:t>вирус не может. </a:t>
            </a:r>
            <a:r>
              <a:rPr lang="ru-RU" sz="2000" b="1" dirty="0" smtClean="0"/>
              <a:t>Свои системы репликации (копирования генома) и транскрипции (синтеза РНК) у вируса могут быть, но  вирус  </a:t>
            </a:r>
            <a:r>
              <a:rPr lang="ru-RU" sz="2000" b="1" dirty="0"/>
              <a:t>способен кодировать только </a:t>
            </a:r>
            <a:r>
              <a:rPr lang="ru-RU" sz="2000" b="1" i="1" dirty="0"/>
              <a:t>отдельные элементы </a:t>
            </a:r>
            <a:r>
              <a:rPr lang="ru-RU" sz="2000" b="1" dirty="0"/>
              <a:t>полной системы трансляции и мембранных структур оболочки.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    </a:t>
            </a:r>
            <a:r>
              <a:rPr lang="ru-RU" sz="2000" b="1" dirty="0">
                <a:solidFill>
                  <a:srgbClr val="FF0000"/>
                </a:solidFill>
              </a:rPr>
              <a:t>Главное отличие </a:t>
            </a:r>
            <a:r>
              <a:rPr lang="ru-RU" sz="2000" b="1" dirty="0"/>
              <a:t>вирусов от всех других живых организмов – вирусы не способны размножаться вне клеток</a:t>
            </a:r>
            <a:r>
              <a:rPr lang="ru-RU" sz="2000" b="1" dirty="0" smtClean="0"/>
              <a:t>. По этой причине они называются </a:t>
            </a:r>
            <a:r>
              <a:rPr lang="ru-RU" sz="2000" b="1" dirty="0" smtClean="0">
                <a:solidFill>
                  <a:srgbClr val="00B050"/>
                </a:solidFill>
              </a:rPr>
              <a:t>облигатными паразитами.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/>
              <a:t>Облигатный = обязательный.</a:t>
            </a:r>
            <a:endParaRPr lang="ru-RU" sz="20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5" y="817685"/>
            <a:ext cx="5811715" cy="5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1"/>
            <a:ext cx="11975122" cy="11342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Вирусы – наиболее распространенные биологические объекты на Земле.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Любой «хозяин» имеет своего «паразита», а то и нескольких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096108"/>
            <a:ext cx="6858000" cy="4648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24" y="1172308"/>
            <a:ext cx="5131776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1" y="5934808"/>
            <a:ext cx="1183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Вирусы есть у </a:t>
            </a:r>
            <a:r>
              <a:rPr lang="ru-RU" b="1" i="1" dirty="0" smtClean="0"/>
              <a:t>абсолютно всех </a:t>
            </a:r>
            <a:r>
              <a:rPr lang="ru-RU" b="1" dirty="0" smtClean="0"/>
              <a:t>клеточных организмов. Чаще всего на одном и том же биологическом виде паразитирует сразу несколько вирусов. Общее число вирусных частиц (вирионов) на нашей планете не меньше чем 10³¹. Это на несколько порядков больше, чем число звезд в наблюдаемой части Вселенной, которых примерно 10²⁴.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342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92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Вирусные заболевания человека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879230"/>
            <a:ext cx="6919546" cy="5802923"/>
          </a:xfrm>
        </p:spPr>
      </p:pic>
      <p:sp>
        <p:nvSpPr>
          <p:cNvPr id="5" name="TextBox 4"/>
          <p:cNvSpPr txBox="1"/>
          <p:nvPr/>
        </p:nvSpPr>
        <p:spPr>
          <a:xfrm>
            <a:off x="7227277" y="879230"/>
            <a:ext cx="47390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Живая природа Земли насыщена вирусами до предела. На одном и том же биологическом виде паразитирует сразу несколько разных вирусов.</a:t>
            </a:r>
          </a:p>
          <a:p>
            <a:r>
              <a:rPr lang="ru-RU" sz="2000" b="1" dirty="0" smtClean="0"/>
              <a:t>   Есть такие вирусы, которые вообще не вызывают никаких заболеваний.</a:t>
            </a:r>
          </a:p>
          <a:p>
            <a:r>
              <a:rPr lang="ru-RU" sz="2000" b="1" dirty="0" smtClean="0"/>
              <a:t>   Действительно, вершина эволюционного успеха вируса достигается тогда, когда он перестает убивать хозяина и доставлять ему неприятности.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dirty="0" smtClean="0"/>
              <a:t>В </a:t>
            </a:r>
            <a:r>
              <a:rPr lang="ru-RU" sz="2000" b="1" dirty="0" smtClean="0"/>
              <a:t>таких случаях вирус заражает всю популяцию как безвредный носитель.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64738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2205</Words>
  <Application>Microsoft Office PowerPoint</Application>
  <PresentationFormat>Широкоэкранный</PresentationFormat>
  <Paragraphs>133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Документ</vt:lpstr>
      <vt:lpstr>Лекция 9а</vt:lpstr>
      <vt:lpstr>Эволюция по Ламарку: стремление к прогрессу</vt:lpstr>
      <vt:lpstr>Биологическая эволюция</vt:lpstr>
      <vt:lpstr>Фактор, чаще всего направляющий эволюцию в сторону большей простоты, - паразитизм</vt:lpstr>
      <vt:lpstr>Генетический паразитизм</vt:lpstr>
      <vt:lpstr>Неизбежность возникновения паразитов в ходе биологической эволюции</vt:lpstr>
      <vt:lpstr>Таких паразитов на Земле великое множество – это вирусы</vt:lpstr>
      <vt:lpstr>Вирусы – наиболее распространенные биологические объекты на Земле. Любой «хозяин» имеет своего «паразита», а то и нескольких</vt:lpstr>
      <vt:lpstr>Вирусные заболевания человека</vt:lpstr>
      <vt:lpstr>Пример: вирус папилломы человека</vt:lpstr>
      <vt:lpstr>История открытия вирусов</vt:lpstr>
      <vt:lpstr>Итоги первоначального изучения вирусов</vt:lpstr>
      <vt:lpstr>Мозаичные болезни растений</vt:lpstr>
      <vt:lpstr>Первое определение структуры вируса (вирус табачной мозаики)</vt:lpstr>
      <vt:lpstr>Разнообразие строения вирусов</vt:lpstr>
      <vt:lpstr>Типичная структура вирусной частицы - вириона</vt:lpstr>
      <vt:lpstr>Размеры вирусов и их геномов (вирусы и клеточные организмы перекрываются друг с дргом как по размеру, так  и по сложности) </vt:lpstr>
      <vt:lpstr>В чем принципиальные отличия  вирусов и клеточных организмов?</vt:lpstr>
      <vt:lpstr>Проникновение вируса бактерий (бактериофага) в клетку (завернутая в белковый конверт скверная новость)</vt:lpstr>
      <vt:lpstr>Проникновение вируса животных в клетку</vt:lpstr>
      <vt:lpstr>Станислав Лем: «Охота на курдля»</vt:lpstr>
      <vt:lpstr>Вироиды</vt:lpstr>
      <vt:lpstr>Вирусоиды</vt:lpstr>
      <vt:lpstr>Плазмиды</vt:lpstr>
      <vt:lpstr>Конъюгация (процесс переноса части генетического материала при непосредственном контакте двух бактериальных клеток)</vt:lpstr>
      <vt:lpstr>Современное определение вирусов (E.Coonin, 2014)</vt:lpstr>
      <vt:lpstr>Лекция 9а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9а</dc:title>
  <dc:creator>Кирилл</dc:creator>
  <cp:lastModifiedBy>Кирилл</cp:lastModifiedBy>
  <cp:revision>54</cp:revision>
  <dcterms:created xsi:type="dcterms:W3CDTF">2020-11-06T18:36:38Z</dcterms:created>
  <dcterms:modified xsi:type="dcterms:W3CDTF">2020-11-12T19:18:46Z</dcterms:modified>
</cp:coreProperties>
</file>