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3" r:id="rId5"/>
    <p:sldId id="261" r:id="rId6"/>
    <p:sldId id="265" r:id="rId7"/>
    <p:sldId id="266" r:id="rId8"/>
    <p:sldId id="267" r:id="rId9"/>
    <p:sldId id="269" r:id="rId10"/>
    <p:sldId id="270" r:id="rId11"/>
    <p:sldId id="281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3" r:id="rId20"/>
    <p:sldId id="280" r:id="rId21"/>
    <p:sldId id="282" r:id="rId22"/>
    <p:sldId id="286" r:id="rId23"/>
    <p:sldId id="279" r:id="rId24"/>
    <p:sldId id="284" r:id="rId25"/>
    <p:sldId id="278" r:id="rId26"/>
    <p:sldId id="285" r:id="rId27"/>
    <p:sldId id="287" r:id="rId28"/>
    <p:sldId id="28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9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2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0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4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9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67A0-32B4-4DD6-B64A-46FF292F9E4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F2D9-86BF-43F8-B0FC-5638497ED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6117"/>
            <a:ext cx="9144000" cy="95900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5-а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53268"/>
            <a:ext cx="9144000" cy="4003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61" y="1115123"/>
            <a:ext cx="6590371" cy="56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Для разрыва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дисульфидных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связей в белках часто используют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меркаптоэтанол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54" y="1602601"/>
            <a:ext cx="58580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1602600"/>
            <a:ext cx="5620215" cy="435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926" y="6255834"/>
            <a:ext cx="1161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Меркаптоэтанол</a:t>
            </a:r>
            <a:r>
              <a:rPr lang="ru-RU" sz="2800" b="1" dirty="0" smtClean="0"/>
              <a:t>: </a:t>
            </a:r>
            <a:r>
              <a:rPr lang="en-US" sz="2800" b="1" dirty="0" smtClean="0"/>
              <a:t>SH-CH₂-CH₂-OH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19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6" y="1"/>
            <a:ext cx="11764536" cy="11931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Сравнение аминокислотных последовательностей  гомологичных (имеющих общее происхождение) белков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1070517"/>
            <a:ext cx="7256656" cy="5553307"/>
          </a:xfrm>
        </p:spPr>
      </p:pic>
      <p:sp>
        <p:nvSpPr>
          <p:cNvPr id="5" name="TextBox 4"/>
          <p:cNvSpPr txBox="1"/>
          <p:nvPr/>
        </p:nvSpPr>
        <p:spPr>
          <a:xfrm>
            <a:off x="7883912" y="1193180"/>
            <a:ext cx="40255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Сравнение аминокислотных последовательностей гомологичных белков  выявило следующие закономерности:</a:t>
            </a:r>
          </a:p>
          <a:p>
            <a:r>
              <a:rPr lang="ru-RU" sz="2000" b="1" dirty="0" smtClean="0"/>
              <a:t>   1. Консервативные (инвариантные, т.е. не меняющие своего положения) остатки важны для: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а) формирования уникальной пространственной структуры белка;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б) функционирования белка.</a:t>
            </a:r>
          </a:p>
          <a:p>
            <a:r>
              <a:rPr lang="ru-RU" sz="2000" b="1" dirty="0" smtClean="0"/>
              <a:t>2.    Чем дальше эволюционные расстояния между сравниваемыми видами, тем больше вариаций в аминокислотных последовательностях.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88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8474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Вторичная структура белка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" y="691376"/>
            <a:ext cx="7761248" cy="5146287"/>
          </a:xfrm>
        </p:spPr>
      </p:pic>
      <p:sp>
        <p:nvSpPr>
          <p:cNvPr id="5" name="TextBox 4"/>
          <p:cNvSpPr txBox="1"/>
          <p:nvPr/>
        </p:nvSpPr>
        <p:spPr>
          <a:xfrm>
            <a:off x="223024" y="5837663"/>
            <a:ext cx="1171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Вторичная структура – способ укладки полипептидной цепи, определяемой по системе водородных связей между атомами Н  (</a:t>
            </a:r>
            <a:r>
              <a:rPr lang="en-US" b="1" dirty="0" smtClean="0"/>
              <a:t>=NH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и атомами О  (=С=О) пептидных групп без учета боковых радикалов </a:t>
            </a:r>
            <a:r>
              <a:rPr lang="en-US" b="1" dirty="0" smtClean="0"/>
              <a:t>R.</a:t>
            </a:r>
            <a:endParaRPr lang="ru-RU" b="1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=N-H…O=C=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59" y="1862254"/>
            <a:ext cx="3779334" cy="2297152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704964">
            <a:off x="8841166" y="2957960"/>
            <a:ext cx="347693" cy="20763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917894">
            <a:off x="10443039" y="2896050"/>
            <a:ext cx="385050" cy="2228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flipH="1">
            <a:off x="8353377" y="5135905"/>
            <a:ext cx="373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Водородные связи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523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Типы вторичных структур в белках (регулярные структуры).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-спираль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869795"/>
            <a:ext cx="3914735" cy="55533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4" y="1360448"/>
            <a:ext cx="3962400" cy="4806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26" y="810786"/>
            <a:ext cx="2381250" cy="295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3054" y="4047893"/>
            <a:ext cx="3928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Альфа-спираль </a:t>
            </a:r>
            <a:r>
              <a:rPr lang="ru-RU" b="1" dirty="0" err="1" smtClean="0"/>
              <a:t>Полинга</a:t>
            </a:r>
            <a:r>
              <a:rPr lang="ru-RU" b="1" dirty="0" smtClean="0"/>
              <a:t> и Кори: плотные витки вдоль длинной оси. Н один виток приходится 3,6 остатка. Спираль стабилизирована водородными связями между атомами Н и О, отстоящими друг от друга на 4 звена.</a:t>
            </a:r>
          </a:p>
          <a:p>
            <a:r>
              <a:rPr lang="ru-RU" b="1" dirty="0" smtClean="0"/>
              <a:t>Некоторые боковые радикалы </a:t>
            </a:r>
            <a:r>
              <a:rPr lang="en-US" b="1" dirty="0" smtClean="0"/>
              <a:t>R </a:t>
            </a:r>
            <a:r>
              <a:rPr lang="ru-RU" b="1" dirty="0" smtClean="0"/>
              <a:t>нарушают регулярность всей структуры.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453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11931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Типы вторичных структур в белках (регулярные структуры)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β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-структура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10" y="1583473"/>
            <a:ext cx="7114478" cy="3713356"/>
          </a:xfrm>
        </p:spPr>
      </p:pic>
      <p:sp>
        <p:nvSpPr>
          <p:cNvPr id="12" name="TextBox 11"/>
          <p:cNvSpPr txBox="1"/>
          <p:nvPr/>
        </p:nvSpPr>
        <p:spPr>
          <a:xfrm>
            <a:off x="479502" y="5519854"/>
            <a:ext cx="11351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el-GR" b="1" dirty="0" smtClean="0"/>
              <a:t>Β</a:t>
            </a:r>
            <a:r>
              <a:rPr lang="ru-RU" b="1" dirty="0" smtClean="0"/>
              <a:t>-структура (</a:t>
            </a:r>
            <a:r>
              <a:rPr lang="el-GR" b="1" dirty="0" smtClean="0"/>
              <a:t>β</a:t>
            </a:r>
            <a:r>
              <a:rPr lang="ru-RU" b="1" dirty="0" smtClean="0"/>
              <a:t>-складчатые слои) – зигзагообразно расположенные полипептидные цепи, в которых водородные связи образуются между относительно удаленными остатками.</a:t>
            </a:r>
          </a:p>
          <a:p>
            <a:r>
              <a:rPr lang="ru-RU" b="1" dirty="0" smtClean="0"/>
              <a:t>     Полипептидные цепи могут быть: А)  направлены </a:t>
            </a:r>
            <a:r>
              <a:rPr lang="en-US" b="1" dirty="0" smtClean="0"/>
              <a:t>N-</a:t>
            </a:r>
            <a:r>
              <a:rPr lang="ru-RU" b="1" dirty="0" smtClean="0"/>
              <a:t>концами одну сторону (параллельная </a:t>
            </a:r>
            <a:r>
              <a:rPr lang="el-GR" b="1" dirty="0" smtClean="0"/>
              <a:t>β</a:t>
            </a:r>
            <a:r>
              <a:rPr lang="ru-RU" b="1" dirty="0" smtClean="0"/>
              <a:t>-структура); </a:t>
            </a:r>
          </a:p>
          <a:p>
            <a:r>
              <a:rPr lang="ru-RU" b="1" dirty="0" smtClean="0"/>
              <a:t>Б) направлены </a:t>
            </a:r>
            <a:r>
              <a:rPr lang="en-US" b="1" dirty="0" smtClean="0"/>
              <a:t>N-</a:t>
            </a:r>
            <a:r>
              <a:rPr lang="ru-RU" b="1" dirty="0" smtClean="0"/>
              <a:t>концами в противоположную сторону (антипараллельная </a:t>
            </a:r>
            <a:r>
              <a:rPr lang="el-GR" b="1" dirty="0" smtClean="0"/>
              <a:t>β</a:t>
            </a:r>
            <a:r>
              <a:rPr lang="ru-RU" b="1" dirty="0" smtClean="0"/>
              <a:t>-структура).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6770" y="1739590"/>
            <a:ext cx="115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А.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0" y="1739590"/>
            <a:ext cx="134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430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3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Типы вторичных структур в белках (нерегулярные структуры).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β-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изгиб, петля и полуповорот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0" y="1126273"/>
            <a:ext cx="8218448" cy="4482790"/>
          </a:xfrm>
        </p:spPr>
      </p:pic>
      <p:sp>
        <p:nvSpPr>
          <p:cNvPr id="5" name="TextBox 4"/>
          <p:cNvSpPr txBox="1"/>
          <p:nvPr/>
        </p:nvSpPr>
        <p:spPr>
          <a:xfrm>
            <a:off x="0" y="586554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Нерегулярный участок полипептидной цепи, включающий 4 остатка,  в котором происходит поворот цепи на 180⁰ град, называется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ru-RU" b="1" dirty="0" smtClean="0">
                <a:solidFill>
                  <a:srgbClr val="FF0000"/>
                </a:solidFill>
              </a:rPr>
              <a:t>-изгибом</a:t>
            </a:r>
            <a:r>
              <a:rPr lang="ru-RU" b="1" dirty="0" smtClean="0"/>
              <a:t>. Первый и четвертый остатки соединены водородной связью. </a:t>
            </a:r>
            <a:r>
              <a:rPr lang="ru-RU" b="1" dirty="0" smtClean="0">
                <a:solidFill>
                  <a:srgbClr val="FF0000"/>
                </a:solidFill>
              </a:rPr>
              <a:t>Петля </a:t>
            </a:r>
            <a:r>
              <a:rPr lang="ru-RU" b="1" dirty="0" smtClean="0"/>
              <a:t>– 5 или 6 остатков.</a:t>
            </a:r>
          </a:p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Полуповорот </a:t>
            </a:r>
            <a:r>
              <a:rPr lang="ru-RU" b="1" dirty="0" smtClean="0"/>
              <a:t>– происходит поворот цепи только на 90⁰. В нем участвуют 3 остатка.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72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Третичная структура белка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673504"/>
            <a:ext cx="4540628" cy="4333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23" y="673505"/>
            <a:ext cx="6096851" cy="448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32" y="5252224"/>
            <a:ext cx="11731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Третичная структура – способ укладки полипептидной цепи в пространстве за счет взаимодействий между </a:t>
            </a:r>
            <a:r>
              <a:rPr lang="ru-RU" b="1" dirty="0" err="1" smtClean="0"/>
              <a:t>скль</a:t>
            </a:r>
            <a:r>
              <a:rPr lang="ru-RU" b="1" dirty="0" smtClean="0"/>
              <a:t> угодно далекими (но принадлежащими одной цепи) остатками.</a:t>
            </a:r>
          </a:p>
          <a:p>
            <a:r>
              <a:rPr lang="ru-RU" b="1" dirty="0" smtClean="0"/>
              <a:t>     Типы таких взаимодействий: а) водородные связи; б) </a:t>
            </a:r>
            <a:r>
              <a:rPr lang="ru-RU" b="1" dirty="0" err="1" smtClean="0"/>
              <a:t>дисульфидные</a:t>
            </a:r>
            <a:r>
              <a:rPr lang="ru-RU" b="1" dirty="0" smtClean="0"/>
              <a:t> связи; в) ионные связи между противоположно заряженными боковыми радикалами; г) </a:t>
            </a:r>
            <a:r>
              <a:rPr lang="ru-RU" b="1" dirty="0" smtClean="0">
                <a:solidFill>
                  <a:srgbClr val="0070C0"/>
                </a:solidFill>
              </a:rPr>
              <a:t>гидрофобные взаимодействия </a:t>
            </a:r>
            <a:r>
              <a:rPr lang="ru-RU" b="1" dirty="0" smtClean="0"/>
              <a:t>(наиболее частый случай).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201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758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Гидрофобные взаимодействия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3" y="598990"/>
            <a:ext cx="8898673" cy="4351338"/>
          </a:xfrm>
        </p:spPr>
      </p:pic>
      <p:sp>
        <p:nvSpPr>
          <p:cNvPr id="7" name="TextBox 6"/>
          <p:cNvSpPr txBox="1"/>
          <p:nvPr/>
        </p:nvSpPr>
        <p:spPr>
          <a:xfrm>
            <a:off x="256478" y="5040351"/>
            <a:ext cx="11853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Гидрофобные взаимодействия (ГВ)  (отмечены </a:t>
            </a:r>
            <a:r>
              <a:rPr lang="ru-RU" b="1" dirty="0" smtClean="0">
                <a:solidFill>
                  <a:srgbClr val="C00000"/>
                </a:solidFill>
              </a:rPr>
              <a:t>коричневым цветом) </a:t>
            </a:r>
            <a:r>
              <a:rPr lang="ru-RU" b="1" dirty="0" smtClean="0"/>
              <a:t>основаны на свойстве молекул (групп атомов) избегать контакта с водой при их растворении. Таким свойством в белках обладают неполярные боковые группы (см. следующий слайд).</a:t>
            </a:r>
          </a:p>
          <a:p>
            <a:r>
              <a:rPr lang="ru-RU" b="1" dirty="0" smtClean="0"/>
              <a:t>     В результате при сворачивании полипептидной цепи эти боковые группы объединяются вместе, образуя гидрофобное ядро белковой молекулы. На поверхности  группируются боковые группы (гидрофильные),  способные к образованию водородных связей с молекулами воды.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94985"/>
            <a:ext cx="24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Ионная связь </a:t>
            </a:r>
            <a:r>
              <a:rPr lang="en-US" b="1" dirty="0" smtClean="0"/>
              <a:t>N-</a:t>
            </a:r>
            <a:r>
              <a:rPr lang="ru-RU" b="1" dirty="0" smtClean="0"/>
              <a:t>конца с </a:t>
            </a:r>
            <a:r>
              <a:rPr lang="ru-RU" b="1" dirty="0" err="1" smtClean="0"/>
              <a:t>глутаматом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11629" y="3579541"/>
            <a:ext cx="253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Ионная связь С-конца с лизином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11989" y="724829"/>
            <a:ext cx="259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Водородная связь с Н₂О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6702" y="4594302"/>
            <a:ext cx="299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(b) </a:t>
            </a:r>
            <a:r>
              <a:rPr lang="ru-RU" b="1" dirty="0" smtClean="0"/>
              <a:t>Водородная связь с Н₂О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49298" y="992459"/>
            <a:ext cx="417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(b) </a:t>
            </a:r>
            <a:r>
              <a:rPr lang="ru-RU" sz="1600" b="1" dirty="0" smtClean="0"/>
              <a:t>Водородная связь Тир с </a:t>
            </a:r>
            <a:r>
              <a:rPr lang="ru-RU" sz="1600" b="1" dirty="0" err="1" smtClean="0"/>
              <a:t>аспартатом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84956" y="992459"/>
            <a:ext cx="3289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ГВ двух остатков </a:t>
            </a:r>
            <a:r>
              <a:rPr lang="ru-RU" sz="1600" b="1" dirty="0" err="1" smtClean="0"/>
              <a:t>фенилаланина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25629" y="4594302"/>
            <a:ext cx="422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</a:t>
            </a:r>
            <a:r>
              <a:rPr lang="en-US" b="1" dirty="0" smtClean="0"/>
              <a:t>d) </a:t>
            </a:r>
            <a:r>
              <a:rPr lang="ru-RU" b="1" dirty="0" smtClean="0"/>
              <a:t>ГВ двух остатков </a:t>
            </a:r>
            <a:r>
              <a:rPr lang="ru-RU" b="1" dirty="0" err="1" smtClean="0"/>
              <a:t>аланина</a:t>
            </a:r>
            <a:endParaRPr lang="ru-RU" b="1" dirty="0"/>
          </a:p>
        </p:txBody>
      </p:sp>
      <p:sp>
        <p:nvSpPr>
          <p:cNvPr id="15" name="Стрелка вверх 14"/>
          <p:cNvSpPr/>
          <p:nvPr/>
        </p:nvSpPr>
        <p:spPr>
          <a:xfrm rot="20728367">
            <a:off x="7004508" y="3579583"/>
            <a:ext cx="314878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1512" y="3178098"/>
            <a:ext cx="134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ГВ двух остатков изолейцина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6554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910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Гидрофобные аминокислоты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925551"/>
            <a:ext cx="11184673" cy="5854389"/>
          </a:xfrm>
        </p:spPr>
      </p:pic>
    </p:spTree>
    <p:extLst>
      <p:ext uri="{BB962C8B-B14F-4D97-AF65-F5344CB8AC3E}">
        <p14:creationId xmlns:p14="http://schemas.microsoft.com/office/powerpoint/2010/main" val="132894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1"/>
            <a:ext cx="10907751" cy="591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редставление стандартных типов укладки полипептидной цепи в белках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3" y="591015"/>
            <a:ext cx="3400425" cy="58543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88" y="591015"/>
            <a:ext cx="3600914" cy="5642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51" y="591015"/>
            <a:ext cx="4092188" cy="5486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4540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el-GR" b="1" dirty="0" smtClean="0"/>
              <a:t>α</a:t>
            </a:r>
            <a:r>
              <a:rPr lang="ru-RU" b="1" dirty="0" smtClean="0"/>
              <a:t>-Спираль                                          </a:t>
            </a:r>
            <a:r>
              <a:rPr lang="el-GR" b="1" dirty="0" smtClean="0"/>
              <a:t>β</a:t>
            </a:r>
            <a:r>
              <a:rPr lang="ru-RU" b="1" dirty="0" smtClean="0"/>
              <a:t>-Слой  и </a:t>
            </a:r>
            <a:r>
              <a:rPr lang="el-GR" b="1" dirty="0" smtClean="0"/>
              <a:t>β</a:t>
            </a:r>
            <a:r>
              <a:rPr lang="ru-RU" b="1" dirty="0" smtClean="0"/>
              <a:t>-Поворот               Комбинация спиралей, слоев и неупорядоченных зон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73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Аминокислоты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(повторение пройденного</a:t>
            </a:r>
            <a:r>
              <a:rPr lang="ru-RU" sz="2800" b="1" dirty="0" smtClean="0">
                <a:latin typeface="+mn-lt"/>
              </a:rPr>
              <a:t>)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1449659"/>
            <a:ext cx="11229277" cy="5218770"/>
          </a:xfrm>
        </p:spPr>
      </p:pic>
    </p:spTree>
    <p:extLst>
      <p:ext uri="{BB962C8B-B14F-4D97-AF65-F5344CB8AC3E}">
        <p14:creationId xmlns:p14="http://schemas.microsoft.com/office/powerpoint/2010/main" val="338183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Домены в белковых молекулах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714164"/>
            <a:ext cx="5798634" cy="3846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44" y="714164"/>
            <a:ext cx="5642517" cy="3846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24" y="4861932"/>
            <a:ext cx="11764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Домены в белке – компактные и частично независимые элементы третичной структуры размером около 50-250 аминокислотных остатков, имеющие определенные функции. Эти функции могут сохраняться в совершенно различных белках. </a:t>
            </a:r>
            <a:endParaRPr lang="ru-RU" b="1" dirty="0"/>
          </a:p>
          <a:p>
            <a:r>
              <a:rPr lang="ru-RU" b="1" dirty="0" smtClean="0"/>
              <a:t>     Комбинация доменов в  белке – архитектура этого белка или его доменная структура.</a:t>
            </a:r>
          </a:p>
          <a:p>
            <a:r>
              <a:rPr lang="ru-RU" b="1" dirty="0" smtClean="0"/>
              <a:t>     Перетасовка доменов – важный механизм формирования белков с различными функциями в ходе биологической эволюции.</a:t>
            </a:r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Биологическая эволюция – «слепой часовщик», работающий халтурно.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2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Поиски доменов в белках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часть 1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103" y="502231"/>
            <a:ext cx="543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5" y="871563"/>
            <a:ext cx="5281031" cy="583031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253" y="713679"/>
            <a:ext cx="6084850" cy="59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9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Поиски доменов в белках – часть 2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80" y="434897"/>
            <a:ext cx="11318488" cy="5854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327" y="6434254"/>
            <a:ext cx="1180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SCR </a:t>
            </a:r>
            <a:r>
              <a:rPr lang="ru-RU" b="1" dirty="0" smtClean="0"/>
              <a:t>(выделена синим) </a:t>
            </a:r>
            <a:r>
              <a:rPr lang="en-US" b="1" dirty="0" smtClean="0"/>
              <a:t>– </a:t>
            </a:r>
            <a:r>
              <a:rPr lang="ru-RU" b="1" dirty="0" smtClean="0"/>
              <a:t>структурно консервативная область. </a:t>
            </a:r>
            <a:r>
              <a:rPr lang="en-US" b="1" dirty="0" smtClean="0"/>
              <a:t>SUR –</a:t>
            </a:r>
            <a:r>
              <a:rPr lang="ru-RU" b="1" dirty="0" smtClean="0"/>
              <a:t> структурно неконсервативная область.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626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Доменная структура конкретного белка -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церулоплазмина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895" y="4530823"/>
            <a:ext cx="2413000" cy="219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5" y="903248"/>
            <a:ext cx="2827763" cy="4493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579863"/>
            <a:ext cx="7014117" cy="63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0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Как из простейших белков возникают сложные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(3 млрд лет биологической эволюции)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7" y="1028700"/>
            <a:ext cx="3225367" cy="44095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49" y="1104630"/>
            <a:ext cx="5160350" cy="4636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028700"/>
            <a:ext cx="2732048" cy="4409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176" y="5664820"/>
            <a:ext cx="304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Купредоксин</a:t>
            </a:r>
            <a:r>
              <a:rPr lang="ru-RU" sz="2400" b="1" dirty="0" smtClean="0"/>
              <a:t> -</a:t>
            </a:r>
          </a:p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астительный белок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698595" y="1360449"/>
            <a:ext cx="1784195" cy="28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352984" y="5175615"/>
            <a:ext cx="341679" cy="7310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765579" y="5574875"/>
            <a:ext cx="1958605" cy="331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659476" y="1360449"/>
            <a:ext cx="348353" cy="42903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9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8474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Четвертичная структура белков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925551"/>
            <a:ext cx="11407698" cy="4939989"/>
          </a:xfrm>
        </p:spPr>
      </p:pic>
      <p:sp>
        <p:nvSpPr>
          <p:cNvPr id="5" name="TextBox 4"/>
          <p:cNvSpPr txBox="1"/>
          <p:nvPr/>
        </p:nvSpPr>
        <p:spPr>
          <a:xfrm>
            <a:off x="178420" y="5954751"/>
            <a:ext cx="11786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Четвертичная структура – способ укладки в пространстве нескольких полипептидных цепей, имеющих одинаковые или различные первичные, вторичные или третичные структуры. В результате образуется единая структура с определенной функцией.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319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25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Гемоглобин – белок с четвертичной структурой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58" y="3947532"/>
            <a:ext cx="3501483" cy="273204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991480"/>
            <a:ext cx="5765180" cy="5688099"/>
          </a:xfrm>
        </p:spPr>
      </p:pic>
      <p:sp>
        <p:nvSpPr>
          <p:cNvPr id="8" name="TextBox 7"/>
          <p:cNvSpPr txBox="1"/>
          <p:nvPr/>
        </p:nvSpPr>
        <p:spPr>
          <a:xfrm>
            <a:off x="6400800" y="702527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Эритроциты (красные кровяные тельца) – клетки крови. Они насыщаются О₂ в легких и далее переносят О₂ в различные ткани, а  СО₂ в обратном направлении.</a:t>
            </a:r>
          </a:p>
          <a:p>
            <a:r>
              <a:rPr lang="ru-RU" b="1" dirty="0" smtClean="0"/>
              <a:t>     Переносчиком этих газов является белок гемоглобин. Он состоит  из 4-х полипептидных цепей: двух типа </a:t>
            </a:r>
            <a:r>
              <a:rPr lang="el-GR" b="1" dirty="0" smtClean="0"/>
              <a:t>α</a:t>
            </a:r>
            <a:r>
              <a:rPr lang="ru-RU" b="1" dirty="0" smtClean="0"/>
              <a:t> и двух типа </a:t>
            </a:r>
            <a:r>
              <a:rPr lang="el-GR" b="1" dirty="0" smtClean="0"/>
              <a:t>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Непосредственно с этими газами связывается ион </a:t>
            </a:r>
            <a:r>
              <a:rPr lang="en-US" b="1" dirty="0"/>
              <a:t> </a:t>
            </a:r>
            <a:r>
              <a:rPr lang="ru-RU" b="1" dirty="0" smtClean="0"/>
              <a:t>железа (</a:t>
            </a:r>
            <a:r>
              <a:rPr lang="en-US" b="1" dirty="0" smtClean="0"/>
              <a:t>Fe)</a:t>
            </a:r>
            <a:r>
              <a:rPr lang="ru-RU" b="1" dirty="0" smtClean="0"/>
              <a:t>, который находится в составе </a:t>
            </a:r>
            <a:r>
              <a:rPr lang="ru-RU" b="1" dirty="0" err="1" smtClean="0"/>
              <a:t>порфириновой</a:t>
            </a:r>
            <a:r>
              <a:rPr lang="ru-RU" b="1" dirty="0" smtClean="0"/>
              <a:t> группы.</a:t>
            </a:r>
          </a:p>
          <a:p>
            <a:r>
              <a:rPr lang="ru-RU" b="1" dirty="0" smtClean="0"/>
              <a:t>     Всего молекула гемоглобина переносит 4 молекулы О₂ или 4 молекулы СО₂. 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059" y="5620215"/>
            <a:ext cx="248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Порфириновая</a:t>
            </a:r>
            <a:r>
              <a:rPr lang="ru-RU" b="1" dirty="0" smtClean="0"/>
              <a:t> группа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7458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1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Лев Ландау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5" y="1327638"/>
            <a:ext cx="3042138" cy="3886200"/>
          </a:xfrm>
        </p:spPr>
      </p:pic>
      <p:sp>
        <p:nvSpPr>
          <p:cNvPr id="5" name="TextBox 4"/>
          <p:cNvSpPr txBox="1"/>
          <p:nvPr/>
        </p:nvSpPr>
        <p:spPr>
          <a:xfrm flipH="1">
            <a:off x="564465" y="5583115"/>
            <a:ext cx="111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Страстная любовь к науке – первый залог успеха. Это сильно украшает жизнь.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817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5а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32897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57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Боковые радикалы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R)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аминокислот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557561"/>
            <a:ext cx="11285033" cy="6144322"/>
          </a:xfrm>
        </p:spPr>
      </p:pic>
    </p:spTree>
    <p:extLst>
      <p:ext uri="{BB962C8B-B14F-4D97-AF65-F5344CB8AC3E}">
        <p14:creationId xmlns:p14="http://schemas.microsoft.com/office/powerpoint/2010/main" val="35684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8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Аминокислоты – ионные формы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2330605"/>
            <a:ext cx="11597267" cy="4393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70" y="698345"/>
            <a:ext cx="4876800" cy="1732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556" y="6289288"/>
            <a:ext cx="249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Много протонов Н⁺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494" y="637849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Мало протонов Н⁺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Образование пептидной связи между аминокислотами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747130"/>
            <a:ext cx="7839307" cy="5932450"/>
          </a:xfrm>
        </p:spPr>
      </p:pic>
      <p:sp>
        <p:nvSpPr>
          <p:cNvPr id="5" name="TextBox 4"/>
          <p:cNvSpPr txBox="1"/>
          <p:nvPr/>
        </p:nvSpPr>
        <p:spPr>
          <a:xfrm>
            <a:off x="7850459" y="936703"/>
            <a:ext cx="40962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sz="2000" b="1" dirty="0" smtClean="0"/>
              <a:t>Пептидная связь формируется при взаимодействии карбоксильной группы (-СООН) первой аминокислоты с аминогруппой (-</a:t>
            </a:r>
            <a:r>
              <a:rPr lang="en-US" sz="2000" b="1" dirty="0" smtClean="0"/>
              <a:t>NH₂) </a:t>
            </a:r>
            <a:r>
              <a:rPr lang="ru-RU" sz="2000" b="1" dirty="0" smtClean="0"/>
              <a:t>второй аминокислоты. От карбоксильной группы отщепляется гидроксил     (-ОН), а от аминогруппы – водород (Н).</a:t>
            </a:r>
            <a:endParaRPr lang="en-US" sz="2000" b="1" dirty="0" smtClean="0"/>
          </a:p>
          <a:p>
            <a:endParaRPr lang="ru-RU" sz="2000" b="1" dirty="0" smtClean="0"/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В результате образуется дипептид (цепочка из двух аминокислотных остатков) и молекула воды (</a:t>
            </a:r>
            <a:r>
              <a:rPr lang="en-US" sz="2000" b="1" dirty="0" smtClean="0"/>
              <a:t>H₂O)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Конец пептида с аминогруппой называется </a:t>
            </a:r>
            <a:r>
              <a:rPr lang="en-US" sz="2000" b="1" dirty="0" smtClean="0"/>
              <a:t>N-</a:t>
            </a:r>
            <a:r>
              <a:rPr lang="ru-RU" sz="2000" b="1" dirty="0" smtClean="0"/>
              <a:t>концом.</a:t>
            </a:r>
            <a:endParaRPr lang="ru-RU" sz="2000" b="1" dirty="0"/>
          </a:p>
          <a:p>
            <a:r>
              <a:rPr lang="ru-RU" sz="2000" b="1" dirty="0" smtClean="0"/>
              <a:t>    Конец пептида с карбоксильной группой называется С-концом.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815" y="6300439"/>
            <a:ext cx="354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Пептидная группа: -СО-</a:t>
            </a:r>
            <a:r>
              <a:rPr lang="en-US" sz="2000" b="1" dirty="0" smtClean="0"/>
              <a:t>NH-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091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64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Пространственное строение пептидной связи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1" y="546410"/>
            <a:ext cx="11062009" cy="5352585"/>
          </a:xfrm>
        </p:spPr>
      </p:pic>
      <p:sp>
        <p:nvSpPr>
          <p:cNvPr id="6" name="TextBox 5"/>
          <p:cNvSpPr txBox="1"/>
          <p:nvPr/>
        </p:nvSpPr>
        <p:spPr>
          <a:xfrm>
            <a:off x="200722" y="5999356"/>
            <a:ext cx="1179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Группы С=О и </a:t>
            </a:r>
            <a:r>
              <a:rPr lang="en-US" b="1" dirty="0" smtClean="0"/>
              <a:t>NH </a:t>
            </a:r>
            <a:r>
              <a:rPr lang="ru-RU" b="1" dirty="0" smtClean="0"/>
              <a:t>и 2 атома С</a:t>
            </a:r>
            <a:r>
              <a:rPr lang="el-GR" b="1" dirty="0" smtClean="0"/>
              <a:t>α</a:t>
            </a:r>
            <a:r>
              <a:rPr lang="ru-RU" b="1" dirty="0" smtClean="0"/>
              <a:t> находятся в одной плоскости. Боковые радикалы</a:t>
            </a:r>
            <a:r>
              <a:rPr lang="en-US" b="1" dirty="0" smtClean="0"/>
              <a:t> R </a:t>
            </a:r>
            <a:r>
              <a:rPr lang="ru-RU" b="1" dirty="0" smtClean="0"/>
              <a:t>и водороды при С</a:t>
            </a:r>
            <a:r>
              <a:rPr lang="el-GR" b="1" dirty="0" smtClean="0"/>
              <a:t>α</a:t>
            </a:r>
            <a:r>
              <a:rPr lang="ru-RU" b="1" dirty="0" smtClean="0"/>
              <a:t> – вне этой плоскости. Возможно вращение групп </a:t>
            </a:r>
            <a:r>
              <a:rPr lang="en-US" b="1" dirty="0" smtClean="0"/>
              <a:t>C</a:t>
            </a:r>
            <a:r>
              <a:rPr lang="el-GR" b="1" dirty="0" smtClean="0"/>
              <a:t>α</a:t>
            </a:r>
            <a:r>
              <a:rPr lang="en-US" b="1" dirty="0" smtClean="0"/>
              <a:t>RH </a:t>
            </a:r>
            <a:r>
              <a:rPr lang="ru-RU" b="1" dirty="0" smtClean="0"/>
              <a:t>вокруг связей С</a:t>
            </a:r>
            <a:r>
              <a:rPr lang="el-GR" b="1" dirty="0" smtClean="0"/>
              <a:t>α</a:t>
            </a:r>
            <a:r>
              <a:rPr lang="ru-RU" b="1" dirty="0" smtClean="0"/>
              <a:t>С и С</a:t>
            </a:r>
            <a:r>
              <a:rPr lang="el-GR" b="1" dirty="0" smtClean="0"/>
              <a:t>α</a:t>
            </a:r>
            <a:r>
              <a:rPr lang="en-US" b="1" dirty="0" smtClean="0"/>
              <a:t>N.  </a:t>
            </a:r>
            <a:r>
              <a:rPr lang="ru-RU" b="1" dirty="0" smtClean="0"/>
              <a:t>Вращение вокруг связи </a:t>
            </a:r>
            <a:r>
              <a:rPr lang="en-US" b="1" dirty="0" smtClean="0"/>
              <a:t>C=N </a:t>
            </a:r>
            <a:r>
              <a:rPr lang="ru-RU" b="1" dirty="0" smtClean="0"/>
              <a:t>затруднено.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531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Полипептиды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могут содержать много аминокислотных остатков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(белок мышц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титин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– 38138 остатков)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780585"/>
            <a:ext cx="11563815" cy="3007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" y="3787693"/>
            <a:ext cx="11184672" cy="297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293" y="6356195"/>
            <a:ext cx="394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Пептидная связь: -С0-</a:t>
            </a:r>
            <a:r>
              <a:rPr lang="en-US" sz="2000" b="1" dirty="0" smtClean="0">
                <a:solidFill>
                  <a:srgbClr val="FF0000"/>
                </a:solidFill>
              </a:rPr>
              <a:t>NH-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5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Белковые молекулы являются полипептидами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1. Первичная структура белка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46" y="735979"/>
            <a:ext cx="8887522" cy="4828479"/>
          </a:xfrm>
        </p:spPr>
      </p:pic>
      <p:sp>
        <p:nvSpPr>
          <p:cNvPr id="9" name="TextBox 8"/>
          <p:cNvSpPr txBox="1"/>
          <p:nvPr/>
        </p:nvSpPr>
        <p:spPr>
          <a:xfrm>
            <a:off x="278780" y="5720576"/>
            <a:ext cx="1144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Первичная структура белка – последовательность аминокислотных остатков в полипептидной цепи. Ее принято записывать начиная с </a:t>
            </a:r>
            <a:r>
              <a:rPr lang="en-US" b="1" dirty="0" smtClean="0"/>
              <a:t>N-</a:t>
            </a:r>
            <a:r>
              <a:rPr lang="ru-RU" b="1" dirty="0" smtClean="0"/>
              <a:t>концевого остатка по направлению к карбоксильному (-СООН) концу последнего остатка. В состав первичной структуры могут вхо</a:t>
            </a:r>
            <a:r>
              <a:rPr lang="ru-RU" b="1" dirty="0"/>
              <a:t>д</a:t>
            </a:r>
            <a:r>
              <a:rPr lang="ru-RU" b="1" dirty="0" smtClean="0"/>
              <a:t>ить несколько полипептидных цепей, если они связаны ковалентными </a:t>
            </a:r>
            <a:r>
              <a:rPr lang="ru-RU" b="1" dirty="0" err="1" smtClean="0"/>
              <a:t>дисульфидными</a:t>
            </a:r>
            <a:r>
              <a:rPr lang="ru-RU" b="1" dirty="0" smtClean="0"/>
              <a:t> связями (-</a:t>
            </a:r>
            <a:r>
              <a:rPr lang="en-US" b="1" dirty="0" smtClean="0"/>
              <a:t>S-S-).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814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836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Дисульфидные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связи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2" y="1014761"/>
            <a:ext cx="10381785" cy="4081346"/>
          </a:xfrm>
        </p:spPr>
      </p:pic>
      <p:sp>
        <p:nvSpPr>
          <p:cNvPr id="5" name="TextBox 4"/>
          <p:cNvSpPr txBox="1"/>
          <p:nvPr/>
        </p:nvSpPr>
        <p:spPr>
          <a:xfrm>
            <a:off x="278780" y="5352585"/>
            <a:ext cx="11675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Дисульфидная</a:t>
            </a:r>
            <a:r>
              <a:rPr lang="ru-RU" b="1" dirty="0" smtClean="0">
                <a:solidFill>
                  <a:srgbClr val="FF0000"/>
                </a:solidFill>
              </a:rPr>
              <a:t> связь </a:t>
            </a:r>
            <a:r>
              <a:rPr lang="ru-RU" b="1" dirty="0" smtClean="0"/>
              <a:t>(серный мостик) – ковалентная связь между двумя атомами серы (</a:t>
            </a:r>
            <a:r>
              <a:rPr lang="en-US" b="1" dirty="0" smtClean="0"/>
              <a:t>-S-S-)</a:t>
            </a:r>
            <a:r>
              <a:rPr lang="ru-RU" b="1" dirty="0" smtClean="0"/>
              <a:t>. Эти атомы входят в состав аминокислотных остатков </a:t>
            </a:r>
            <a:r>
              <a:rPr lang="ru-RU" b="1" dirty="0" smtClean="0">
                <a:solidFill>
                  <a:srgbClr val="FF0000"/>
                </a:solidFill>
              </a:rPr>
              <a:t>цистеина</a:t>
            </a:r>
            <a:r>
              <a:rPr lang="ru-RU" b="1" dirty="0" smtClean="0"/>
              <a:t>. Радикалом </a:t>
            </a:r>
            <a:r>
              <a:rPr lang="en-US" b="1" dirty="0" smtClean="0"/>
              <a:t>(R) </a:t>
            </a:r>
            <a:r>
              <a:rPr lang="ru-RU" b="1" dirty="0" smtClean="0"/>
              <a:t>такого остатка является сульфгидрильная группа –</a:t>
            </a:r>
            <a:r>
              <a:rPr lang="en-US" b="1" dirty="0" smtClean="0"/>
              <a:t>SH.</a:t>
            </a:r>
            <a:r>
              <a:rPr lang="ru-RU" b="1" dirty="0" smtClean="0"/>
              <a:t> Взаимодействие этих групп и формирует </a:t>
            </a:r>
            <a:r>
              <a:rPr lang="ru-RU" b="1" dirty="0" err="1" smtClean="0"/>
              <a:t>дисульфидную</a:t>
            </a:r>
            <a:r>
              <a:rPr lang="ru-RU" b="1" dirty="0" smtClean="0"/>
              <a:t> связь. В результате возникает структура, называемая </a:t>
            </a:r>
            <a:r>
              <a:rPr lang="ru-RU" b="1" dirty="0" err="1" smtClean="0">
                <a:solidFill>
                  <a:srgbClr val="FF0000"/>
                </a:solidFill>
              </a:rPr>
              <a:t>цистином</a:t>
            </a:r>
            <a:r>
              <a:rPr lang="ru-RU" b="1" dirty="0" smtClean="0"/>
              <a:t>. Образование такой связи обратимо.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/>
              <a:t>Дисульфидные</a:t>
            </a:r>
            <a:r>
              <a:rPr lang="ru-RU" b="1" dirty="0" smtClean="0"/>
              <a:t> связи относят к первичной структуре белка.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222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1158</Words>
  <Application>Microsoft Office PowerPoint</Application>
  <PresentationFormat>Широкоэкранный</PresentationFormat>
  <Paragraphs>90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Лекция 5-а</vt:lpstr>
      <vt:lpstr>Аминокислоты  (повторение пройденного)</vt:lpstr>
      <vt:lpstr>Боковые радикалы (R) аминокислот</vt:lpstr>
      <vt:lpstr>Аминокислоты – ионные формы</vt:lpstr>
      <vt:lpstr>Образование пептидной связи между аминокислотами</vt:lpstr>
      <vt:lpstr>Пространственное строение пептидной связи</vt:lpstr>
      <vt:lpstr>Полипептиды – могут содержать много аминокислотных остатков  (белок мышц титин – 38138 остатков)</vt:lpstr>
      <vt:lpstr>Белковые молекулы являются полипептидами 1. Первичная структура белка</vt:lpstr>
      <vt:lpstr>Дисульфидные связи</vt:lpstr>
      <vt:lpstr>Для разрыва дисульфидных связей в белках часто используют меркаптоэтанол</vt:lpstr>
      <vt:lpstr>Сравнение аминокислотных последовательностей  гомологичных (имеющих общее происхождение) белков</vt:lpstr>
      <vt:lpstr>Вторичная структура белка</vt:lpstr>
      <vt:lpstr>Типы вторичных структур в белках (регулярные структуры).  1. α-спираль</vt:lpstr>
      <vt:lpstr>Типы вторичных структур в белках (регулярные структуры) 2. β-структура</vt:lpstr>
      <vt:lpstr>Типы вторичных структур в белках (нерегулярные структуры).  β-изгиб, петля и полуповорот</vt:lpstr>
      <vt:lpstr>Третичная структура белка </vt:lpstr>
      <vt:lpstr>Гидрофобные взаимодействия</vt:lpstr>
      <vt:lpstr>Гидрофобные аминокислоты</vt:lpstr>
      <vt:lpstr> Представление стандартных типов укладки полипептидной цепи в белках</vt:lpstr>
      <vt:lpstr>Домены в белковых молекулах</vt:lpstr>
      <vt:lpstr>Поиски доменов в белках – часть 1 </vt:lpstr>
      <vt:lpstr>Поиски доменов в белках – часть 2</vt:lpstr>
      <vt:lpstr>Доменная структура конкретного белка - церулоплазмина</vt:lpstr>
      <vt:lpstr>Как из простейших белков возникают сложные (3 млрд лет биологической эволюции)</vt:lpstr>
      <vt:lpstr>Четвертичная структура белков</vt:lpstr>
      <vt:lpstr>Гемоглобин – белок с четвертичной структурой</vt:lpstr>
      <vt:lpstr>Лев Ландау</vt:lpstr>
      <vt:lpstr>Лекция 5а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5-а</dc:title>
  <dc:creator>tempuser</dc:creator>
  <cp:lastModifiedBy>Кирилл</cp:lastModifiedBy>
  <cp:revision>62</cp:revision>
  <dcterms:created xsi:type="dcterms:W3CDTF">2020-07-15T17:35:56Z</dcterms:created>
  <dcterms:modified xsi:type="dcterms:W3CDTF">2020-08-04T14:51:05Z</dcterms:modified>
</cp:coreProperties>
</file>