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57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4" r:id="rId17"/>
    <p:sldId id="272" r:id="rId18"/>
    <p:sldId id="273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59AF-4919-460D-ADBD-C92D48156F8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2BEB-3D3F-453C-BED0-9DEF5307D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90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59AF-4919-460D-ADBD-C92D48156F8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2BEB-3D3F-453C-BED0-9DEF5307D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24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59AF-4919-460D-ADBD-C92D48156F8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2BEB-3D3F-453C-BED0-9DEF5307D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74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59AF-4919-460D-ADBD-C92D48156F8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2BEB-3D3F-453C-BED0-9DEF5307D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96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59AF-4919-460D-ADBD-C92D48156F8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2BEB-3D3F-453C-BED0-9DEF5307D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32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59AF-4919-460D-ADBD-C92D48156F8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2BEB-3D3F-453C-BED0-9DEF5307D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6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59AF-4919-460D-ADBD-C92D48156F8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2BEB-3D3F-453C-BED0-9DEF5307D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36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59AF-4919-460D-ADBD-C92D48156F8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2BEB-3D3F-453C-BED0-9DEF5307D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06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59AF-4919-460D-ADBD-C92D48156F8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2BEB-3D3F-453C-BED0-9DEF5307D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65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59AF-4919-460D-ADBD-C92D48156F8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2BEB-3D3F-453C-BED0-9DEF5307D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20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59AF-4919-460D-ADBD-C92D48156F8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2BEB-3D3F-453C-BED0-9DEF5307D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35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059AF-4919-460D-ADBD-C92D48156F8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2BEB-3D3F-453C-BED0-9DEF5307D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82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9571"/>
            <a:ext cx="9144000" cy="111512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+mn-lt"/>
              </a:rPr>
              <a:t>ЛЕКЦИЯ 3</a:t>
            </a:r>
            <a:endParaRPr lang="ru-RU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018371"/>
            <a:ext cx="9144000" cy="32394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9" y="1304694"/>
            <a:ext cx="11296185" cy="512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41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32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Слабый антропный принцип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" y="903248"/>
            <a:ext cx="6477000" cy="5720575"/>
          </a:xfrm>
        </p:spPr>
      </p:pic>
      <p:sp>
        <p:nvSpPr>
          <p:cNvPr id="5" name="TextBox 4"/>
          <p:cNvSpPr txBox="1"/>
          <p:nvPr/>
        </p:nvSpPr>
        <p:spPr>
          <a:xfrm>
            <a:off x="6568998" y="903249"/>
            <a:ext cx="543064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Существует практически бесконечное число вселенных (наша Вселенная пишется с заглавной буквы). В них наборы фундаментальных физических констант принимают различные значения (разные законы природы). Наборы,  отличающиеся от тех, которые существуют в нашей Вселенной, не наблюдаются по той простой причине, что в этих вселенных нет разумной жизни и, следовательно, эти наборы просто некому наблюдать.</a:t>
            </a:r>
          </a:p>
          <a:p>
            <a:r>
              <a:rPr lang="ru-RU" b="1" dirty="0" smtClean="0"/>
              <a:t>     Слабый антропный принцип касается только тех областей </a:t>
            </a:r>
            <a:r>
              <a:rPr lang="ru-RU" b="1" dirty="0" err="1" smtClean="0"/>
              <a:t>Мультивселенной</a:t>
            </a:r>
            <a:r>
              <a:rPr lang="ru-RU" b="1" dirty="0" smtClean="0"/>
              <a:t>, где теоретически может появиться разумная жизнь.</a:t>
            </a:r>
          </a:p>
          <a:p>
            <a:endParaRPr lang="ru-RU" b="1" dirty="0"/>
          </a:p>
          <a:p>
            <a:r>
              <a:rPr lang="ru-RU" b="1" dirty="0" smtClean="0"/>
              <a:t>     Упомянем и  </a:t>
            </a:r>
            <a:r>
              <a:rPr lang="ru-RU" b="1" dirty="0" smtClean="0">
                <a:solidFill>
                  <a:srgbClr val="7030A0"/>
                </a:solidFill>
              </a:rPr>
              <a:t>сильный антропный принцип</a:t>
            </a:r>
            <a:r>
              <a:rPr lang="ru-RU" b="1" dirty="0" smtClean="0"/>
              <a:t>: вселенная в целом и на всех этапах ее эволюции настроена так, что в ней обязательно должна (!) появится разумная </a:t>
            </a:r>
            <a:r>
              <a:rPr lang="ru-RU" b="1" dirty="0" smtClean="0"/>
              <a:t>жизнь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Этот принцип к сфере точных наук не относится!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50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288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«Углеродный шовинизм»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345" y="3849876"/>
            <a:ext cx="5731727" cy="29412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" y="657573"/>
            <a:ext cx="6244683" cy="3914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6127" y="802888"/>
            <a:ext cx="53191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Астроном Карл Саган (США) – многие ученые бездоказательно утверждают, что основу всех «органических соединений» может составлять лишь углерод только потому, что эти деятели науки  сами состоят преимущественной из углерода и воды и поглощают при дыхании именно кислород.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2662" y="4895385"/>
            <a:ext cx="5943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Однако никто не доказал, что вместо углерода жизнь может быть создана основе других, похожих на углерод, элементов, например, азота или кремния.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35006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3597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Основные требования к «элементам жизни»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735980"/>
            <a:ext cx="45719" cy="46101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6" y="735979"/>
            <a:ext cx="6449354" cy="5965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90370" y="735980"/>
            <a:ext cx="546061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Необходимо создание очень большого количества разнообразных химических соединений, построенных из ограниченного числа элементов, наиболее распространенных на Земле: </a:t>
            </a:r>
            <a:r>
              <a:rPr lang="en-US" b="1" dirty="0" smtClean="0"/>
              <a:t>H, C, N, O, S.</a:t>
            </a:r>
            <a:endParaRPr lang="ru-RU" b="1" dirty="0" smtClean="0"/>
          </a:p>
          <a:p>
            <a:r>
              <a:rPr lang="ru-RU" b="1" dirty="0" smtClean="0"/>
              <a:t>2. Эти соединения должны быть достаточно стабильными, чтобы время их жизни было достаточным для протекания биохимических реакций.</a:t>
            </a:r>
          </a:p>
          <a:p>
            <a:r>
              <a:rPr lang="ru-RU" b="1" dirty="0" smtClean="0"/>
              <a:t>3. Эти соединения должны обеспечивать работу механизмов извлечения энергии из окружающей среды, ее накопления и использования.</a:t>
            </a:r>
          </a:p>
          <a:p>
            <a:r>
              <a:rPr lang="ru-RU" b="1" dirty="0" smtClean="0"/>
              <a:t>4. Из этих соединений можно создать стабильные устройства передачи генетической информации в цифровой форме от поколения к поколению.</a:t>
            </a:r>
          </a:p>
          <a:p>
            <a:r>
              <a:rPr lang="ru-RU" b="1" dirty="0" smtClean="0"/>
              <a:t>5. Все эти соединения должны находиться не в твердом или газообразном состоянии, а в жидком, что обеспечивает высокую скорость биохимических реакций за счет диффузии. </a:t>
            </a:r>
            <a:endParaRPr lang="en-US" b="1" dirty="0" smtClean="0"/>
          </a:p>
          <a:p>
            <a:pPr marL="342900" indent="-342900">
              <a:buAutoNum type="arabicPeriod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77122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05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Главные претенденты на роль «элементов жизни»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3" y="1025912"/>
            <a:ext cx="3992135" cy="3958683"/>
          </a:xfrm>
        </p:spPr>
      </p:pic>
      <p:sp>
        <p:nvSpPr>
          <p:cNvPr id="5" name="TextBox 4"/>
          <p:cNvSpPr txBox="1"/>
          <p:nvPr/>
        </p:nvSpPr>
        <p:spPr>
          <a:xfrm>
            <a:off x="512955" y="5330283"/>
            <a:ext cx="11184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 </a:t>
            </a:r>
            <a:r>
              <a:rPr lang="ru-RU" sz="2400" b="1" dirty="0" smtClean="0"/>
              <a:t>                Углерод </a:t>
            </a:r>
            <a:r>
              <a:rPr lang="ru-RU" b="1" dirty="0" smtClean="0"/>
              <a:t>                                                     </a:t>
            </a:r>
            <a:r>
              <a:rPr lang="ru-RU" sz="2400" b="1" dirty="0" smtClean="0"/>
              <a:t>Азот</a:t>
            </a:r>
            <a:r>
              <a:rPr lang="ru-RU" b="1" dirty="0" smtClean="0"/>
              <a:t>                                                              </a:t>
            </a:r>
            <a:r>
              <a:rPr lang="ru-RU" sz="2400" b="1" dirty="0" smtClean="0"/>
              <a:t>Кремний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254" y="1025912"/>
            <a:ext cx="4047892" cy="40590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820" y="1025912"/>
            <a:ext cx="4003287" cy="39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06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32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Азотводородные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соединения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3" y="769434"/>
            <a:ext cx="6182887" cy="6010507"/>
          </a:xfrm>
        </p:spPr>
      </p:pic>
      <p:sp>
        <p:nvSpPr>
          <p:cNvPr id="5" name="TextBox 4"/>
          <p:cNvSpPr txBox="1"/>
          <p:nvPr/>
        </p:nvSpPr>
        <p:spPr>
          <a:xfrm flipH="1">
            <a:off x="6394758" y="802888"/>
            <a:ext cx="57154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400" b="1" dirty="0" smtClean="0"/>
              <a:t>При нормальных температурах  и давлении существует только одно стабильное соединение – аммиак </a:t>
            </a:r>
            <a:r>
              <a:rPr lang="en-US" sz="2400" b="1" dirty="0" smtClean="0"/>
              <a:t>NH₃.</a:t>
            </a:r>
          </a:p>
          <a:p>
            <a:r>
              <a:rPr lang="ru-RU" sz="2400" b="1" dirty="0" smtClean="0"/>
              <a:t>     Однако при очень высоких давлениях (порядка 400000 атмосфер) возможно существование большого числа  стабильных </a:t>
            </a:r>
            <a:r>
              <a:rPr lang="ru-RU" sz="2400" b="1" dirty="0" err="1" smtClean="0"/>
              <a:t>азотводородных</a:t>
            </a:r>
            <a:r>
              <a:rPr lang="ru-RU" sz="2400" b="1" dirty="0" smtClean="0"/>
              <a:t> соединений: </a:t>
            </a:r>
            <a:r>
              <a:rPr lang="en-US" sz="2400" b="1" dirty="0" smtClean="0"/>
              <a:t>NH, N₂H, N₃H, N₄H, N₉H₄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     Они гораздо более разнообразны, чем углеводородные соединения – полимерные цепи, плоские листы, объемные структуры и др.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67029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3816"/>
            <a:ext cx="10515600" cy="7582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Где в Солнечной системе возмо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ж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но существование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азотводородных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соединений?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74" y="892099"/>
            <a:ext cx="6166624" cy="4482790"/>
          </a:xfrm>
        </p:spPr>
      </p:pic>
      <p:sp>
        <p:nvSpPr>
          <p:cNvPr id="5" name="TextBox 4"/>
          <p:cNvSpPr txBox="1"/>
          <p:nvPr/>
        </p:nvSpPr>
        <p:spPr>
          <a:xfrm>
            <a:off x="0" y="5519854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</a:t>
            </a:r>
            <a:r>
              <a:rPr lang="ru-RU" b="1" dirty="0" smtClean="0"/>
              <a:t>Очень высокие давления существуют в недрах планет-гигантов типа Урана и Нептуна. Атмосфера состоит преимущественно из </a:t>
            </a:r>
            <a:r>
              <a:rPr lang="en-US" b="1" dirty="0" smtClean="0"/>
              <a:t>H, He </a:t>
            </a:r>
            <a:r>
              <a:rPr lang="ru-RU" b="1" dirty="0" smtClean="0"/>
              <a:t>и метана (</a:t>
            </a:r>
            <a:r>
              <a:rPr lang="en-US" b="1" dirty="0" smtClean="0"/>
              <a:t>CH₃</a:t>
            </a:r>
            <a:r>
              <a:rPr lang="ru-RU" b="1" dirty="0" smtClean="0"/>
              <a:t>). Мантия представляет собой горячую жидкость (!) из смеси </a:t>
            </a:r>
            <a:r>
              <a:rPr lang="en-US" b="1" dirty="0" smtClean="0"/>
              <a:t>H₂O, NH₃ </a:t>
            </a:r>
            <a:r>
              <a:rPr lang="ru-RU" b="1" dirty="0" smtClean="0"/>
              <a:t>и</a:t>
            </a:r>
            <a:r>
              <a:rPr lang="en-US" b="1" dirty="0" smtClean="0"/>
              <a:t> CH₄. </a:t>
            </a:r>
            <a:r>
              <a:rPr lang="ru-RU" b="1" dirty="0" smtClean="0"/>
              <a:t>Именно в этой смеси могут происходить реакции, приводящие к образованию </a:t>
            </a:r>
            <a:r>
              <a:rPr lang="ru-RU" b="1" dirty="0" err="1" smtClean="0"/>
              <a:t>азотводородных</a:t>
            </a:r>
            <a:r>
              <a:rPr lang="ru-RU" b="1" dirty="0" smtClean="0"/>
              <a:t> соединений, а также еще более сложных соединений, включающих С, О и </a:t>
            </a:r>
            <a:r>
              <a:rPr lang="en-US" b="1" dirty="0" smtClean="0"/>
              <a:t>S.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80236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518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«Жизнь» на основе соединений бора (В)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6831"/>
            <a:ext cx="5865541" cy="362207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04" y="4848225"/>
            <a:ext cx="2571750" cy="2009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4322" y="1016831"/>
            <a:ext cx="58878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Сосед (слева) углерода по Периодической системе  – бор (В). Он имеет 3 валентных (участвующих в формировании  химических связей) электрона.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В паре с</a:t>
            </a:r>
            <a:r>
              <a:rPr lang="en-US" sz="2000" b="1" dirty="0" smtClean="0"/>
              <a:t> </a:t>
            </a:r>
            <a:r>
              <a:rPr lang="ru-RU" sz="2000" b="1" dirty="0" smtClean="0"/>
              <a:t>азотом может образовывать близкие аналоги органических соединений углерода, например, </a:t>
            </a:r>
            <a:r>
              <a:rPr lang="ru-RU" sz="2000" b="1" dirty="0" err="1" smtClean="0"/>
              <a:t>боразол</a:t>
            </a:r>
            <a:r>
              <a:rPr lang="ru-RU" sz="2000" b="1" dirty="0" smtClean="0"/>
              <a:t> В₃</a:t>
            </a:r>
            <a:r>
              <a:rPr lang="en-US" sz="2000" b="1" dirty="0" smtClean="0"/>
              <a:t>H₆N₃ (</a:t>
            </a:r>
            <a:r>
              <a:rPr lang="ru-RU" sz="2000" b="1" dirty="0" smtClean="0"/>
              <a:t>видно сходство с бензолом). Также способен к образованию уникальных связей, охватывающих сразу три атома – </a:t>
            </a:r>
            <a:r>
              <a:rPr lang="ru-RU" sz="2000" b="1" dirty="0" err="1" smtClean="0"/>
              <a:t>пентаборан</a:t>
            </a:r>
            <a:r>
              <a:rPr lang="ru-RU" sz="2000" b="1" dirty="0" smtClean="0"/>
              <a:t> </a:t>
            </a:r>
            <a:r>
              <a:rPr lang="en-US" sz="2000" b="1" dirty="0" smtClean="0"/>
              <a:t>B₅H₉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    К сожалению, во Вселенной бора очень мало, примерно 10</a:t>
            </a:r>
            <a:r>
              <a:rPr lang="ru-RU" sz="2000" b="1" dirty="0" smtClean="0">
                <a:latin typeface="Calibri" panose="020F0502020204030204" pitchFamily="34" charset="0"/>
              </a:rPr>
              <a:t>⁻⁶ от содержания углерода.</a:t>
            </a:r>
          </a:p>
          <a:p>
            <a:endParaRPr lang="ru-RU" sz="2000" b="1" dirty="0" smtClean="0">
              <a:latin typeface="Calibri" panose="020F0502020204030204" pitchFamily="34" charset="0"/>
            </a:endParaRPr>
          </a:p>
          <a:p>
            <a:r>
              <a:rPr lang="ru-RU" sz="2000" b="1" dirty="0" smtClean="0">
                <a:latin typeface="Calibri" panose="020F0502020204030204" pitchFamily="34" charset="0"/>
              </a:rPr>
              <a:t>     </a:t>
            </a:r>
            <a:r>
              <a:rPr lang="ru-RU" sz="2000" b="1" dirty="0" err="1" smtClean="0">
                <a:latin typeface="Calibri" panose="020F0502020204030204" pitchFamily="34" charset="0"/>
              </a:rPr>
              <a:t>Пентаборану</a:t>
            </a:r>
            <a:r>
              <a:rPr lang="ru-RU" sz="2000" b="1" dirty="0" smtClean="0">
                <a:latin typeface="Calibri" panose="020F0502020204030204" pitchFamily="34" charset="0"/>
              </a:rPr>
              <a:t> авиаконструкторы пытались найти применение в качестве ракетного горючего (проект американского сверхзвукового высотного бомбардировщика «Валькирия»).</a:t>
            </a:r>
            <a:r>
              <a:rPr lang="ru-RU" sz="2000" b="1" dirty="0" smtClean="0"/>
              <a:t>   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4176" y="4360127"/>
            <a:ext cx="5631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</a:t>
            </a:r>
            <a:r>
              <a:rPr lang="ru-RU" b="1" dirty="0" err="1" smtClean="0"/>
              <a:t>Боразол</a:t>
            </a:r>
            <a:r>
              <a:rPr lang="ru-RU" b="1" dirty="0" smtClean="0"/>
              <a:t>                                         </a:t>
            </a:r>
            <a:r>
              <a:rPr lang="ru-RU" b="1" dirty="0" err="1" smtClean="0"/>
              <a:t>Пентаборан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03047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8059"/>
            <a:ext cx="10515600" cy="74713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«Жизнь» на основе углерода, но без кислорода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08" y="936702"/>
            <a:ext cx="9612352" cy="4270918"/>
          </a:xfrm>
        </p:spPr>
      </p:pic>
      <p:sp>
        <p:nvSpPr>
          <p:cNvPr id="5" name="TextBox 4"/>
          <p:cNvSpPr txBox="1"/>
          <p:nvPr/>
        </p:nvSpPr>
        <p:spPr>
          <a:xfrm>
            <a:off x="100361" y="5486400"/>
            <a:ext cx="119652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 планетах, где кислород практически отсутствует, возможно существование органических соединений, в которых нет кислорода, но есть азот. Простейшие из них: </a:t>
            </a:r>
            <a:r>
              <a:rPr lang="ru-RU" b="1" dirty="0" err="1" smtClean="0"/>
              <a:t>имины</a:t>
            </a:r>
            <a:r>
              <a:rPr lang="ru-RU" b="1" dirty="0" smtClean="0"/>
              <a:t> – двойная связь между углеродом и азотом (</a:t>
            </a:r>
            <a:r>
              <a:rPr lang="en-US" b="1" dirty="0" smtClean="0"/>
              <a:t>C=N)</a:t>
            </a:r>
            <a:r>
              <a:rPr lang="ru-RU" b="1" dirty="0" smtClean="0"/>
              <a:t>; нитрилы – тройная связь С≡</a:t>
            </a:r>
            <a:r>
              <a:rPr lang="en-US" b="1" dirty="0" smtClean="0"/>
              <a:t>N</a:t>
            </a:r>
            <a:r>
              <a:rPr lang="ru-RU" b="1" dirty="0" smtClean="0"/>
              <a:t>; </a:t>
            </a:r>
            <a:r>
              <a:rPr lang="ru-RU" b="1" dirty="0" err="1" smtClean="0"/>
              <a:t>азосоединения</a:t>
            </a:r>
            <a:r>
              <a:rPr lang="ru-RU" b="1" dirty="0" smtClean="0"/>
              <a:t> – двойная связь </a:t>
            </a:r>
            <a:r>
              <a:rPr lang="en-US" b="1" dirty="0" smtClean="0"/>
              <a:t>N=N.</a:t>
            </a:r>
          </a:p>
          <a:p>
            <a:r>
              <a:rPr lang="ru-RU" b="1" dirty="0" smtClean="0"/>
              <a:t>Аналог углеводорода, построенный на углеродно-азотном скелете: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CH₂=N-CH₂-CH=N-CH₂-CH=N-…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72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97" y="-78058"/>
            <a:ext cx="10515600" cy="9255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«Жизнь» на основе соединений кремния (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Si)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3" y="814039"/>
            <a:ext cx="3490332" cy="5898995"/>
          </a:xfrm>
        </p:spPr>
      </p:pic>
      <p:sp>
        <p:nvSpPr>
          <p:cNvPr id="5" name="TextBox 4"/>
          <p:cNvSpPr txBox="1"/>
          <p:nvPr/>
        </p:nvSpPr>
        <p:spPr>
          <a:xfrm>
            <a:off x="4906537" y="1092820"/>
            <a:ext cx="70587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В условиях, близких к земным, наиболее вероятным кандидатом на роль заменителя С является </a:t>
            </a:r>
            <a:r>
              <a:rPr lang="en-US" b="1" dirty="0" smtClean="0"/>
              <a:t>Si.</a:t>
            </a:r>
            <a:r>
              <a:rPr lang="ru-RU" b="1" dirty="0" smtClean="0"/>
              <a:t> На поверхности Земли </a:t>
            </a:r>
            <a:r>
              <a:rPr lang="en-US" b="1" dirty="0" smtClean="0"/>
              <a:t>Si </a:t>
            </a:r>
            <a:r>
              <a:rPr lang="ru-RU" b="1" dirty="0" smtClean="0"/>
              <a:t>в 150 раз больше, чем С. У него такая же валентность, как и у С = 4. </a:t>
            </a:r>
          </a:p>
          <a:p>
            <a:r>
              <a:rPr lang="en-US" b="1" dirty="0" smtClean="0"/>
              <a:t>Si</a:t>
            </a:r>
            <a:r>
              <a:rPr lang="ru-RU" b="1" dirty="0" smtClean="0"/>
              <a:t> образует соединения, подобные углеводородам, и может </a:t>
            </a:r>
            <a:r>
              <a:rPr lang="ru-RU" b="1" dirty="0"/>
              <a:t>р</a:t>
            </a:r>
            <a:r>
              <a:rPr lang="ru-RU" b="1" dirty="0" smtClean="0"/>
              <a:t>еагировать с О.  </a:t>
            </a:r>
          </a:p>
          <a:p>
            <a:r>
              <a:rPr lang="ru-RU" b="1" dirty="0" smtClean="0"/>
              <a:t>Но углерод больше подходит на роль химической основы «жизни» по следующим причинам: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1. Атомный радиус </a:t>
            </a:r>
            <a:r>
              <a:rPr lang="en-US" b="1" dirty="0" smtClean="0"/>
              <a:t>Si (118 </a:t>
            </a:r>
            <a:r>
              <a:rPr lang="ru-RU" b="1" dirty="0" smtClean="0"/>
              <a:t>пм) больше, чем у С (77 пм), поэтому прочность связи </a:t>
            </a:r>
            <a:r>
              <a:rPr lang="en-US" b="1" dirty="0" smtClean="0"/>
              <a:t>Si-Si </a:t>
            </a:r>
            <a:r>
              <a:rPr lang="ru-RU" b="1" dirty="0" smtClean="0"/>
              <a:t>почти в 2 раза слабее, чем связи С-С. </a:t>
            </a:r>
            <a:r>
              <a:rPr lang="ru-RU" b="1" dirty="0" err="1" smtClean="0"/>
              <a:t>Кремневодороды</a:t>
            </a:r>
            <a:r>
              <a:rPr lang="ru-RU" b="1" dirty="0" smtClean="0"/>
              <a:t> по сравнению с углеводородами гораздо легче разлагаются.</a:t>
            </a:r>
          </a:p>
          <a:p>
            <a:r>
              <a:rPr lang="ru-RU" b="1" dirty="0" smtClean="0"/>
              <a:t>     2. Углерод легко образует двойные связи, а кремний из-за большего размера атома практически не способен участвовать в них. </a:t>
            </a:r>
          </a:p>
          <a:p>
            <a:r>
              <a:rPr lang="ru-RU" b="1" dirty="0" smtClean="0"/>
              <a:t>     3. В двуокиси углерода СО₂ атом С связан двумя двойными связями с атомами О (О=С=О). При нормальный условиях это газ, легко растворяющийся в воде. Двуокись кремния </a:t>
            </a:r>
            <a:r>
              <a:rPr lang="en-US" b="1" dirty="0" err="1" smtClean="0"/>
              <a:t>SiO</a:t>
            </a:r>
            <a:r>
              <a:rPr lang="en-US" b="1" dirty="0" smtClean="0"/>
              <a:t>₂ - </a:t>
            </a:r>
            <a:r>
              <a:rPr lang="ru-RU" b="1" dirty="0" smtClean="0"/>
              <a:t>твердое кристаллическое вещество. Чистый </a:t>
            </a:r>
            <a:r>
              <a:rPr lang="en-US" b="1" dirty="0" err="1" smtClean="0"/>
              <a:t>SiO</a:t>
            </a:r>
            <a:r>
              <a:rPr lang="en-US" b="1" dirty="0" smtClean="0"/>
              <a:t>₂</a:t>
            </a:r>
            <a:r>
              <a:rPr lang="ru-RU" b="1" dirty="0" smtClean="0"/>
              <a:t> - тугоплавкий кварц, его невозможно включить в обмен веществ в водной фазе, в отличие от углекислого газа. 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79180" y="1226635"/>
            <a:ext cx="142735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Атомный радиус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77 пм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118 пм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122 пм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141 пм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154 пм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/>
              <a:t>п</a:t>
            </a:r>
            <a:r>
              <a:rPr lang="ru-RU" b="1" dirty="0" smtClean="0"/>
              <a:t>м = 10</a:t>
            </a:r>
            <a:r>
              <a:rPr lang="ru-RU" b="1" dirty="0" smtClean="0">
                <a:latin typeface="Calibri" panose="020F0502020204030204" pitchFamily="34" charset="0"/>
              </a:rPr>
              <a:t>⁻¹²м</a:t>
            </a:r>
            <a:endParaRPr lang="ru-RU" b="1" dirty="0"/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39718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582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Альтернативная биохимия на основе С,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N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и О, но без воды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3" y="1170877"/>
            <a:ext cx="5531006" cy="4148255"/>
          </a:xfrm>
        </p:spPr>
      </p:pic>
      <p:sp>
        <p:nvSpPr>
          <p:cNvPr id="5" name="TextBox 4"/>
          <p:cNvSpPr txBox="1"/>
          <p:nvPr/>
        </p:nvSpPr>
        <p:spPr>
          <a:xfrm>
            <a:off x="5653669" y="947854"/>
            <a:ext cx="606626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Возможно ли существование «жизни» без воды, но на основе других растворителей?</a:t>
            </a:r>
          </a:p>
          <a:p>
            <a:r>
              <a:rPr lang="ru-RU" sz="2000" b="1" dirty="0" smtClean="0"/>
              <a:t>     1. Жидкая углекислота (СО₂) – существует при давлении от 70 </a:t>
            </a:r>
            <a:r>
              <a:rPr lang="ru-RU" sz="2000" b="1" dirty="0" err="1" smtClean="0"/>
              <a:t>атм</a:t>
            </a:r>
            <a:r>
              <a:rPr lang="ru-RU" sz="2000" b="1" dirty="0" smtClean="0"/>
              <a:t> и в диапазоне температур от -50 до +31⁰С. В этой среде могут успешно жить разнообразные микробы, например, на дне </a:t>
            </a:r>
            <a:r>
              <a:rPr lang="ru-RU" sz="2000" b="1" dirty="0" err="1" smtClean="0"/>
              <a:t>Окинавского</a:t>
            </a:r>
            <a:r>
              <a:rPr lang="ru-RU" sz="2000" b="1" dirty="0" smtClean="0"/>
              <a:t> желоба Восточно-Китайского моря (глубина 1380 м).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2. Аммиак (</a:t>
            </a:r>
            <a:r>
              <a:rPr lang="en-US" sz="2000" b="1" dirty="0" smtClean="0"/>
              <a:t>NH₃) –</a:t>
            </a:r>
            <a:r>
              <a:rPr lang="ru-RU" sz="2000" b="1" dirty="0" smtClean="0"/>
              <a:t> существует в жидком виде при норм. давлении и в диапазоне температур от -78 до -33⁰С. На других планетах находится в виде водно-аммиачных смесей, которые не замерзают при температурах до -96⁰С. Существование живых существ в таких смесях химия не запрещает.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3. </a:t>
            </a:r>
            <a:r>
              <a:rPr lang="ru-RU" sz="2000" b="1" dirty="0" err="1" smtClean="0"/>
              <a:t>Фторводород</a:t>
            </a:r>
            <a:r>
              <a:rPr lang="ru-RU" sz="2000" b="1" dirty="0" smtClean="0"/>
              <a:t> (</a:t>
            </a:r>
            <a:r>
              <a:rPr lang="en-US" sz="2000" b="1" dirty="0" smtClean="0"/>
              <a:t>HF)</a:t>
            </a:r>
            <a:r>
              <a:rPr lang="ru-RU" sz="2000" b="1" dirty="0" smtClean="0"/>
              <a:t>. Водный раствор – плавиковая кислота. Многие углеводороды стабильны в ней. Жизнь на основе </a:t>
            </a:r>
            <a:r>
              <a:rPr lang="en-US" sz="2000" b="1" dirty="0" smtClean="0"/>
              <a:t>HF</a:t>
            </a:r>
            <a:r>
              <a:rPr lang="ru-RU" sz="2000" b="1" dirty="0" smtClean="0"/>
              <a:t> описана в фантастической повести ученого-палеонтолога, профессора Ивана Ефремова «Сердце змеи».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1516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906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Потрясающее разнообразие видов живых существ.</a:t>
            </a:r>
            <a:b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«Кто это все создал?» 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5" y="733168"/>
            <a:ext cx="6222528" cy="5865340"/>
          </a:xfrm>
        </p:spPr>
      </p:pic>
      <p:sp>
        <p:nvSpPr>
          <p:cNvPr id="5" name="TextBox 4"/>
          <p:cNvSpPr txBox="1"/>
          <p:nvPr/>
        </p:nvSpPr>
        <p:spPr>
          <a:xfrm>
            <a:off x="131805" y="5692346"/>
            <a:ext cx="2232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Last Universal Common Cellular</a:t>
            </a:r>
          </a:p>
          <a:p>
            <a:pPr algn="ctr"/>
            <a:r>
              <a:rPr lang="en-US" sz="1200" b="1" dirty="0" smtClean="0"/>
              <a:t>Ancestor</a:t>
            </a:r>
            <a:endParaRPr lang="ru-RU" sz="1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92" y="906163"/>
            <a:ext cx="5186877" cy="487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38831" y="6079524"/>
            <a:ext cx="8204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Общее число видов живых существ за всю историю жизни на Земле составляет от одного до нескольких миллиардов.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63370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19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Цитаты великих людей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413030"/>
            <a:ext cx="5801784" cy="4351338"/>
          </a:xfrm>
        </p:spPr>
      </p:pic>
      <p:sp>
        <p:nvSpPr>
          <p:cNvPr id="5" name="TextBox 4"/>
          <p:cNvSpPr txBox="1"/>
          <p:nvPr/>
        </p:nvSpPr>
        <p:spPr>
          <a:xfrm>
            <a:off x="479502" y="6200078"/>
            <a:ext cx="11418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Лев Ландау:  Человек может познать даже то, что ему не под силу даже себе вообразить.</a:t>
            </a:r>
          </a:p>
          <a:p>
            <a:pPr algn="ctr"/>
            <a:r>
              <a:rPr lang="ru-RU" b="1" dirty="0" smtClean="0"/>
              <a:t> Это и есть важнейший пример человеческого гения!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32496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Лекция 3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75470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367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Панспермия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713678"/>
            <a:ext cx="4114800" cy="5687121"/>
          </a:xfrm>
        </p:spPr>
      </p:pic>
      <p:sp>
        <p:nvSpPr>
          <p:cNvPr id="5" name="TextBox 4"/>
          <p:cNvSpPr txBox="1"/>
          <p:nvPr/>
        </p:nvSpPr>
        <p:spPr>
          <a:xfrm>
            <a:off x="4438185" y="903249"/>
            <a:ext cx="77538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</a:t>
            </a:r>
            <a:r>
              <a:rPr lang="ru-RU" sz="2000" b="1" dirty="0" smtClean="0"/>
              <a:t>Панспермия – гипотеза о возможности переноса живых организмов или молекул – предшественников составных частей «земных» форм жизни (аминокислот, углеводов и даже белка) через космическое пространство с метеоритами, астероидами, кометами и </a:t>
            </a:r>
            <a:r>
              <a:rPr lang="ru-RU" sz="2000" b="1" dirty="0" err="1" smtClean="0"/>
              <a:t>т.п</a:t>
            </a:r>
            <a:r>
              <a:rPr lang="ru-RU" sz="2000" b="1" dirty="0" smtClean="0"/>
              <a:t> телами.</a:t>
            </a:r>
            <a:endParaRPr lang="en-US" sz="2000" b="1" dirty="0" smtClean="0"/>
          </a:p>
          <a:p>
            <a:endParaRPr lang="ru-RU" sz="2000" b="1" dirty="0" smtClean="0"/>
          </a:p>
          <a:p>
            <a:r>
              <a:rPr lang="en-US" sz="2000" b="1" dirty="0" smtClean="0"/>
              <a:t>     </a:t>
            </a:r>
            <a:r>
              <a:rPr lang="ru-RU" sz="2000" b="1" dirty="0" smtClean="0"/>
              <a:t>Однако гипотеза не объясняет происхождения  самой жизни, а только определяет возможные пути ее трансфера из других мест Вселенной на Землю.</a:t>
            </a:r>
            <a:endParaRPr lang="en-US" sz="2000" b="1" dirty="0" smtClean="0"/>
          </a:p>
          <a:p>
            <a:endParaRPr lang="ru-RU" sz="2000" b="1" dirty="0" smtClean="0"/>
          </a:p>
          <a:p>
            <a:r>
              <a:rPr lang="en-US" sz="2000" b="1" dirty="0" smtClean="0"/>
              <a:t>     </a:t>
            </a:r>
            <a:r>
              <a:rPr lang="ru-RU" sz="2000" b="1" dirty="0" smtClean="0"/>
              <a:t>В 2020 г. было объявлено о нахождении в материале астероида белка (</a:t>
            </a:r>
            <a:r>
              <a:rPr lang="ru-RU" sz="2000" b="1" dirty="0" err="1" smtClean="0"/>
              <a:t>гемолитин</a:t>
            </a:r>
            <a:r>
              <a:rPr lang="ru-RU" sz="2000" b="1" dirty="0" smtClean="0"/>
              <a:t>), состоящего из двух аминокислотных цепочек из остатков глицина и </a:t>
            </a:r>
            <a:r>
              <a:rPr lang="ru-RU" sz="2000" b="1" dirty="0" err="1" smtClean="0"/>
              <a:t>гидрокси</a:t>
            </a:r>
            <a:r>
              <a:rPr lang="ru-RU" sz="2000" b="1" dirty="0" smtClean="0"/>
              <a:t>-глицина (14 пар) и содержащего </a:t>
            </a:r>
            <a:r>
              <a:rPr lang="en-US" sz="2000" b="1" dirty="0" smtClean="0"/>
              <a:t>Fe </a:t>
            </a:r>
            <a:r>
              <a:rPr lang="ru-RU" sz="2000" b="1" dirty="0" smtClean="0"/>
              <a:t>и </a:t>
            </a:r>
            <a:r>
              <a:rPr lang="en-US" sz="2000" b="1" dirty="0" smtClean="0"/>
              <a:t>Li.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77" y="4996677"/>
            <a:ext cx="4128624" cy="171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0469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Поиски внеземных цивилизаций 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(проект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SETI  - Search for </a:t>
            </a:r>
            <a:r>
              <a:rPr lang="en-US" sz="2800" b="1" dirty="0" err="1" smtClean="0">
                <a:solidFill>
                  <a:srgbClr val="FF0000"/>
                </a:solidFill>
                <a:latin typeface="+mn-lt"/>
              </a:rPr>
              <a:t>Extraterrestial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Intelligence)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8" y="1427357"/>
            <a:ext cx="5185317" cy="5263375"/>
          </a:xfrm>
        </p:spPr>
      </p:pic>
      <p:sp>
        <p:nvSpPr>
          <p:cNvPr id="5" name="TextBox 4"/>
          <p:cNvSpPr txBox="1"/>
          <p:nvPr/>
        </p:nvSpPr>
        <p:spPr>
          <a:xfrm>
            <a:off x="5475249" y="1304693"/>
            <a:ext cx="67167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основ</a:t>
            </a:r>
            <a:r>
              <a:rPr lang="en-US" b="1" dirty="0" smtClean="0"/>
              <a:t>e</a:t>
            </a:r>
            <a:r>
              <a:rPr lang="ru-RU" b="1" dirty="0" smtClean="0"/>
              <a:t> проекта</a:t>
            </a:r>
            <a:r>
              <a:rPr lang="en-US" b="1" dirty="0" smtClean="0"/>
              <a:t> SETI </a:t>
            </a:r>
            <a:r>
              <a:rPr lang="ru-RU" b="1" dirty="0" smtClean="0"/>
              <a:t>была положена формула Фрэнка Дрейка (1960 г.) для приблизительной оценки количества</a:t>
            </a:r>
            <a:r>
              <a:rPr lang="en-US" b="1" dirty="0" smtClean="0"/>
              <a:t> N</a:t>
            </a:r>
            <a:r>
              <a:rPr lang="ru-RU" b="1" dirty="0" smtClean="0"/>
              <a:t> внеземных цивилизаций в нашей Галактике (Млечный Путь):</a:t>
            </a:r>
          </a:p>
          <a:p>
            <a:r>
              <a:rPr lang="en-US" b="1" dirty="0" smtClean="0"/>
              <a:t>N = A x B x C x D x E x F x G,</a:t>
            </a:r>
          </a:p>
          <a:p>
            <a:r>
              <a:rPr lang="ru-RU" b="1" dirty="0" smtClean="0"/>
              <a:t>Где: А – кол-во звезд, образующихся в Галактике за год (7);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В – </a:t>
            </a:r>
            <a:r>
              <a:rPr lang="en-US" b="1" dirty="0" smtClean="0"/>
              <a:t> </a:t>
            </a:r>
            <a:r>
              <a:rPr lang="ru-RU" b="1" dirty="0" smtClean="0"/>
              <a:t>доля звезд, обладающих планетами (0,5);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С  - среднее кол-во планет в планетной системе с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подходящими для жизни условиями (2);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</a:t>
            </a:r>
            <a:r>
              <a:rPr lang="en-US" b="1" dirty="0" smtClean="0"/>
              <a:t>D – </a:t>
            </a:r>
            <a:r>
              <a:rPr lang="ru-RU" b="1" dirty="0" smtClean="0"/>
              <a:t>вероятность зарождения жизни на планете с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подходящими условиями (1);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</a:t>
            </a:r>
            <a:r>
              <a:rPr lang="en-US" b="1" dirty="0" smtClean="0"/>
              <a:t>E –</a:t>
            </a:r>
            <a:r>
              <a:rPr lang="ru-RU" b="1" dirty="0" smtClean="0"/>
              <a:t> вероятность развития жизни до разумных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форм (10</a:t>
            </a:r>
            <a:r>
              <a:rPr lang="ru-RU" b="1" dirty="0" smtClean="0">
                <a:latin typeface="Calibri" panose="020F0502020204030204" pitchFamily="34" charset="0"/>
              </a:rPr>
              <a:t>⁻²)</a:t>
            </a:r>
            <a:r>
              <a:rPr lang="ru-RU" b="1" dirty="0" smtClean="0"/>
              <a:t>;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</a:t>
            </a:r>
            <a:r>
              <a:rPr lang="en-US" b="1" dirty="0" smtClean="0"/>
              <a:t>F - </a:t>
            </a:r>
            <a:r>
              <a:rPr lang="ru-RU" b="1" dirty="0" smtClean="0"/>
              <a:t> вероятность развития разумной жизни до </a:t>
            </a:r>
            <a:r>
              <a:rPr lang="en-US" b="1" dirty="0" smtClean="0"/>
              <a:t> </a:t>
            </a:r>
            <a:r>
              <a:rPr lang="ru-RU" b="1" dirty="0" smtClean="0"/>
              <a:t>состояния,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когда она способна к контакту и ищет его (10</a:t>
            </a:r>
            <a:r>
              <a:rPr lang="ru-RU" b="1" dirty="0" smtClean="0">
                <a:latin typeface="Calibri" panose="020F0502020204030204" pitchFamily="34" charset="0"/>
              </a:rPr>
              <a:t>⁻²)</a:t>
            </a:r>
            <a:r>
              <a:rPr lang="ru-RU" b="1" dirty="0" smtClean="0"/>
              <a:t>;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</a:t>
            </a:r>
            <a:r>
              <a:rPr lang="en-US" b="1" dirty="0" smtClean="0"/>
              <a:t>G –</a:t>
            </a:r>
            <a:r>
              <a:rPr lang="ru-RU" b="1" dirty="0" smtClean="0"/>
              <a:t> время жизни цивилизации, способной к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контакту (10 000 лет).</a:t>
            </a:r>
          </a:p>
          <a:p>
            <a:r>
              <a:rPr lang="ru-RU" b="1" dirty="0" smtClean="0"/>
              <a:t>Тогда: </a:t>
            </a:r>
            <a:r>
              <a:rPr lang="en-US" b="1" dirty="0" smtClean="0">
                <a:solidFill>
                  <a:srgbClr val="C00000"/>
                </a:solidFill>
              </a:rPr>
              <a:t>N = 10</a:t>
            </a:r>
            <a:r>
              <a:rPr lang="en-US" b="1" dirty="0" smtClean="0"/>
              <a:t>.</a:t>
            </a:r>
          </a:p>
          <a:p>
            <a:r>
              <a:rPr lang="ru-RU" b="1" dirty="0" smtClean="0"/>
              <a:t>Современные оценки более пессимистичны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  <a:r>
              <a:rPr lang="en-US" b="1" dirty="0" smtClean="0">
                <a:solidFill>
                  <a:srgbClr val="C00000"/>
                </a:solidFill>
              </a:rPr>
              <a:t>N = 2·10</a:t>
            </a:r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⁻².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1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259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Маша и три медведя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94" y="814038"/>
            <a:ext cx="9868828" cy="5865541"/>
          </a:xfrm>
        </p:spPr>
      </p:pic>
    </p:spTree>
    <p:extLst>
      <p:ext uri="{BB962C8B-B14F-4D97-AF65-F5344CB8AC3E}">
        <p14:creationId xmlns:p14="http://schemas.microsoft.com/office/powerpoint/2010/main" val="631463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8155"/>
            <a:ext cx="10515600" cy="6017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Зона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Златовласки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5" y="679938"/>
            <a:ext cx="11902831" cy="60647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969" y="4110892"/>
            <a:ext cx="6283569" cy="17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76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9211"/>
            <a:ext cx="10515600" cy="53525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Экзопланеты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– планеты вне Солнечной системы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98" y="769434"/>
            <a:ext cx="9411629" cy="3962110"/>
          </a:xfrm>
        </p:spPr>
      </p:pic>
      <p:sp>
        <p:nvSpPr>
          <p:cNvPr id="5" name="TextBox 4"/>
          <p:cNvSpPr txBox="1"/>
          <p:nvPr/>
        </p:nvSpPr>
        <p:spPr>
          <a:xfrm>
            <a:off x="390293" y="5062654"/>
            <a:ext cx="114969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Общее количество </a:t>
            </a:r>
            <a:r>
              <a:rPr lang="ru-RU" sz="2400" b="1" dirty="0" err="1" smtClean="0"/>
              <a:t>экзопланет</a:t>
            </a:r>
            <a:r>
              <a:rPr lang="ru-RU" sz="2400" b="1" dirty="0" smtClean="0"/>
              <a:t> в нашей Галактике (Млечный путь) – не менее 100 млрд. Около 30% </a:t>
            </a:r>
            <a:r>
              <a:rPr lang="ru-RU" sz="2400" b="1" dirty="0" err="1" smtClean="0"/>
              <a:t>солнеподобных</a:t>
            </a:r>
            <a:r>
              <a:rPr lang="ru-RU" sz="2400" b="1" dirty="0" smtClean="0"/>
              <a:t> звезд имеют в «зоне </a:t>
            </a:r>
            <a:r>
              <a:rPr lang="ru-RU" sz="2400" b="1" dirty="0" err="1" smtClean="0"/>
              <a:t>Златовласки</a:t>
            </a:r>
            <a:r>
              <a:rPr lang="ru-RU" sz="2400" b="1" dirty="0" smtClean="0"/>
              <a:t>» планеты, сходные с Землей.</a:t>
            </a:r>
          </a:p>
          <a:p>
            <a:r>
              <a:rPr lang="ru-RU" sz="2400" b="1" dirty="0" smtClean="0"/>
              <a:t>На 2020 г. достоверно подтверждено существование 4300 </a:t>
            </a:r>
            <a:r>
              <a:rPr lang="ru-RU" sz="2400" b="1" dirty="0" err="1" smtClean="0"/>
              <a:t>экзопланет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0950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40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Гипотеза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мультивселенной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1" y="669073"/>
            <a:ext cx="5330283" cy="6077413"/>
          </a:xfrm>
        </p:spPr>
      </p:pic>
      <p:sp>
        <p:nvSpPr>
          <p:cNvPr id="5" name="TextBox 4"/>
          <p:cNvSpPr txBox="1"/>
          <p:nvPr/>
        </p:nvSpPr>
        <p:spPr>
          <a:xfrm>
            <a:off x="5675972" y="814039"/>
            <a:ext cx="64231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b="1" dirty="0" err="1" smtClean="0"/>
              <a:t>Мультивселенная</a:t>
            </a:r>
            <a:r>
              <a:rPr lang="ru-RU" b="1" dirty="0" smtClean="0"/>
              <a:t> – огромное множество  всех возможных реально существующих параллельных вселенных (областей </a:t>
            </a:r>
            <a:r>
              <a:rPr lang="ru-RU" b="1" dirty="0" err="1"/>
              <a:t>М</a:t>
            </a:r>
            <a:r>
              <a:rPr lang="ru-RU" b="1" dirty="0" err="1" smtClean="0"/>
              <a:t>ультивселенной</a:t>
            </a:r>
            <a:r>
              <a:rPr lang="ru-RU" b="1" dirty="0" smtClean="0"/>
              <a:t>).</a:t>
            </a:r>
          </a:p>
          <a:p>
            <a:endParaRPr lang="ru-RU" b="1" dirty="0" smtClean="0"/>
          </a:p>
          <a:p>
            <a:r>
              <a:rPr lang="ru-RU" b="1" dirty="0" smtClean="0"/>
              <a:t>     Одна из них – та, в которой мы находимся.</a:t>
            </a:r>
          </a:p>
          <a:p>
            <a:endParaRPr lang="ru-RU" b="1" dirty="0" smtClean="0"/>
          </a:p>
          <a:p>
            <a:r>
              <a:rPr lang="ru-RU" b="1" dirty="0" smtClean="0"/>
              <a:t>     В каждой из параллельных вселенных существует свой собственный набор физических законов.</a:t>
            </a:r>
          </a:p>
          <a:p>
            <a:endParaRPr lang="ru-RU" b="1" dirty="0" smtClean="0"/>
          </a:p>
          <a:p>
            <a:r>
              <a:rPr lang="ru-RU" b="1" dirty="0" smtClean="0"/>
              <a:t>     В этих законах фундаментальные физические константы (скорость света, массы электрона и протона, заряд электрона и др.) могут принимать различные значения.</a:t>
            </a:r>
          </a:p>
          <a:p>
            <a:endParaRPr lang="ru-RU" b="1" dirty="0" smtClean="0"/>
          </a:p>
          <a:p>
            <a:r>
              <a:rPr lang="ru-RU" b="1" dirty="0" smtClean="0"/>
              <a:t>     В нашей Вселенной  эти константы </a:t>
            </a:r>
            <a:r>
              <a:rPr lang="ru-RU" b="1" i="1" dirty="0" smtClean="0">
                <a:solidFill>
                  <a:srgbClr val="FF0000"/>
                </a:solidFill>
              </a:rPr>
              <a:t>случайным образом </a:t>
            </a:r>
            <a:r>
              <a:rPr lang="ru-RU" b="1" dirty="0" smtClean="0"/>
              <a:t>приняли такие значения, что стало возможным образование звезд, планет и возникновение ЖИЗНИ</a:t>
            </a:r>
            <a:r>
              <a:rPr lang="en-US" b="1" dirty="0" smtClean="0"/>
              <a:t>.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75973" y="5642517"/>
            <a:ext cx="626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Количество параллельных вселенных – не менее 10⁵⁰⁰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Количество атомов в нашей Вселенной – около 10⁸⁰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09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8855"/>
            <a:ext cx="10515600" cy="93911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Фундаментальные физические константы «тонко настроены»</a:t>
            </a:r>
            <a:b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(на жизнь?)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2380" y="881449"/>
            <a:ext cx="4200722" cy="2371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3102" y="1037968"/>
            <a:ext cx="77265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Если число пространственных измерений было бы больше 3-х, то гравитационное притяжение между телами возрастало бы быстрее при их сближении, чем по закону Ньютона: планеты в итоге падали бы на звезды.</a:t>
            </a:r>
            <a:r>
              <a:rPr lang="en-US" b="1" dirty="0" smtClean="0"/>
              <a:t> </a:t>
            </a:r>
            <a:r>
              <a:rPr lang="ru-RU" b="1" dirty="0" smtClean="0"/>
              <a:t>В 4-х мерном пространстве сила притяжения  обратно пропорциональна 3-й степени расстояния.</a:t>
            </a:r>
          </a:p>
          <a:p>
            <a:pPr marL="342900" indent="-342900">
              <a:buAutoNum type="arabicPeriod"/>
            </a:pPr>
            <a:r>
              <a:rPr lang="ru-RU" b="1" dirty="0"/>
              <a:t> </a:t>
            </a:r>
            <a:r>
              <a:rPr lang="ru-RU" b="1" dirty="0" smtClean="0"/>
              <a:t>Большой взрыв должен был произойти порядка 10 млрд. лет тому назад: наша Вселенная должна быть достаточно </a:t>
            </a:r>
            <a:r>
              <a:rPr lang="ru-RU" b="1" dirty="0" smtClean="0">
                <a:solidFill>
                  <a:srgbClr val="FF0000"/>
                </a:solidFill>
              </a:rPr>
              <a:t>старой</a:t>
            </a:r>
            <a:r>
              <a:rPr lang="ru-RU" b="1" dirty="0" smtClean="0"/>
              <a:t>, чтобы звезды успели завершить свою эволюцию и выбросить в пространство продукты нуклеосинтеза - химические элементы С, О и др., но достаточно </a:t>
            </a:r>
            <a:r>
              <a:rPr lang="ru-RU" b="1" dirty="0" smtClean="0">
                <a:solidFill>
                  <a:srgbClr val="FF0000"/>
                </a:solidFill>
              </a:rPr>
              <a:t>молодой</a:t>
            </a:r>
            <a:r>
              <a:rPr lang="ru-RU" b="1" dirty="0" smtClean="0"/>
              <a:t>, чтобы оставались звезды, способные поддерживать своей термоядерной энергией существование жизни.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Протон на 0,14% легче нейтрона. Изменение масс протона и нейтрона на противоположное приведет к полной невозможности существования стабильных атомов.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Гравитационное притяжение между двумя протонами во 10⁴⁰ раз слабее их электростатического отталкивания. Усиление гравитации в 10⁶ раз уменьшит массу звезд в 10⁹ раз. Они будут прогорать быстрее: типичная звезда станет размером с Луну и прогорит всего за 10 000 лет. За это короткое время никакая жизнь не успеет сформироваться.</a:t>
            </a:r>
          </a:p>
          <a:p>
            <a:pPr marL="342900" indent="-342900">
              <a:buAutoNum type="arabicPeriod"/>
            </a:pP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5977055"/>
            <a:ext cx="10515600" cy="5575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2380" y="3624146"/>
            <a:ext cx="45065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</a:t>
            </a:r>
            <a:r>
              <a:rPr lang="ru-RU" b="1" dirty="0" smtClean="0"/>
              <a:t> – скорость света в вакууме.</a:t>
            </a:r>
          </a:p>
          <a:p>
            <a:r>
              <a:rPr lang="en-US" b="1" dirty="0" smtClean="0"/>
              <a:t>G – </a:t>
            </a:r>
            <a:r>
              <a:rPr lang="ru-RU" b="1" dirty="0" smtClean="0"/>
              <a:t>гравитационная постоянная.</a:t>
            </a:r>
          </a:p>
          <a:p>
            <a:r>
              <a:rPr lang="en-US" b="1" dirty="0" smtClean="0"/>
              <a:t>h  - </a:t>
            </a:r>
            <a:r>
              <a:rPr lang="ru-RU" b="1" dirty="0" smtClean="0"/>
              <a:t>постоянная Планка.</a:t>
            </a:r>
          </a:p>
          <a:p>
            <a:r>
              <a:rPr lang="ru-RU" b="1" dirty="0" smtClean="0"/>
              <a:t>е - </a:t>
            </a:r>
            <a:r>
              <a:rPr lang="en-US" b="1" dirty="0" smtClean="0"/>
              <a:t> </a:t>
            </a:r>
            <a:r>
              <a:rPr lang="ru-RU" b="1" dirty="0" smtClean="0"/>
              <a:t> электрический заряд электрона.</a:t>
            </a:r>
          </a:p>
          <a:p>
            <a:r>
              <a:rPr lang="en-US" b="1" dirty="0" smtClean="0"/>
              <a:t>m(e) – </a:t>
            </a:r>
            <a:r>
              <a:rPr lang="ru-RU" b="1" dirty="0" smtClean="0"/>
              <a:t>масса электрона.</a:t>
            </a:r>
          </a:p>
          <a:p>
            <a:r>
              <a:rPr lang="en-US" b="1" dirty="0"/>
              <a:t>m</a:t>
            </a:r>
            <a:r>
              <a:rPr lang="en-US" b="1" dirty="0" smtClean="0"/>
              <a:t>(p) – </a:t>
            </a:r>
            <a:r>
              <a:rPr lang="ru-RU" b="1" dirty="0" smtClean="0"/>
              <a:t>масса протона.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813471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1857</Words>
  <Application>Microsoft Office PowerPoint</Application>
  <PresentationFormat>Широкоэкранный</PresentationFormat>
  <Paragraphs>127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ЛЕКЦИЯ 3</vt:lpstr>
      <vt:lpstr>Потрясающее разнообразие видов живых существ. «Кто это все создал?» </vt:lpstr>
      <vt:lpstr>Панспермия</vt:lpstr>
      <vt:lpstr>Поиски внеземных цивилизаций  (проект SETI  - Search for Extraterrestial Intelligence)</vt:lpstr>
      <vt:lpstr>Маша и три медведя</vt:lpstr>
      <vt:lpstr>Зона Златовласки</vt:lpstr>
      <vt:lpstr>Экзопланеты – планеты вне Солнечной системы</vt:lpstr>
      <vt:lpstr>Гипотеза мультивселенной</vt:lpstr>
      <vt:lpstr> Фундаментальные физические константы «тонко настроены»  (на жизнь?)</vt:lpstr>
      <vt:lpstr>Слабый антропный принцип</vt:lpstr>
      <vt:lpstr>«Углеродный шовинизм»</vt:lpstr>
      <vt:lpstr>Основные требования к «элементам жизни»</vt:lpstr>
      <vt:lpstr>Главные претенденты на роль «элементов жизни»</vt:lpstr>
      <vt:lpstr>Азотводородные соединения</vt:lpstr>
      <vt:lpstr>Где в Солнечной системе возможно существование азотводородных соединений?</vt:lpstr>
      <vt:lpstr>«Жизнь» на основе соединений бора (В)</vt:lpstr>
      <vt:lpstr>«Жизнь» на основе углерода, но без кислорода</vt:lpstr>
      <vt:lpstr>«Жизнь» на основе соединений кремния (Si)</vt:lpstr>
      <vt:lpstr>Альтернативная биохимия на основе С, N и О, но без воды</vt:lpstr>
      <vt:lpstr>Цитаты великих людей</vt:lpstr>
      <vt:lpstr>Лекция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3</dc:title>
  <dc:creator>tempuser</dc:creator>
  <cp:lastModifiedBy>Кирилл</cp:lastModifiedBy>
  <cp:revision>48</cp:revision>
  <dcterms:created xsi:type="dcterms:W3CDTF">2020-07-05T09:27:02Z</dcterms:created>
  <dcterms:modified xsi:type="dcterms:W3CDTF">2020-08-08T17:52:22Z</dcterms:modified>
</cp:coreProperties>
</file>