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64" r:id="rId4"/>
    <p:sldId id="265" r:id="rId5"/>
    <p:sldId id="258" r:id="rId6"/>
    <p:sldId id="259" r:id="rId7"/>
    <p:sldId id="257" r:id="rId8"/>
    <p:sldId id="260" r:id="rId9"/>
    <p:sldId id="261" r:id="rId10"/>
    <p:sldId id="262" r:id="rId11"/>
    <p:sldId id="266" r:id="rId12"/>
    <p:sldId id="285" r:id="rId13"/>
    <p:sldId id="263" r:id="rId14"/>
    <p:sldId id="267" r:id="rId15"/>
    <p:sldId id="268" r:id="rId16"/>
    <p:sldId id="269" r:id="rId17"/>
    <p:sldId id="270" r:id="rId18"/>
    <p:sldId id="271" r:id="rId19"/>
    <p:sldId id="273" r:id="rId20"/>
    <p:sldId id="272" r:id="rId21"/>
    <p:sldId id="274" r:id="rId22"/>
    <p:sldId id="275" r:id="rId23"/>
    <p:sldId id="276" r:id="rId24"/>
    <p:sldId id="286" r:id="rId25"/>
    <p:sldId id="278" r:id="rId26"/>
    <p:sldId id="277" r:id="rId27"/>
    <p:sldId id="280" r:id="rId28"/>
    <p:sldId id="279" r:id="rId29"/>
    <p:sldId id="284" r:id="rId30"/>
    <p:sldId id="281" r:id="rId31"/>
    <p:sldId id="28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2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05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58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6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7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67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1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52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3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10A3D-3E17-466A-A72F-EABE70BCF770}" type="datetimeFigureOut">
              <a:rPr lang="ru-RU" smtClean="0"/>
              <a:t>08.09.2020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3E271-FC5D-4F57-A06F-C8DCD55601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2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gif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8421"/>
            <a:ext cx="9144000" cy="90324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ЛЕКЦИЯ 2</a:t>
            </a:r>
            <a:endParaRPr lang="ru-RU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264" y="1627439"/>
            <a:ext cx="10530468" cy="49399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138"/>
            <a:ext cx="45719" cy="47504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7" y="1738312"/>
            <a:ext cx="4772025" cy="47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2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0433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Валентность – число ковалентных связей, которые может образовывать данный атом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4060" y="1326995"/>
            <a:ext cx="801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918010"/>
            <a:ext cx="10515600" cy="4817327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Атом водорода (Н)  – валентность = 1.</a:t>
            </a:r>
          </a:p>
          <a:p>
            <a:endParaRPr lang="ru-RU" sz="2400" b="1" dirty="0"/>
          </a:p>
          <a:p>
            <a:r>
              <a:rPr lang="ru-RU" sz="2400" b="1" dirty="0" smtClean="0"/>
              <a:t>Атом кислорода (О) – валентность = 2.</a:t>
            </a:r>
          </a:p>
          <a:p>
            <a:endParaRPr lang="ru-RU" sz="2400" b="1" dirty="0"/>
          </a:p>
          <a:p>
            <a:r>
              <a:rPr lang="ru-RU" sz="2400" b="1" dirty="0" smtClean="0"/>
              <a:t>Атом азота (</a:t>
            </a:r>
            <a:r>
              <a:rPr lang="en-US" sz="2400" b="1" dirty="0" smtClean="0"/>
              <a:t>N)</a:t>
            </a:r>
            <a:r>
              <a:rPr lang="ru-RU" sz="2400" b="1" dirty="0" smtClean="0"/>
              <a:t> -  валентность = 3.</a:t>
            </a:r>
          </a:p>
          <a:p>
            <a:endParaRPr lang="ru-RU" sz="2400" b="1" dirty="0"/>
          </a:p>
          <a:p>
            <a:r>
              <a:rPr lang="ru-RU" sz="2400" b="1" dirty="0" smtClean="0"/>
              <a:t>Атом углерода (С) – валентность = 4.</a:t>
            </a:r>
          </a:p>
          <a:p>
            <a:endParaRPr lang="ru-RU" sz="2400" b="1" dirty="0"/>
          </a:p>
          <a:p>
            <a:r>
              <a:rPr lang="ru-RU" sz="2400" b="1" dirty="0" smtClean="0"/>
              <a:t>Атом фосфора (Р) – валентность = 5.</a:t>
            </a:r>
          </a:p>
          <a:p>
            <a:r>
              <a:rPr lang="ru-RU" sz="1800" b="1" dirty="0" smtClean="0"/>
              <a:t>Иногда у перечисленных элементов бывают и другие валентности, но в биологии это можно игнорировать во всех случаях, кроме немногих особо оговоренных.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636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288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Электронные оболочки атомов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0756"/>
            <a:ext cx="5118410" cy="591026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16" y="5018552"/>
            <a:ext cx="4876800" cy="1839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16" y="589330"/>
            <a:ext cx="4118856" cy="2053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16" y="2642839"/>
            <a:ext cx="4742688" cy="21298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37901" y="5129561"/>
            <a:ext cx="165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Валентность 2.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270273" y="1148576"/>
            <a:ext cx="169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Валентность 4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437541" y="2743200"/>
            <a:ext cx="163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Валентность 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9761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7209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Основное и возбужденное состояние атома углерода. Гибридизация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677008"/>
            <a:ext cx="6057900" cy="600514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008" y="914399"/>
            <a:ext cx="5477607" cy="3903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1138" y="4897315"/>
            <a:ext cx="5644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Гибридизация – смешение атомных </a:t>
            </a:r>
            <a:r>
              <a:rPr lang="ru-RU" b="1" dirty="0" err="1" smtClean="0"/>
              <a:t>орбиталей</a:t>
            </a:r>
            <a:r>
              <a:rPr lang="ru-RU" b="1" dirty="0" smtClean="0"/>
              <a:t> различного типа с образованием одинаковых по форме и энергии гибридных </a:t>
            </a:r>
            <a:r>
              <a:rPr lang="ru-RU" b="1" dirty="0" err="1" smtClean="0"/>
              <a:t>орбиталей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b="1" dirty="0" smtClean="0"/>
              <a:t>   </a:t>
            </a:r>
            <a:r>
              <a:rPr lang="en-US" b="1" dirty="0" smtClean="0"/>
              <a:t>sp³-</a:t>
            </a:r>
            <a:r>
              <a:rPr lang="ru-RU" b="1" dirty="0" smtClean="0"/>
              <a:t>гибридизация: одна 2</a:t>
            </a:r>
            <a:r>
              <a:rPr lang="en-US" b="1" dirty="0" smtClean="0"/>
              <a:t>s-</a:t>
            </a:r>
            <a:r>
              <a:rPr lang="ru-RU" b="1" dirty="0" err="1" smtClean="0"/>
              <a:t>орбиталь</a:t>
            </a:r>
            <a:r>
              <a:rPr lang="ru-RU" b="1" dirty="0" smtClean="0"/>
              <a:t> и три 2р-орбитали формируют четыре одинаковые </a:t>
            </a:r>
            <a:r>
              <a:rPr lang="en-US" b="1" dirty="0" smtClean="0"/>
              <a:t>sp³-</a:t>
            </a:r>
            <a:r>
              <a:rPr lang="ru-RU" b="1" dirty="0" err="1" smtClean="0"/>
              <a:t>орбитали</a:t>
            </a:r>
            <a:r>
              <a:rPr lang="ru-RU" b="1" dirty="0" smtClean="0"/>
              <a:t>.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548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9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Углерод – самый главный элемент для живых организмов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655386"/>
            <a:ext cx="11374244" cy="2390775"/>
          </a:xfrm>
        </p:spPr>
      </p:pic>
      <p:sp>
        <p:nvSpPr>
          <p:cNvPr id="6" name="TextBox 5"/>
          <p:cNvSpPr txBox="1"/>
          <p:nvPr/>
        </p:nvSpPr>
        <p:spPr>
          <a:xfrm>
            <a:off x="3802566" y="3367668"/>
            <a:ext cx="81849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 Углерод способен образовывать ковалентные связи практически со всеми элементами Периодической системы.</a:t>
            </a:r>
          </a:p>
          <a:p>
            <a:r>
              <a:rPr lang="ru-RU" sz="2400" b="1" dirty="0" smtClean="0"/>
              <a:t>2. Атомы С способны соединяться в длинные цепочки, кольцевые и ветвистые структуры, а также формировать пространственные структуры.</a:t>
            </a:r>
          </a:p>
          <a:p>
            <a:r>
              <a:rPr lang="ru-RU" sz="2400" b="1" dirty="0" smtClean="0"/>
              <a:t>3. Атомы С вступают в одинарные (-), двойные (=) и тройные (≡) связи. 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0" y="3144644"/>
            <a:ext cx="3702205" cy="34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Лауреат Нобелевской премии по химии и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Премьер-министр Великобритании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86" y="1371599"/>
            <a:ext cx="3590692" cy="47838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78" y="3513099"/>
            <a:ext cx="4535061" cy="26423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986" y="6423102"/>
            <a:ext cx="858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Дороти </a:t>
            </a:r>
            <a:r>
              <a:rPr lang="ru-RU" b="1" dirty="0" err="1" smtClean="0"/>
              <a:t>Ходжкин</a:t>
            </a:r>
            <a:r>
              <a:rPr lang="ru-RU" b="1" dirty="0" smtClean="0"/>
              <a:t>                                              Маргарет Робертс (Тэтчер)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702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Ф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ункциональные группы органических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оединений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580" y="1137424"/>
            <a:ext cx="9500839" cy="4806176"/>
          </a:xfrm>
        </p:spPr>
      </p:pic>
      <p:sp>
        <p:nvSpPr>
          <p:cNvPr id="5" name="TextBox 4"/>
          <p:cNvSpPr txBox="1"/>
          <p:nvPr/>
        </p:nvSpPr>
        <p:spPr>
          <a:xfrm>
            <a:off x="457200" y="6032810"/>
            <a:ext cx="11296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Функциональная группа – структурный фрагмент (группа атомов) органической молекулы, которая главным образом определяет ее химические свойства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75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90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Углеводороды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8" y="1085633"/>
            <a:ext cx="1639229" cy="14384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23" y="1040661"/>
            <a:ext cx="2333951" cy="1438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761" y="1040660"/>
            <a:ext cx="1869687" cy="1323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110" y="1040660"/>
            <a:ext cx="2466975" cy="1323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78" y="3211551"/>
            <a:ext cx="2152650" cy="20741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983" y="3211551"/>
            <a:ext cx="1876425" cy="1905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" y="2560793"/>
            <a:ext cx="11128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Метан                              Бутан                                         Этилен                                           Ацетилен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475249"/>
            <a:ext cx="11240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      Циклогексан                                                                                           Бензол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0722" y="5977054"/>
            <a:ext cx="11786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Углеводороды – органические соединения, состоящие только из атомов углерода (С) и водорода (Н). </a:t>
            </a:r>
          </a:p>
          <a:p>
            <a:pPr algn="ctr"/>
            <a:r>
              <a:rPr lang="ru-RU" b="1" dirty="0" smtClean="0"/>
              <a:t>Молекулы любых органических соединений рассматриваются как производные углеводородов. </a:t>
            </a:r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51" y="3211551"/>
            <a:ext cx="2064834" cy="19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46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2663"/>
            <a:ext cx="10515600" cy="9701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Спирты – органические соединения, содержащие одну или несколько гидроксильных групп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R</a:t>
            </a:r>
            <a:r>
              <a:rPr lang="ru-RU" sz="2800" b="1" dirty="0" smtClean="0">
                <a:latin typeface="+mn-lt"/>
              </a:rPr>
              <a:t>-ОН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10" y="929791"/>
            <a:ext cx="1905000" cy="17749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16" y="1070130"/>
            <a:ext cx="2327817" cy="144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47" y="1019000"/>
            <a:ext cx="2464420" cy="15965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977376"/>
            <a:ext cx="1109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2166" y="2704730"/>
            <a:ext cx="1095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Метанол                                                       Этанол                                                          Глицерин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5328" y="3713356"/>
            <a:ext cx="11820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Альдегиды –  соединения, содержащие альдегидную группу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dirty="0" smtClean="0"/>
              <a:t>–CH=O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Кетоны – соединения, содержащие кето-группу</a:t>
            </a:r>
            <a:r>
              <a:rPr lang="en-US" sz="2800" b="1" dirty="0" smtClean="0">
                <a:solidFill>
                  <a:srgbClr val="FF0000"/>
                </a:solidFill>
              </a:rPr>
              <a:t> R₁</a:t>
            </a:r>
            <a:r>
              <a:rPr lang="en-US" sz="2800" b="1" dirty="0" smtClean="0"/>
              <a:t>-CO-</a:t>
            </a:r>
            <a:r>
              <a:rPr lang="en-US" sz="2800" b="1" dirty="0" smtClean="0">
                <a:solidFill>
                  <a:srgbClr val="FF0000"/>
                </a:solidFill>
              </a:rPr>
              <a:t>R₂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034110"/>
            <a:ext cx="10714463" cy="16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60"/>
            <a:ext cx="10515600" cy="9144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Углеводы – спирты, содержащие альдегидную или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кето-группу (карбонильную)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12" y="5062654"/>
            <a:ext cx="11954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Рибоза – </a:t>
            </a:r>
            <a:r>
              <a:rPr lang="ru-RU" sz="2400" b="1" dirty="0" err="1" smtClean="0"/>
              <a:t>пятиуглеродный</a:t>
            </a:r>
            <a:r>
              <a:rPr lang="ru-RU" sz="2400" b="1" dirty="0" smtClean="0"/>
              <a:t> углевод (сахар), содержащий 4 гидроксильные группы –ОН (положения 2, 3, 4 и5)  и  в положении 1 - альдегидную группу –НСО. </a:t>
            </a:r>
          </a:p>
          <a:p>
            <a:r>
              <a:rPr lang="ru-RU" sz="2400" b="1" dirty="0" smtClean="0"/>
              <a:t>    В </a:t>
            </a:r>
            <a:r>
              <a:rPr lang="ru-RU" sz="2400" b="1" dirty="0" err="1" smtClean="0"/>
              <a:t>дезокси</a:t>
            </a:r>
            <a:r>
              <a:rPr lang="ru-RU" sz="2400" b="1" dirty="0" smtClean="0"/>
              <a:t>-рибозе отсутствует атом О у атома С во 2-м положении. </a:t>
            </a:r>
          </a:p>
          <a:p>
            <a:r>
              <a:rPr lang="ru-RU" sz="2400" b="1" smtClean="0"/>
              <a:t>    Эти </a:t>
            </a:r>
            <a:r>
              <a:rPr lang="ru-RU" sz="2400" b="1" dirty="0" smtClean="0"/>
              <a:t>сахара в составе клеток существуют в виде кольцевых структур.  </a:t>
            </a:r>
            <a:endParaRPr lang="ru-RU" sz="2400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5" y="1204332"/>
            <a:ext cx="10671717" cy="3534936"/>
          </a:xfrm>
        </p:spPr>
      </p:pic>
    </p:spTree>
    <p:extLst>
      <p:ext uri="{BB962C8B-B14F-4D97-AF65-F5344CB8AC3E}">
        <p14:creationId xmlns:p14="http://schemas.microsoft.com/office/powerpoint/2010/main" val="2788703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55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Рибоза и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дезоксирибоза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– компоненты цепей РНК и ДНК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925551"/>
            <a:ext cx="11140068" cy="5687122"/>
          </a:xfrm>
        </p:spPr>
      </p:pic>
    </p:spTree>
    <p:extLst>
      <p:ext uri="{BB962C8B-B14F-4D97-AF65-F5344CB8AC3E}">
        <p14:creationId xmlns:p14="http://schemas.microsoft.com/office/powerpoint/2010/main" val="2276475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795" y="122663"/>
            <a:ext cx="10560205" cy="59101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БОЛЬШОЙ ВЗРЫВ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BIG BANG)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93179"/>
            <a:ext cx="9144000" cy="52745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5" y="713678"/>
            <a:ext cx="8229600" cy="6144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37395" y="847493"/>
            <a:ext cx="37468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Большой взрыв является расширением самого пространства вместе с материей, к-рая состояла из различных элементарных частиц: кварков, электронов, несколько меньшего числа (!) позитронов, нейтрино, антинейтрино.  </a:t>
            </a:r>
          </a:p>
          <a:p>
            <a:r>
              <a:rPr lang="ru-RU" b="1" dirty="0" smtClean="0"/>
              <a:t>     По мере остывания Вселенной до стадии образования звезд во Вселенной были только Н, </a:t>
            </a:r>
            <a:r>
              <a:rPr lang="en-US" b="1" dirty="0" smtClean="0"/>
              <a:t>He </a:t>
            </a:r>
            <a:r>
              <a:rPr lang="ru-RU" b="1" dirty="0" smtClean="0"/>
              <a:t>и следы </a:t>
            </a:r>
            <a:r>
              <a:rPr lang="en-US" b="1" dirty="0" smtClean="0"/>
              <a:t>Li. </a:t>
            </a:r>
          </a:p>
          <a:p>
            <a:r>
              <a:rPr lang="ru-RU" b="1" dirty="0" smtClean="0"/>
              <a:t>     Очевидно, что из этих «строительных блоков» никаких сложных молекул построить нельзя.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4188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059"/>
            <a:ext cx="10515600" cy="10147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Карбоновые кислоты – соединения, содержащие </a:t>
            </a:r>
            <a:br>
              <a:rPr lang="ru-RU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карбоксильную группу </a:t>
            </a:r>
            <a:r>
              <a:rPr lang="ru-RU" sz="2800" b="1" dirty="0" smtClean="0">
                <a:latin typeface="+mn-lt"/>
              </a:rPr>
              <a:t>–СО-ОН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5" y="1204333"/>
            <a:ext cx="2619375" cy="18845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95" y="1204333"/>
            <a:ext cx="2442118" cy="1884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734" y="1204332"/>
            <a:ext cx="2609850" cy="18845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956" y="3412273"/>
            <a:ext cx="11218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</a:t>
            </a:r>
            <a:r>
              <a:rPr lang="ru-RU" sz="2400" b="1" dirty="0" smtClean="0"/>
              <a:t>Этанол                                   Уксусный альдегид                       Уксусная кислота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1182029" y="1204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164" y="4674917"/>
            <a:ext cx="3105150" cy="1466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0468" y="6367346"/>
            <a:ext cx="598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Щавелевая кислота</a:t>
            </a:r>
            <a:endParaRPr lang="ru-RU" sz="2400" b="1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575933" y="3389306"/>
            <a:ext cx="195146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548325" y="3412273"/>
            <a:ext cx="123883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32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864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Таутомерные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 превращения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2" y="858644"/>
            <a:ext cx="5531005" cy="4884234"/>
          </a:xfrm>
        </p:spPr>
      </p:pic>
      <p:sp>
        <p:nvSpPr>
          <p:cNvPr id="5" name="TextBox 4"/>
          <p:cNvSpPr txBox="1"/>
          <p:nvPr/>
        </p:nvSpPr>
        <p:spPr>
          <a:xfrm>
            <a:off x="234176" y="5999356"/>
            <a:ext cx="541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Таутомерия – в одной и той же молекуле атом Н может обратимо перемещаться от одного атома к другому.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726" y="938212"/>
            <a:ext cx="6356195" cy="4067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9356" y="5218771"/>
            <a:ext cx="5820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структуре ДНК гуанин находится в </a:t>
            </a:r>
            <a:r>
              <a:rPr lang="ru-RU" b="1" dirty="0" err="1" smtClean="0"/>
              <a:t>лактамной</a:t>
            </a:r>
            <a:r>
              <a:rPr lang="ru-RU" b="1" dirty="0" smtClean="0"/>
              <a:t> форме!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3717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0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Эрвин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Чаргафф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: «Как поживают эти клоуны от науки?»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37" y="914400"/>
            <a:ext cx="3343581" cy="4339608"/>
          </a:xfrm>
        </p:spPr>
      </p:pic>
      <p:sp>
        <p:nvSpPr>
          <p:cNvPr id="5" name="TextBox 4"/>
          <p:cNvSpPr txBox="1"/>
          <p:nvPr/>
        </p:nvSpPr>
        <p:spPr>
          <a:xfrm>
            <a:off x="-78058" y="5475249"/>
            <a:ext cx="480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err="1" smtClean="0"/>
              <a:t>Э.Чаргафф</a:t>
            </a:r>
            <a:r>
              <a:rPr lang="ru-RU" sz="2000" b="1" dirty="0" smtClean="0"/>
              <a:t>: </a:t>
            </a:r>
            <a:r>
              <a:rPr lang="en-US" sz="2000" b="1" dirty="0" smtClean="0"/>
              <a:t>[ </a:t>
            </a:r>
            <a:r>
              <a:rPr lang="ru-RU" sz="2000" b="1" dirty="0" err="1" smtClean="0"/>
              <a:t>Аденин</a:t>
            </a:r>
            <a:r>
              <a:rPr lang="ru-RU" sz="2000" b="1" dirty="0" smtClean="0"/>
              <a:t> </a:t>
            </a:r>
            <a:r>
              <a:rPr lang="en-US" sz="2000" b="1" dirty="0" smtClean="0"/>
              <a:t>] = [ </a:t>
            </a:r>
            <a:r>
              <a:rPr lang="ru-RU" sz="2000" b="1" dirty="0" smtClean="0"/>
              <a:t>Тимин </a:t>
            </a:r>
            <a:r>
              <a:rPr lang="en-US" sz="2000" b="1" dirty="0" smtClean="0"/>
              <a:t>]</a:t>
            </a:r>
          </a:p>
          <a:p>
            <a:pPr algn="r"/>
            <a:r>
              <a:rPr lang="en-US" sz="2000" b="1" dirty="0" smtClean="0"/>
              <a:t>                                  [ </a:t>
            </a:r>
            <a:r>
              <a:rPr lang="ru-RU" sz="2000" b="1" dirty="0" smtClean="0"/>
              <a:t>Гуанин </a:t>
            </a:r>
            <a:r>
              <a:rPr lang="en-US" sz="2000" b="1" dirty="0" smtClean="0"/>
              <a:t>]   = [ </a:t>
            </a:r>
            <a:r>
              <a:rPr lang="ru-RU" sz="2000" b="1" dirty="0" err="1" smtClean="0"/>
              <a:t>Цитозин</a:t>
            </a:r>
            <a:r>
              <a:rPr lang="ru-RU" sz="2000" b="1" dirty="0" smtClean="0"/>
              <a:t> </a:t>
            </a:r>
            <a:r>
              <a:rPr lang="en-US" sz="2000" b="1" dirty="0" smtClean="0"/>
              <a:t>]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302" y="914400"/>
            <a:ext cx="4962293" cy="42597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80302" y="5475249"/>
            <a:ext cx="4962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Джеймс Уотсон        </a:t>
            </a:r>
            <a:r>
              <a:rPr lang="en-US" sz="2000" b="1" dirty="0" smtClean="0"/>
              <a:t>&amp;   </a:t>
            </a:r>
            <a:r>
              <a:rPr lang="ru-RU" sz="2000" b="1" dirty="0" smtClean="0"/>
              <a:t>     Френсис Крик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59038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0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Аминокислоты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5" y="1065523"/>
            <a:ext cx="7783550" cy="3796409"/>
          </a:xfrm>
        </p:spPr>
      </p:pic>
      <p:sp>
        <p:nvSpPr>
          <p:cNvPr id="5" name="TextBox 4"/>
          <p:cNvSpPr txBox="1"/>
          <p:nvPr/>
        </p:nvSpPr>
        <p:spPr>
          <a:xfrm>
            <a:off x="838200" y="5263376"/>
            <a:ext cx="11015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Аминокислоты (аминокарбоновые кислоты) – соединения, которые одновременно содержат аминогруппу (-</a:t>
            </a:r>
            <a:r>
              <a:rPr lang="en-US" sz="2400" b="1" dirty="0" smtClean="0"/>
              <a:t>NH₂) </a:t>
            </a:r>
            <a:r>
              <a:rPr lang="ru-RU" sz="2400" b="1" dirty="0" smtClean="0"/>
              <a:t> и карбоксильную группу (-СООН). Они отличаются боковой группой (-</a:t>
            </a:r>
            <a:r>
              <a:rPr lang="en-US" sz="2400" b="1" dirty="0" smtClean="0"/>
              <a:t>R).</a:t>
            </a:r>
            <a:endParaRPr lang="ru-RU" sz="2400" b="1" dirty="0" smtClean="0"/>
          </a:p>
          <a:p>
            <a:r>
              <a:rPr lang="ru-RU" sz="2400" b="1" dirty="0" smtClean="0"/>
              <a:t>     Всего известно около 500 аминокислот, в живых организмах присутствуют только 20 (они называются «каноническими»).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67487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132"/>
            <a:ext cx="10515600" cy="81768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Показатель кислотности водной среды - рН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1186962"/>
            <a:ext cx="5809348" cy="3829416"/>
          </a:xfrm>
        </p:spPr>
      </p:pic>
      <p:sp>
        <p:nvSpPr>
          <p:cNvPr id="5" name="TextBox 4"/>
          <p:cNvSpPr txBox="1"/>
          <p:nvPr/>
        </p:nvSpPr>
        <p:spPr>
          <a:xfrm>
            <a:off x="149469" y="4563208"/>
            <a:ext cx="5196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Ионное произведение воды – величина, равная произведению концентрации ионов водорода и гидроксид-ионов. 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47346"/>
            <a:ext cx="5946531" cy="4475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80892"/>
            <a:ext cx="9753600" cy="1477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9093" y="4747846"/>
            <a:ext cx="48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ШШШШШШШШШШШШШШШШШШШШШШ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3577" y="808892"/>
            <a:ext cx="5978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Н₂О = Н⁺ + ОН⁻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45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2591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Формы существования аминокислот в растворе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80585"/>
            <a:ext cx="10636405" cy="4527395"/>
          </a:xfrm>
        </p:spPr>
      </p:pic>
      <p:sp>
        <p:nvSpPr>
          <p:cNvPr id="5" name="TextBox 4"/>
          <p:cNvSpPr txBox="1"/>
          <p:nvPr/>
        </p:nvSpPr>
        <p:spPr>
          <a:xfrm>
            <a:off x="122663" y="5475249"/>
            <a:ext cx="11976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В водном растворе карбоксильная группа –СООН обычно теряет протон Н⁺, а аминогруппа -</a:t>
            </a:r>
            <a:r>
              <a:rPr lang="en-US" b="1" dirty="0" smtClean="0"/>
              <a:t>NH₂ </a:t>
            </a:r>
            <a:r>
              <a:rPr lang="ru-RU" b="1" dirty="0" smtClean="0"/>
              <a:t>в тот же момент протон приобретает. Так возникает т.наз. «</a:t>
            </a:r>
            <a:r>
              <a:rPr lang="ru-RU" b="1" dirty="0" err="1" smtClean="0"/>
              <a:t>цвиттер</a:t>
            </a:r>
            <a:r>
              <a:rPr lang="ru-RU" b="1" dirty="0" smtClean="0"/>
              <a:t>-ион». Равновесие форм зависит от концентрации Н⁺ в среде.</a:t>
            </a:r>
          </a:p>
          <a:p>
            <a:r>
              <a:rPr lang="ru-RU" b="1" dirty="0" smtClean="0"/>
              <a:t>     В очень кислых растворах (много Н⁺ в водной среде) аминогруппа полностью </a:t>
            </a:r>
            <a:r>
              <a:rPr lang="ru-RU" b="1" dirty="0" err="1" smtClean="0"/>
              <a:t>протонирована</a:t>
            </a:r>
            <a:r>
              <a:rPr lang="ru-RU" b="1" dirty="0" smtClean="0"/>
              <a:t>: -</a:t>
            </a:r>
            <a:r>
              <a:rPr lang="en-US" b="1" dirty="0" smtClean="0"/>
              <a:t>NH₃⁺ (</a:t>
            </a:r>
            <a:r>
              <a:rPr lang="ru-RU" b="1" dirty="0" smtClean="0"/>
              <a:t>катион).</a:t>
            </a:r>
          </a:p>
          <a:p>
            <a:r>
              <a:rPr lang="ru-RU" b="1" dirty="0" smtClean="0"/>
              <a:t>     В очень щелочных растворах (мало Н⁺ в среде) карбоксильная группа </a:t>
            </a:r>
            <a:r>
              <a:rPr lang="ru-RU" b="1" dirty="0" err="1" smtClean="0"/>
              <a:t>депротонирована</a:t>
            </a:r>
            <a:r>
              <a:rPr lang="ru-RU" b="1" dirty="0" smtClean="0"/>
              <a:t>: -СОО</a:t>
            </a:r>
            <a:r>
              <a:rPr lang="ru-RU" b="1" dirty="0" smtClean="0">
                <a:latin typeface="Calibri" panose="020F0502020204030204" pitchFamily="34" charset="0"/>
              </a:rPr>
              <a:t>⁻ (анион).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44051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518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«Канонические аминокислоты»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1" y="635621"/>
            <a:ext cx="11206975" cy="6088564"/>
          </a:xfrm>
        </p:spPr>
      </p:pic>
    </p:spTree>
    <p:extLst>
      <p:ext uri="{BB962C8B-B14F-4D97-AF65-F5344CB8AC3E}">
        <p14:creationId xmlns:p14="http://schemas.microsoft.com/office/powerpoint/2010/main" val="3417758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1295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Обозначения аминокислот в </a:t>
            </a:r>
            <a:r>
              <a:rPr lang="ru-RU" sz="2800" b="1" dirty="0" err="1" smtClean="0">
                <a:solidFill>
                  <a:srgbClr val="FF0000"/>
                </a:solidFill>
                <a:latin typeface="+mn-lt"/>
              </a:rPr>
              <a:t>биоинформатике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5" y="512955"/>
            <a:ext cx="11374243" cy="6345045"/>
          </a:xfrm>
        </p:spPr>
      </p:pic>
    </p:spTree>
    <p:extLst>
      <p:ext uri="{BB962C8B-B14F-4D97-AF65-F5344CB8AC3E}">
        <p14:creationId xmlns:p14="http://schemas.microsoft.com/office/powerpoint/2010/main" val="1754507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6467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Таблица «канонических аминокислот»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568712"/>
            <a:ext cx="12102790" cy="6289288"/>
          </a:xfrm>
        </p:spPr>
      </p:pic>
    </p:spTree>
    <p:extLst>
      <p:ext uri="{BB962C8B-B14F-4D97-AF65-F5344CB8AC3E}">
        <p14:creationId xmlns:p14="http://schemas.microsoft.com/office/powerpoint/2010/main" val="569065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6493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Образование пептидов из аминокислот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1019907"/>
            <a:ext cx="5934807" cy="427306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08" y="1230924"/>
            <a:ext cx="6180992" cy="3701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23" y="5460023"/>
            <a:ext cx="11966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Пептидная связь </a:t>
            </a:r>
            <a:r>
              <a:rPr lang="ru-RU" b="1" dirty="0" smtClean="0"/>
              <a:t>возникает при образовании пептидов и белков в результате взаимодействия карбоксильной группы (-СООН) аминокислоты-1 с аминогруппой (-</a:t>
            </a:r>
            <a:r>
              <a:rPr lang="en-US" b="1" dirty="0" smtClean="0"/>
              <a:t>NH₂)</a:t>
            </a:r>
            <a:r>
              <a:rPr lang="ru-RU" b="1" dirty="0" smtClean="0"/>
              <a:t> аминокислоты-2. В ходе реакции выделяется молекула воды.</a:t>
            </a:r>
            <a:r>
              <a:rPr lang="en-US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Полипептиды</a:t>
            </a:r>
            <a:r>
              <a:rPr lang="ru-RU" b="1" dirty="0" smtClean="0"/>
              <a:t> – цепочки аминокислотных остатков, соединенных друг с другом пептидным и связями (</a:t>
            </a:r>
            <a:r>
              <a:rPr lang="en-US" b="1" dirty="0" smtClean="0"/>
              <a:t>-CONH-).</a:t>
            </a:r>
          </a:p>
          <a:p>
            <a:r>
              <a:rPr lang="ru-RU" b="1" dirty="0" smtClean="0"/>
              <a:t>К </a:t>
            </a:r>
            <a:r>
              <a:rPr lang="ru-RU" b="1" dirty="0" smtClean="0">
                <a:solidFill>
                  <a:srgbClr val="FF0000"/>
                </a:solidFill>
              </a:rPr>
              <a:t>белкам</a:t>
            </a:r>
            <a:r>
              <a:rPr lang="ru-RU" b="1" dirty="0" smtClean="0"/>
              <a:t> условно относят полипептиды, длина цепи в которых превышает 50-90 остатков.</a:t>
            </a:r>
            <a:r>
              <a:rPr lang="en-US" b="1" dirty="0" smtClean="0"/>
              <a:t>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1911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966"/>
            <a:ext cx="10515600" cy="5241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Термоядерные реакции  после Большого взрыва-1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63" y="791737"/>
            <a:ext cx="11954107" cy="538522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1. 0-10</a:t>
            </a:r>
            <a:r>
              <a:rPr lang="ru-RU" sz="1800" b="1" dirty="0" smtClean="0">
                <a:latin typeface="Calibri" panose="020F0502020204030204" pitchFamily="34" charset="0"/>
              </a:rPr>
              <a:t>⁻⁴³ сек. Переход Вселенной из сингулярного состояния (размеры Вселенной = 0) в состояние с температурой 10³² К и плотностью 10⁹³ г/см³.</a:t>
            </a:r>
          </a:p>
          <a:p>
            <a:r>
              <a:rPr lang="ru-RU" sz="1800" b="1" dirty="0" smtClean="0">
                <a:latin typeface="Calibri" panose="020F0502020204030204" pitchFamily="34" charset="0"/>
              </a:rPr>
              <a:t>2. 10⁻⁴² сек – 10⁻³⁶ сек. Экспоненциальное (инфляционное) расширение Вселенной.</a:t>
            </a:r>
          </a:p>
          <a:p>
            <a:r>
              <a:rPr lang="ru-RU" sz="1800" b="1" dirty="0" smtClean="0">
                <a:latin typeface="Calibri" panose="020F0502020204030204" pitchFamily="34" charset="0"/>
              </a:rPr>
              <a:t>3. После 10⁻³⁶ сек. Превращение кварков в протоны и нейтроны, ассиметричное образование электронов и античастиц – позитронов, которые аннигилировали и превращались в электромагнитное излучение (кванты – фотоны).</a:t>
            </a:r>
          </a:p>
          <a:p>
            <a:r>
              <a:rPr lang="ru-RU" sz="1800" b="1" dirty="0" smtClean="0">
                <a:latin typeface="Calibri" panose="020F0502020204030204" pitchFamily="34" charset="0"/>
              </a:rPr>
              <a:t>4. 10⁻² сек. Температура упала от 10³² К до 10¹¹ К. Существуют только элементарные частицы (электроны, очень немного позитронов, нейтрино и фотоны) и 0.1% от их числа протонов и нейтронов.</a:t>
            </a:r>
          </a:p>
          <a:p>
            <a:r>
              <a:rPr lang="ru-RU" sz="1800" b="1" dirty="0" smtClean="0">
                <a:latin typeface="Calibri" panose="020F0502020204030204" pitchFamily="34" charset="0"/>
              </a:rPr>
              <a:t>5. 3 мин. Температура 10⁷ К.                      Протон (р) + нейтрон (</a:t>
            </a:r>
            <a:r>
              <a:rPr lang="en-US" sz="1800" b="1" dirty="0" smtClean="0">
                <a:latin typeface="Calibri" panose="020F0502020204030204" pitchFamily="34" charset="0"/>
              </a:rPr>
              <a:t>n)</a:t>
            </a:r>
            <a:r>
              <a:rPr lang="ru-RU" sz="1800" b="1" dirty="0" smtClean="0">
                <a:latin typeface="Calibri" panose="020F0502020204030204" pitchFamily="34" charset="0"/>
              </a:rPr>
              <a:t> → дейтерий (</a:t>
            </a:r>
            <a:r>
              <a:rPr lang="en-US" sz="1800" b="1" dirty="0" smtClean="0">
                <a:latin typeface="Calibri" panose="020F0502020204030204" pitchFamily="34" charset="0"/>
              </a:rPr>
              <a:t>D) + </a:t>
            </a:r>
            <a:r>
              <a:rPr lang="el-GR" sz="1800" b="1" dirty="0" smtClean="0">
                <a:latin typeface="Calibri" panose="020F0502020204030204" pitchFamily="34" charset="0"/>
              </a:rPr>
              <a:t>γ</a:t>
            </a:r>
            <a:r>
              <a:rPr lang="en-US" sz="1800" b="1" dirty="0" smtClean="0">
                <a:latin typeface="Calibri" panose="020F0502020204030204" pitchFamily="34" charset="0"/>
              </a:rPr>
              <a:t> (</a:t>
            </a:r>
            <a:r>
              <a:rPr lang="ru-RU" sz="1800" b="1" dirty="0" smtClean="0">
                <a:latin typeface="Calibri" panose="020F0502020204030204" pitchFamily="34" charset="0"/>
              </a:rPr>
              <a:t>гамма-квант);</a:t>
            </a:r>
          </a:p>
          <a:p>
            <a:r>
              <a:rPr lang="ru-RU" sz="1800" b="1" dirty="0">
                <a:latin typeface="Calibri" panose="020F0502020204030204" pitchFamily="34" charset="0"/>
              </a:rPr>
              <a:t> </a:t>
            </a:r>
            <a:r>
              <a:rPr lang="ru-RU" sz="1800" b="1" dirty="0" smtClean="0">
                <a:latin typeface="Calibri" panose="020F0502020204030204" pitchFamily="34" charset="0"/>
              </a:rPr>
              <a:t>                                                                           </a:t>
            </a:r>
            <a:r>
              <a:rPr lang="en-US" sz="1800" b="1" dirty="0" smtClean="0">
                <a:latin typeface="Calibri" panose="020F0502020204030204" pitchFamily="34" charset="0"/>
              </a:rPr>
              <a:t>2D → ³He (</a:t>
            </a:r>
            <a:r>
              <a:rPr lang="ru-RU" sz="1800" b="1" dirty="0" smtClean="0">
                <a:latin typeface="Calibri" panose="020F0502020204030204" pitchFamily="34" charset="0"/>
              </a:rPr>
              <a:t>гелий) + нейтрон (</a:t>
            </a:r>
            <a:r>
              <a:rPr lang="en-US" sz="1800" b="1" dirty="0" smtClean="0">
                <a:latin typeface="Calibri" panose="020F0502020204030204" pitchFamily="34" charset="0"/>
              </a:rPr>
              <a:t>n).</a:t>
            </a:r>
            <a:endParaRPr lang="ru-RU" sz="1800" b="1" dirty="0" smtClean="0">
              <a:latin typeface="Calibri" panose="020F0502020204030204" pitchFamily="34" charset="0"/>
            </a:endParaRPr>
          </a:p>
          <a:p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15" y="4014438"/>
            <a:ext cx="7917366" cy="284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26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Цитаты великих людей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54" y="1338145"/>
            <a:ext cx="2988525" cy="4482791"/>
          </a:xfrm>
        </p:spPr>
      </p:pic>
      <p:sp>
        <p:nvSpPr>
          <p:cNvPr id="5" name="TextBox 4"/>
          <p:cNvSpPr txBox="1"/>
          <p:nvPr/>
        </p:nvSpPr>
        <p:spPr>
          <a:xfrm>
            <a:off x="479502" y="5932450"/>
            <a:ext cx="10983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Лев Ландау (Нобелевский лауреат по физике):</a:t>
            </a:r>
          </a:p>
          <a:p>
            <a:pPr algn="ctr"/>
            <a:r>
              <a:rPr lang="ru-RU" sz="2400" b="1" dirty="0" smtClean="0"/>
              <a:t> «Английский надо знать! Даже самые тупые англичане  владеют им неплохо».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73950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Лекция 2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83135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9211"/>
            <a:ext cx="10515600" cy="100360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Термоядерные реакции после Большого взрыва-2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3610"/>
            <a:ext cx="10515600" cy="54306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³</a:t>
            </a:r>
            <a:r>
              <a:rPr lang="en-US" b="1" dirty="0" smtClean="0"/>
              <a:t>He + ³He → </a:t>
            </a:r>
            <a:r>
              <a:rPr lang="en-US" b="1" dirty="0" smtClean="0">
                <a:latin typeface="Calibri" panose="020F0502020204030204" pitchFamily="34" charset="0"/>
              </a:rPr>
              <a:t>⁴He + 2p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³He + ⁴He → ⁷Be + </a:t>
            </a:r>
            <a:r>
              <a:rPr lang="el-GR" b="1" dirty="0" smtClean="0">
                <a:latin typeface="Calibri" panose="020F0502020204030204" pitchFamily="34" charset="0"/>
              </a:rPr>
              <a:t>γ</a:t>
            </a:r>
            <a:endParaRPr lang="en-US" b="1" dirty="0" smtClean="0">
              <a:latin typeface="Calibri" panose="020F0502020204030204" pitchFamily="34" charset="0"/>
            </a:endParaRPr>
          </a:p>
          <a:p>
            <a:pPr algn="ctr"/>
            <a:r>
              <a:rPr lang="el-GR" b="1" dirty="0" smtClean="0">
                <a:latin typeface="Calibri" panose="020F0502020204030204" pitchFamily="34" charset="0"/>
              </a:rPr>
              <a:t>⁷</a:t>
            </a:r>
            <a:r>
              <a:rPr lang="en-US" b="1" dirty="0" smtClean="0">
                <a:latin typeface="Calibri" panose="020F0502020204030204" pitchFamily="34" charset="0"/>
              </a:rPr>
              <a:t>Be + e⁻ → ⁷Li + </a:t>
            </a:r>
            <a:r>
              <a:rPr lang="el-GR" b="1" dirty="0" smtClean="0">
                <a:latin typeface="Calibri" panose="020F0502020204030204" pitchFamily="34" charset="0"/>
              </a:rPr>
              <a:t>γ</a:t>
            </a:r>
            <a:endParaRPr lang="en-US" b="1" dirty="0" smtClean="0">
              <a:latin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Внутри звезд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(образование С в тройной гелиевой реакции)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</a:rPr>
              <a:t>⁴</a:t>
            </a:r>
            <a:r>
              <a:rPr lang="en-US" b="1" dirty="0" smtClean="0">
                <a:latin typeface="Calibri" panose="020F0502020204030204" pitchFamily="34" charset="0"/>
              </a:rPr>
              <a:t>He + ⁴He → ⁸Be </a:t>
            </a:r>
            <a:r>
              <a:rPr lang="en-US" sz="2400" b="1" dirty="0" smtClean="0">
                <a:latin typeface="Calibri" panose="020F0502020204030204" pitchFamily="34" charset="0"/>
              </a:rPr>
              <a:t>(</a:t>
            </a:r>
            <a:r>
              <a:rPr lang="ru-RU" sz="2400" b="1" dirty="0" smtClean="0">
                <a:latin typeface="Calibri" panose="020F0502020204030204" pitchFamily="34" charset="0"/>
              </a:rPr>
              <a:t>нестабилен, период полураспада 10⁻¹⁶ сек) + </a:t>
            </a:r>
            <a:r>
              <a:rPr lang="el-GR" sz="2400" b="1" dirty="0" smtClean="0">
                <a:latin typeface="Calibri" panose="020F0502020204030204" pitchFamily="34" charset="0"/>
              </a:rPr>
              <a:t>γ</a:t>
            </a:r>
            <a:endParaRPr lang="ru-RU" sz="24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 ⁸Be + ⁴He </a:t>
            </a:r>
            <a:r>
              <a:rPr lang="en-US" sz="2400" b="1" dirty="0" smtClean="0">
                <a:latin typeface="Calibri" panose="020F0502020204030204" pitchFamily="34" charset="0"/>
              </a:rPr>
              <a:t>(</a:t>
            </a:r>
            <a:r>
              <a:rPr lang="ru-RU" sz="2400" b="1" dirty="0" smtClean="0">
                <a:latin typeface="Calibri" panose="020F0502020204030204" pitchFamily="34" charset="0"/>
              </a:rPr>
              <a:t>высокие концентрации) </a:t>
            </a:r>
            <a:r>
              <a:rPr lang="en-US" b="1" dirty="0" smtClean="0">
                <a:latin typeface="Calibri" panose="020F0502020204030204" pitchFamily="34" charset="0"/>
              </a:rPr>
              <a:t>→ ¹²C</a:t>
            </a:r>
            <a:r>
              <a:rPr lang="ru-RU" b="1" dirty="0" smtClean="0">
                <a:latin typeface="Calibri" panose="020F0502020204030204" pitchFamily="34" charset="0"/>
              </a:rPr>
              <a:t> + </a:t>
            </a:r>
            <a:r>
              <a:rPr lang="el-GR" b="1" dirty="0" smtClean="0">
                <a:latin typeface="Calibri" panose="020F0502020204030204" pitchFamily="34" charset="0"/>
              </a:rPr>
              <a:t>γ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32" y="4505093"/>
            <a:ext cx="8396868" cy="23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74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Образование элементов тяжелее лития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14" y="735981"/>
            <a:ext cx="4605454" cy="46500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4" y="735981"/>
            <a:ext cx="7021550" cy="4650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324498" y="5486400"/>
            <a:ext cx="6934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Все  </a:t>
            </a:r>
            <a:r>
              <a:rPr lang="ru-RU" b="1" dirty="0" smtClean="0"/>
              <a:t>элементы тяжелее </a:t>
            </a:r>
            <a:r>
              <a:rPr lang="en-US" b="1" dirty="0" smtClean="0"/>
              <a:t>Li </a:t>
            </a:r>
            <a:r>
              <a:rPr lang="ru-RU" b="1" dirty="0" smtClean="0"/>
              <a:t>синтезируются только в звездах и выбрасываются в межзвездное пространство  во время взрывов сверхновых звезд – завершения их жизненного цикла (выгорание термоядерного горючего и сжатие под действием собственной тяжести).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61249" y="5486400"/>
            <a:ext cx="4293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Первоначальная гипотеза Джорджа </a:t>
            </a:r>
            <a:r>
              <a:rPr lang="ru-RU" b="1" dirty="0" err="1" smtClean="0"/>
              <a:t>Гамова</a:t>
            </a:r>
            <a:r>
              <a:rPr lang="ru-RU" b="1" dirty="0" smtClean="0"/>
              <a:t>) – ядра всех элементов образуются прямо во время Большого взрыва.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2563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513"/>
            <a:ext cx="10515600" cy="10370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Георгий Гамов (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George </a:t>
            </a:r>
            <a:r>
              <a:rPr lang="en-US" sz="2800" b="1" dirty="0" err="1" smtClean="0">
                <a:solidFill>
                  <a:srgbClr val="FF0000"/>
                </a:solidFill>
                <a:latin typeface="+mn-lt"/>
              </a:rPr>
              <a:t>Gamov</a:t>
            </a:r>
            <a:r>
              <a:rPr lang="en-US" sz="2800" b="1" dirty="0" smtClean="0">
                <a:latin typeface="+mn-lt"/>
              </a:rPr>
              <a:t>)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76" y="1025911"/>
            <a:ext cx="3468029" cy="547524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1148576"/>
            <a:ext cx="6255834" cy="535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0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80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Распространенность химических элементов во Вселенной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1" y="557561"/>
            <a:ext cx="12002429" cy="4382429"/>
          </a:xfrm>
        </p:spPr>
      </p:pic>
      <p:sp>
        <p:nvSpPr>
          <p:cNvPr id="5" name="TextBox 4"/>
          <p:cNvSpPr txBox="1"/>
          <p:nvPr/>
        </p:nvSpPr>
        <p:spPr>
          <a:xfrm>
            <a:off x="345688" y="5073805"/>
            <a:ext cx="11630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ru-RU" b="1" dirty="0" smtClean="0"/>
              <a:t>Самые распространенные виды атомов после водорода и гелия – углерод (С), азот (</a:t>
            </a:r>
            <a:r>
              <a:rPr lang="en-US" b="1" dirty="0" smtClean="0"/>
              <a:t>N)</a:t>
            </a:r>
            <a:r>
              <a:rPr lang="ru-RU" b="1" dirty="0" smtClean="0"/>
              <a:t> и кислород (О). Именно эти элементы (с добавлением фосфора и серы) являются главными «строительными блоками» всех живых организмов на Земле. Их называют </a:t>
            </a:r>
            <a:r>
              <a:rPr lang="ru-RU" b="1" dirty="0" smtClean="0">
                <a:solidFill>
                  <a:srgbClr val="FF0000"/>
                </a:solidFill>
              </a:rPr>
              <a:t>биогенными элементами </a:t>
            </a:r>
            <a:r>
              <a:rPr lang="ru-RU" b="1" dirty="0" smtClean="0"/>
              <a:t>(97,4 </a:t>
            </a:r>
            <a:r>
              <a:rPr lang="ru-RU" b="1" dirty="0" err="1" smtClean="0"/>
              <a:t>мас</a:t>
            </a:r>
            <a:r>
              <a:rPr lang="ru-RU" b="1" dirty="0" smtClean="0"/>
              <a:t>.%). К ним относится и фосфор (Р).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Металлы жизни:</a:t>
            </a:r>
            <a:r>
              <a:rPr lang="ru-RU" b="1" dirty="0" smtClean="0"/>
              <a:t>  </a:t>
            </a:r>
            <a:r>
              <a:rPr lang="en-US" b="1" dirty="0" smtClean="0"/>
              <a:t>K, Na, Ca, Mg, </a:t>
            </a:r>
            <a:r>
              <a:rPr lang="en-US" b="1" dirty="0" err="1" smtClean="0"/>
              <a:t>Mn</a:t>
            </a:r>
            <a:r>
              <a:rPr lang="en-US" b="1" dirty="0" smtClean="0"/>
              <a:t>, Fe, Co, Cu, </a:t>
            </a:r>
            <a:r>
              <a:rPr lang="en-US" b="1" dirty="0"/>
              <a:t>Z</a:t>
            </a:r>
            <a:r>
              <a:rPr lang="en-US" b="1" dirty="0" smtClean="0"/>
              <a:t>n, Mo.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Неметаллы жизни: </a:t>
            </a:r>
            <a:r>
              <a:rPr lang="en-US" b="1" dirty="0" smtClean="0"/>
              <a:t>Cl, F, Br, I, Si, Se.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4339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367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Атом водорода 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" y="713678"/>
            <a:ext cx="1855052" cy="17395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98" y="713678"/>
            <a:ext cx="2750401" cy="17395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9132" y="802888"/>
            <a:ext cx="6872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Атом водорода (Н) состоит из положительно заряженного ядра – протона (</a:t>
            </a:r>
            <a:r>
              <a:rPr lang="en-US" b="1" dirty="0" smtClean="0"/>
              <a:t>p⁺) </a:t>
            </a:r>
            <a:r>
              <a:rPr lang="ru-RU" b="1" dirty="0" smtClean="0"/>
              <a:t>и отрицательно заряженного электрона (</a:t>
            </a:r>
            <a:r>
              <a:rPr lang="en-US" b="1" dirty="0" smtClean="0"/>
              <a:t>e</a:t>
            </a:r>
            <a:r>
              <a:rPr lang="en-US" b="1" dirty="0" smtClean="0">
                <a:latin typeface="Calibri" panose="020F0502020204030204" pitchFamily="34" charset="0"/>
              </a:rPr>
              <a:t>⁻</a:t>
            </a:r>
            <a:r>
              <a:rPr lang="ru-RU" b="1" dirty="0" smtClean="0">
                <a:latin typeface="Calibri" panose="020F0502020204030204" pitchFamily="34" charset="0"/>
              </a:rPr>
              <a:t>), образующего облако (вероятность локализации) вокруг ядра. </a:t>
            </a:r>
            <a:r>
              <a:rPr lang="ru-RU" b="1" dirty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Атом Н способен образовывать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ковалентную связь </a:t>
            </a:r>
            <a:r>
              <a:rPr lang="ru-RU" b="1" dirty="0" smtClean="0">
                <a:latin typeface="Calibri" panose="020F0502020204030204" pitchFamily="34" charset="0"/>
              </a:rPr>
              <a:t>с другими атомами:</a:t>
            </a:r>
          </a:p>
          <a:p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530" y="2557215"/>
            <a:ext cx="8337163" cy="28176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839" y="5374888"/>
            <a:ext cx="11653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Ковалентная связь </a:t>
            </a:r>
            <a:r>
              <a:rPr lang="ru-RU" b="1" dirty="0" smtClean="0"/>
              <a:t>– химическая связь, образованная перекрытием (обобществлением) пары валентных (находящихся на внешней оболочке) электронных облаков. Иногда ковалентные связи бывают </a:t>
            </a:r>
            <a:r>
              <a:rPr lang="ru-RU" b="1" dirty="0" smtClean="0">
                <a:solidFill>
                  <a:srgbClr val="FF0000"/>
                </a:solidFill>
              </a:rPr>
              <a:t>двойными </a:t>
            </a:r>
            <a:r>
              <a:rPr lang="ru-RU" b="1" dirty="0" smtClean="0"/>
              <a:t>– образованными двумя парами электронов или </a:t>
            </a:r>
            <a:r>
              <a:rPr lang="ru-RU" b="1" dirty="0" smtClean="0">
                <a:solidFill>
                  <a:srgbClr val="FF0000"/>
                </a:solidFill>
              </a:rPr>
              <a:t>тройными</a:t>
            </a:r>
            <a:r>
              <a:rPr lang="ru-RU" b="1" dirty="0" smtClean="0"/>
              <a:t> – образованные сразу тремя парами электронов.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1671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40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Примеры одинарных, двойных и тройных связей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9" y="814039"/>
            <a:ext cx="2381250" cy="2286000"/>
          </a:xfrm>
        </p:spPr>
      </p:pic>
      <p:sp>
        <p:nvSpPr>
          <p:cNvPr id="5" name="TextBox 4"/>
          <p:cNvSpPr txBox="1"/>
          <p:nvPr/>
        </p:nvSpPr>
        <p:spPr>
          <a:xfrm>
            <a:off x="3468029" y="1505414"/>
            <a:ext cx="854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1. Четыре одинарные ковалентные связи в молекуле метана (СН₄).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9" y="3528022"/>
            <a:ext cx="4876800" cy="1207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1005" y="3745695"/>
            <a:ext cx="636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52585" y="3657600"/>
            <a:ext cx="6545766" cy="67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89499" y="3657600"/>
            <a:ext cx="6586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2. Двойная связь в молекуле кислорода  (О₂) – в ней участвуют по два электрона от каждого атома кислорода:    О=О.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9" y="5130498"/>
            <a:ext cx="4876799" cy="1257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631366" y="5207620"/>
            <a:ext cx="6010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 3. Тройная связь в молекуле азота </a:t>
            </a:r>
            <a:r>
              <a:rPr lang="en-US" b="1" dirty="0" smtClean="0"/>
              <a:t>(N₃) </a:t>
            </a:r>
            <a:r>
              <a:rPr lang="ru-RU" b="1" dirty="0" smtClean="0"/>
              <a:t>– в ней участвуют по три электрона от каждого атома азота: </a:t>
            </a:r>
            <a:r>
              <a:rPr lang="en-US" b="1" dirty="0" smtClean="0"/>
              <a:t>N≡N.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6208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1412</Words>
  <Application>Microsoft Office PowerPoint</Application>
  <PresentationFormat>Широкоэкранный</PresentationFormat>
  <Paragraphs>109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ЛЕКЦИЯ 2</vt:lpstr>
      <vt:lpstr>БОЛЬШОЙ ВЗРЫВ (BIG BANG)</vt:lpstr>
      <vt:lpstr>Термоядерные реакции  после Большого взрыва-1</vt:lpstr>
      <vt:lpstr>Термоядерные реакции после Большого взрыва-2</vt:lpstr>
      <vt:lpstr>Образование элементов тяжелее лития</vt:lpstr>
      <vt:lpstr>Георгий Гамов (George Gamov)</vt:lpstr>
      <vt:lpstr>Распространенность химических элементов во Вселенной</vt:lpstr>
      <vt:lpstr>Атом водорода  </vt:lpstr>
      <vt:lpstr>Примеры одинарных, двойных и тройных связей</vt:lpstr>
      <vt:lpstr>Валентность – число ковалентных связей, которые может образовывать данный атом</vt:lpstr>
      <vt:lpstr>Электронные оболочки атомов</vt:lpstr>
      <vt:lpstr>Основное и возбужденное состояние атома углерода. Гибридизация</vt:lpstr>
      <vt:lpstr>Углерод – самый главный элемент для живых организмов</vt:lpstr>
      <vt:lpstr>Лауреат Нобелевской премии по химии и Премьер-министр Великобритании</vt:lpstr>
      <vt:lpstr> Функциональные группы органических соединений</vt:lpstr>
      <vt:lpstr>Углеводороды</vt:lpstr>
      <vt:lpstr>Спирты – органические соединения, содержащие одну или несколько гидроксильных групп R-ОН</vt:lpstr>
      <vt:lpstr>Углеводы – спирты, содержащие альдегидную или  кето-группу (карбонильную) </vt:lpstr>
      <vt:lpstr>Рибоза и дезоксирибоза – компоненты цепей РНК и ДНК</vt:lpstr>
      <vt:lpstr>Карбоновые кислоты – соединения, содержащие  карбоксильную группу –СО-ОН</vt:lpstr>
      <vt:lpstr>Таутомерные превращения</vt:lpstr>
      <vt:lpstr>Эрвин Чаргафф: «Как поживают эти клоуны от науки?»</vt:lpstr>
      <vt:lpstr>Аминокислоты</vt:lpstr>
      <vt:lpstr>Показатель кислотности водной среды - рН</vt:lpstr>
      <vt:lpstr>Формы существования аминокислот в растворе</vt:lpstr>
      <vt:lpstr>«Канонические аминокислоты»</vt:lpstr>
      <vt:lpstr>Обозначения аминокислот в биоинформатике</vt:lpstr>
      <vt:lpstr>Таблица «канонических аминокислот»</vt:lpstr>
      <vt:lpstr>Образование пептидов из аминокислот</vt:lpstr>
      <vt:lpstr>Цитаты великих людей</vt:lpstr>
      <vt:lpstr>Лекция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ВЗРЫВ (BIG BANG)</dc:title>
  <dc:creator>tempuser</dc:creator>
  <cp:lastModifiedBy>Кирилл</cp:lastModifiedBy>
  <cp:revision>81</cp:revision>
  <dcterms:created xsi:type="dcterms:W3CDTF">2020-06-30T20:19:39Z</dcterms:created>
  <dcterms:modified xsi:type="dcterms:W3CDTF">2020-09-08T18:26:38Z</dcterms:modified>
</cp:coreProperties>
</file>