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78" r:id="rId2"/>
    <p:sldId id="264" r:id="rId3"/>
    <p:sldId id="279" r:id="rId4"/>
    <p:sldId id="281" r:id="rId5"/>
    <p:sldId id="280" r:id="rId6"/>
    <p:sldId id="282" r:id="rId7"/>
    <p:sldId id="284" r:id="rId8"/>
    <p:sldId id="285" r:id="rId9"/>
    <p:sldId id="286" r:id="rId10"/>
    <p:sldId id="283" r:id="rId11"/>
    <p:sldId id="287" r:id="rId12"/>
    <p:sldId id="288" r:id="rId13"/>
    <p:sldId id="290" r:id="rId14"/>
    <p:sldId id="291" r:id="rId15"/>
    <p:sldId id="292" r:id="rId16"/>
    <p:sldId id="293" r:id="rId17"/>
    <p:sldId id="268" r:id="rId18"/>
    <p:sldId id="296" r:id="rId19"/>
    <p:sldId id="298" r:id="rId20"/>
    <p:sldId id="297" r:id="rId21"/>
    <p:sldId id="295" r:id="rId22"/>
    <p:sldId id="269" r:id="rId23"/>
    <p:sldId id="270" r:id="rId24"/>
    <p:sldId id="271" r:id="rId25"/>
    <p:sldId id="272" r:id="rId26"/>
    <p:sldId id="294" r:id="rId27"/>
    <p:sldId id="299" r:id="rId28"/>
    <p:sldId id="273" r:id="rId29"/>
    <p:sldId id="277" r:id="rId30"/>
    <p:sldId id="274" r:id="rId31"/>
    <p:sldId id="275" r:id="rId32"/>
    <p:sldId id="276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005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33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09566-1548-4C3D-AE3F-FD4F9B21D9F1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1E3F8-CC13-41A4-A081-B30E474F4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552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1E3F8-CC13-41A4-A081-B30E474F4BA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883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1E3F8-CC13-41A4-A081-B30E474F4BAC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920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1E3F8-CC13-41A4-A081-B30E474F4BAC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652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1E3F8-CC13-41A4-A081-B30E474F4BAC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162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1E3F8-CC13-41A4-A081-B30E474F4BA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683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1E3F8-CC13-41A4-A081-B30E474F4BA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30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1E3F8-CC13-41A4-A081-B30E474F4BA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098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1E3F8-CC13-41A4-A081-B30E474F4BA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322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1E3F8-CC13-41A4-A081-B30E474F4BA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735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1E3F8-CC13-41A4-A081-B30E474F4BA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3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1E3F8-CC13-41A4-A081-B30E474F4BA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912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1E3F8-CC13-41A4-A081-B30E474F4BAC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343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4C22-E1F5-4EA6-8CF9-1025EEF97379}" type="datetime1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4CC6-A33E-4027-A2EE-261D6DC75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034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0B7A-F764-4DE8-A3D5-B55B4F90E15D}" type="datetime1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4CC6-A33E-4027-A2EE-261D6DC75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277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E7A5-F659-4A0B-809B-3E7CD3A4CDC1}" type="datetime1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4CC6-A33E-4027-A2EE-261D6DC75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707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C800-1917-4908-A26D-4FD40D349872}" type="datetime1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4CC6-A33E-4027-A2EE-261D6DC75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809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ED62-309E-4A89-BA39-DEB86C400EFC}" type="datetime1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4CC6-A33E-4027-A2EE-261D6DC75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999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F7F1-4B02-4E74-B987-456EFA139FC5}" type="datetime1">
              <a:rPr lang="ru-RU" smtClean="0"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4CC6-A33E-4027-A2EE-261D6DC75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480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2896-773E-469E-8E2C-469FE82CBA01}" type="datetime1">
              <a:rPr lang="ru-RU" smtClean="0"/>
              <a:t>02.02.2021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4CC6-A33E-4027-A2EE-261D6DC75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233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DB88E-A0FD-4002-B418-499DC337D9C2}" type="datetime1">
              <a:rPr lang="ru-RU" smtClean="0"/>
              <a:t>02.02.2021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4CC6-A33E-4027-A2EE-261D6DC75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20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97364-A8DF-48C8-A492-3EC9D9EC0ED0}" type="datetime1">
              <a:rPr lang="ru-RU" smtClean="0"/>
              <a:t>02.02.2021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4CC6-A33E-4027-A2EE-261D6DC75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2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991B-7CA1-4B57-B1AA-C44D521412FD}" type="datetime1">
              <a:rPr lang="ru-RU" smtClean="0"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4CC6-A33E-4027-A2EE-261D6DC75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646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18CE-9981-4911-BDA5-6DFE9B101C25}" type="datetime1">
              <a:rPr lang="ru-RU" smtClean="0"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4CC6-A33E-4027-A2EE-261D6DC75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942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9B2A2-67AE-451A-96FC-BC8AC080CFE8}" type="datetime1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14CC6-A33E-4027-A2EE-261D6DC75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89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255" y="1"/>
            <a:ext cx="10729546" cy="121333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Лекция 15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993" y="1371600"/>
            <a:ext cx="4572000" cy="3842237"/>
          </a:xfrm>
        </p:spPr>
      </p:pic>
      <p:sp>
        <p:nvSpPr>
          <p:cNvPr id="5" name="TextBox 4"/>
          <p:cNvSpPr txBox="1"/>
          <p:nvPr/>
        </p:nvSpPr>
        <p:spPr>
          <a:xfrm>
            <a:off x="404446" y="5583115"/>
            <a:ext cx="11517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Альберт Эйнштейн: «Все живые существа на Земле – гении, но каждый в своей области. Если же вы будете судить рыбу по способности взбираться на дерево, то она проживет все свою жизнь, считая себя полной дурой».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59337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4766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  <a:latin typeface="+mn-lt"/>
              </a:rPr>
              <a:t>Фотофосфорилирование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4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)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074" name="Picture 2" descr="H:\БИОЭНЕРГЕТИКА (МАТЕРИАЛЫ К НОВОМУ КУРСУ)\ФОТОСИНТЕЗ-Материалы\photosynthesis_vs_ox_phospho-145292EA9DC1B46C9BC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3777" y="3501008"/>
            <a:ext cx="4571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3778" y="476672"/>
            <a:ext cx="45719" cy="2880320"/>
          </a:xfrm>
          <a:prstGeom prst="rect">
            <a:avLst/>
          </a:prstGeom>
        </p:spPr>
      </p:pic>
      <p:pic>
        <p:nvPicPr>
          <p:cNvPr id="3075" name="Picture 3" descr="H:\БИОЭНЕРГЕТИКА (МАТЕРИАЛЫ К НОВОМУ КУРСУ)\ФОТОСИНТЕЗ-Материалы\Различные АТР-азы- гу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548680"/>
            <a:ext cx="8496944" cy="328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7744" y="3831336"/>
            <a:ext cx="117043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</a:t>
            </a:r>
            <a:r>
              <a:rPr lang="en-US" b="1" dirty="0" smtClean="0"/>
              <a:t>   </a:t>
            </a:r>
            <a:endParaRPr lang="ru-RU" sz="2000" b="1" dirty="0"/>
          </a:p>
          <a:p>
            <a:r>
              <a:rPr lang="ru-RU" sz="2000" b="1" dirty="0"/>
              <a:t> </a:t>
            </a:r>
            <a:r>
              <a:rPr lang="en-US" sz="2000" b="1" dirty="0" smtClean="0"/>
              <a:t>   </a:t>
            </a:r>
            <a:r>
              <a:rPr lang="ru-RU" sz="2000" b="1" dirty="0" smtClean="0"/>
              <a:t>Экспериментально </a:t>
            </a:r>
            <a:r>
              <a:rPr lang="ru-RU" sz="2000" b="1" dirty="0"/>
              <a:t>установлено, что при поглощении 8 фотонов (требуемых для образования 1 молекулы О</a:t>
            </a:r>
            <a:r>
              <a:rPr lang="ru-RU" sz="2000" b="1" dirty="0">
                <a:latin typeface="Calibri"/>
              </a:rPr>
              <a:t>₂: см. </a:t>
            </a:r>
            <a:r>
              <a:rPr lang="en-US" sz="2000" b="1" dirty="0">
                <a:latin typeface="Calibri"/>
              </a:rPr>
              <a:t>Z-</a:t>
            </a:r>
            <a:r>
              <a:rPr lang="ru-RU" sz="2000" b="1" dirty="0">
                <a:latin typeface="Calibri"/>
              </a:rPr>
              <a:t>схему) </a:t>
            </a:r>
            <a:r>
              <a:rPr lang="ru-RU" sz="2000" b="1" dirty="0"/>
              <a:t>синтезируется 3 молекулы АТР. Поглощенная энергия  тратится не только  на синтез АТР, но и на образование восстановленного </a:t>
            </a:r>
            <a:r>
              <a:rPr lang="en-US" sz="2000" b="1" dirty="0"/>
              <a:t>NAD</a:t>
            </a:r>
            <a:r>
              <a:rPr lang="ru-RU" sz="2000" b="1" dirty="0"/>
              <a:t>Р</a:t>
            </a:r>
            <a:r>
              <a:rPr lang="en-US" sz="2000" b="1" dirty="0"/>
              <a:t>H.  </a:t>
            </a:r>
            <a:r>
              <a:rPr lang="ru-RU" sz="2000" b="1" dirty="0"/>
              <a:t>Последний используется в т.н. </a:t>
            </a:r>
            <a:r>
              <a:rPr lang="ru-RU" sz="2000" b="1" dirty="0">
                <a:solidFill>
                  <a:srgbClr val="FF0000"/>
                </a:solidFill>
              </a:rPr>
              <a:t>цикле Кальвина (ассимиляция СО</a:t>
            </a:r>
            <a:r>
              <a:rPr lang="ru-RU" sz="2000" b="1" dirty="0">
                <a:solidFill>
                  <a:srgbClr val="FF0000"/>
                </a:solidFill>
                <a:latin typeface="Calibri"/>
              </a:rPr>
              <a:t>₂</a:t>
            </a:r>
            <a:r>
              <a:rPr lang="ru-RU" sz="2000" b="1" dirty="0" smtClean="0">
                <a:solidFill>
                  <a:srgbClr val="FF0000"/>
                </a:solidFill>
                <a:latin typeface="Calibri"/>
              </a:rPr>
              <a:t>).</a:t>
            </a:r>
          </a:p>
          <a:p>
            <a:endParaRPr lang="ru-RU" sz="2000" b="1" dirty="0">
              <a:solidFill>
                <a:srgbClr val="FF0000"/>
              </a:solidFill>
              <a:latin typeface="Calibri"/>
            </a:endParaRPr>
          </a:p>
          <a:p>
            <a:r>
              <a:rPr lang="en-US" sz="2000" b="1" dirty="0" smtClean="0">
                <a:latin typeface="Calibri"/>
              </a:rPr>
              <a:t>   </a:t>
            </a:r>
            <a:r>
              <a:rPr lang="ru-RU" sz="2000" b="1" dirty="0" smtClean="0">
                <a:latin typeface="Calibri"/>
              </a:rPr>
              <a:t>Для </a:t>
            </a:r>
            <a:r>
              <a:rPr lang="ru-RU" sz="2000" b="1" dirty="0">
                <a:latin typeface="Calibri"/>
              </a:rPr>
              <a:t>успешной ассимиляции углерода соотношение</a:t>
            </a:r>
            <a:r>
              <a:rPr lang="en-US" sz="2000" b="1" dirty="0">
                <a:latin typeface="Calibri"/>
              </a:rPr>
              <a:t> ATP/NADPH </a:t>
            </a:r>
            <a:r>
              <a:rPr lang="ru-RU" sz="2000" b="1" dirty="0">
                <a:latin typeface="Calibri"/>
              </a:rPr>
              <a:t>должно быть около 3:2.</a:t>
            </a:r>
          </a:p>
          <a:p>
            <a:r>
              <a:rPr lang="en-US" sz="2000" b="1" dirty="0" smtClean="0">
                <a:latin typeface="Calibri"/>
              </a:rPr>
              <a:t>   </a:t>
            </a:r>
            <a:r>
              <a:rPr lang="ru-RU" sz="2000" b="1" dirty="0" smtClean="0">
                <a:latin typeface="Calibri"/>
              </a:rPr>
              <a:t>Суммарная </a:t>
            </a:r>
            <a:r>
              <a:rPr lang="ru-RU" sz="2000" b="1" dirty="0">
                <a:latin typeface="Calibri"/>
              </a:rPr>
              <a:t>реакция: 2Н₂О + 8 фотонов +2</a:t>
            </a:r>
            <a:r>
              <a:rPr lang="en-US" sz="2000" b="1" dirty="0">
                <a:latin typeface="Calibri"/>
              </a:rPr>
              <a:t>NADP⁺ + 3 ADP + 3P → O₂ + </a:t>
            </a:r>
            <a:r>
              <a:rPr lang="en-US" sz="2000" b="1" dirty="0">
                <a:solidFill>
                  <a:srgbClr val="FF0000"/>
                </a:solidFill>
                <a:latin typeface="Calibri"/>
              </a:rPr>
              <a:t>3</a:t>
            </a:r>
            <a:r>
              <a:rPr lang="en-US" sz="2000" b="1" dirty="0">
                <a:latin typeface="Calibri"/>
              </a:rPr>
              <a:t>ATP + </a:t>
            </a:r>
            <a:r>
              <a:rPr lang="en-US" sz="2000" b="1" dirty="0">
                <a:solidFill>
                  <a:srgbClr val="FF0000"/>
                </a:solidFill>
                <a:latin typeface="Calibri"/>
              </a:rPr>
              <a:t>2</a:t>
            </a:r>
            <a:r>
              <a:rPr lang="en-US" sz="2000" b="1" dirty="0">
                <a:latin typeface="Calibri"/>
              </a:rPr>
              <a:t>(NADPH+H⁺)</a:t>
            </a:r>
            <a:endParaRPr lang="ru-RU" sz="2000" b="1" dirty="0">
              <a:latin typeface="Calibri"/>
            </a:endParaRPr>
          </a:p>
          <a:p>
            <a:r>
              <a:rPr lang="ru-RU" b="1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9936" y="3356992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рН=5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0016" y="1916832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рН=8</a:t>
            </a:r>
          </a:p>
        </p:txBody>
      </p:sp>
      <p:sp>
        <p:nvSpPr>
          <p:cNvPr id="10" name="Стрелка вверх 9"/>
          <p:cNvSpPr/>
          <p:nvPr/>
        </p:nvSpPr>
        <p:spPr>
          <a:xfrm>
            <a:off x="5015880" y="2204864"/>
            <a:ext cx="170308" cy="15214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98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6867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Эволюция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оксигенного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фотосинтеза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749618"/>
            <a:ext cx="11448288" cy="2240470"/>
          </a:xfrm>
        </p:spPr>
      </p:pic>
      <p:sp>
        <p:nvSpPr>
          <p:cNvPr id="5" name="TextBox 4"/>
          <p:cNvSpPr txBox="1"/>
          <p:nvPr/>
        </p:nvSpPr>
        <p:spPr>
          <a:xfrm>
            <a:off x="164592" y="2990088"/>
            <a:ext cx="118780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Оксигенный</a:t>
            </a:r>
            <a:r>
              <a:rPr lang="ru-RU" b="1" dirty="0" smtClean="0"/>
              <a:t> фотосинтез (ОФ) появился на Земле 2,5 млрд. лет тому назад. До этого времени атмосфера практически не содержала О₂ и озонового слоя – защиты организмов от действия УФ-света. </a:t>
            </a:r>
          </a:p>
          <a:p>
            <a:r>
              <a:rPr lang="ru-RU" b="1" dirty="0" smtClean="0"/>
              <a:t>ОФ использует практически неисчерпаемый источник донора электронов  - Н₂О и генерирует восстанавливающие агент </a:t>
            </a:r>
            <a:r>
              <a:rPr lang="en-US" b="1" dirty="0" smtClean="0"/>
              <a:t>NADPH</a:t>
            </a:r>
            <a:r>
              <a:rPr lang="ru-RU" b="1" dirty="0" smtClean="0"/>
              <a:t>. Он далее используются для синтеза различных органических соединений.</a:t>
            </a:r>
            <a:r>
              <a:rPr lang="en-US" b="1" dirty="0" smtClean="0"/>
              <a:t> </a:t>
            </a:r>
            <a:r>
              <a:rPr lang="ru-RU" b="1" dirty="0" smtClean="0"/>
              <a:t>Генерируемый О₂ - конечный акцептор электронов в высокоэнергетических </a:t>
            </a:r>
            <a:r>
              <a:rPr lang="ru-RU" b="1" dirty="0" err="1" smtClean="0"/>
              <a:t>окислительно</a:t>
            </a:r>
            <a:r>
              <a:rPr lang="ru-RU" b="1" dirty="0" smtClean="0"/>
              <a:t>-восстановительных реакциях</a:t>
            </a:r>
            <a:r>
              <a:rPr lang="en-US" b="1" dirty="0" smtClean="0"/>
              <a:t> (</a:t>
            </a:r>
            <a:r>
              <a:rPr lang="ru-RU" b="1" dirty="0" smtClean="0"/>
              <a:t>аэробное дыхание). Энергия окисления идет на поддержание собственного метаболизма клеток.</a:t>
            </a:r>
          </a:p>
          <a:p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4946142"/>
            <a:ext cx="6976871" cy="178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18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0467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Возникновение хлоропластов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658368"/>
            <a:ext cx="6373368" cy="6062471"/>
          </a:xfrm>
        </p:spPr>
      </p:pic>
      <p:sp>
        <p:nvSpPr>
          <p:cNvPr id="7" name="TextBox 6"/>
          <p:cNvSpPr txBox="1"/>
          <p:nvPr/>
        </p:nvSpPr>
        <p:spPr>
          <a:xfrm>
            <a:off x="6629400" y="804672"/>
            <a:ext cx="51533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    </a:t>
            </a:r>
            <a:r>
              <a:rPr lang="ru-RU" sz="2000" b="1" dirty="0" err="1" smtClean="0">
                <a:solidFill>
                  <a:srgbClr val="FF0000"/>
                </a:solidFill>
              </a:rPr>
              <a:t>Эндосимбиоз</a:t>
            </a:r>
            <a:r>
              <a:rPr lang="ru-RU" sz="2000" b="1" dirty="0" smtClean="0"/>
              <a:t>: современные клетки растений произошли от фотосинтезирующих бактерий, которые проникли в </a:t>
            </a:r>
            <a:r>
              <a:rPr lang="ru-RU" sz="2000" b="1" dirty="0" err="1" smtClean="0"/>
              <a:t>эукариотические</a:t>
            </a:r>
            <a:r>
              <a:rPr lang="ru-RU" sz="2000" b="1" dirty="0" smtClean="0"/>
              <a:t> клетки и закрепились в них в процессе эволюции.</a:t>
            </a:r>
          </a:p>
          <a:p>
            <a:r>
              <a:rPr lang="ru-RU" sz="2000" b="1" dirty="0" smtClean="0"/>
              <a:t>     Хлоропласты по многим свойствам напоминают митохондрии. Они имеют свой ДНК-геном и систему синтеза белков.</a:t>
            </a:r>
          </a:p>
          <a:p>
            <a:r>
              <a:rPr lang="ru-RU" sz="2000" b="1" dirty="0" smtClean="0"/>
              <a:t>     Некоторые белки хлоропластов кодируются генами хлоропластов, некоторые – генами ядерной ДНК, после чего переносятся в хлоропласты.</a:t>
            </a:r>
          </a:p>
          <a:p>
            <a:r>
              <a:rPr lang="ru-RU" sz="2000" b="1" dirty="0" smtClean="0"/>
              <a:t>     Рост и деление хозяйских клеток вызывают деление хлоропластов. </a:t>
            </a:r>
          </a:p>
          <a:p>
            <a:r>
              <a:rPr lang="ru-RU" sz="2000" b="1" dirty="0" smtClean="0"/>
              <a:t>     При делении хлоропластов происходит репликация ДНК и  ее распределение между дочерними хлоропластами.</a:t>
            </a:r>
          </a:p>
          <a:p>
            <a:r>
              <a:rPr lang="ru-RU" sz="2000" b="1" dirty="0" smtClean="0"/>
              <a:t>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949335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480" y="0"/>
            <a:ext cx="11466576" cy="65836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Эволюция фотосистем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920" y="529241"/>
            <a:ext cx="11265408" cy="5076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168" y="5605272"/>
            <a:ext cx="11676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Древние родственники </a:t>
            </a:r>
            <a:r>
              <a:rPr lang="ru-RU" b="1" dirty="0" err="1" smtClean="0"/>
              <a:t>цианобактерий</a:t>
            </a:r>
            <a:r>
              <a:rPr lang="ru-RU" b="1" dirty="0" smtClean="0"/>
              <a:t>, возможно, возникли, в результате комбинаций геномов от двух видов бактерий, сохранившихся до наших дней, у пурпурных бактерий (РС типа </a:t>
            </a:r>
            <a:r>
              <a:rPr lang="en-US" b="1" dirty="0" smtClean="0"/>
              <a:t>II) </a:t>
            </a:r>
            <a:r>
              <a:rPr lang="ru-RU" b="1" dirty="0" smtClean="0"/>
              <a:t>и зеленых серных бактерий (</a:t>
            </a:r>
            <a:r>
              <a:rPr lang="en-US" b="1" dirty="0" smtClean="0"/>
              <a:t>PC </a:t>
            </a:r>
            <a:r>
              <a:rPr lang="ru-RU" b="1" dirty="0" smtClean="0"/>
              <a:t>типа </a:t>
            </a:r>
            <a:r>
              <a:rPr lang="en-US" b="1" dirty="0" smtClean="0"/>
              <a:t>I)</a:t>
            </a:r>
            <a:r>
              <a:rPr lang="ru-RU" b="1" dirty="0" smtClean="0"/>
              <a:t>. В ходе эволюции появился механизм, связывающий две фотосистемы. Система, подобная РС</a:t>
            </a:r>
            <a:r>
              <a:rPr lang="en-US" b="1" dirty="0" smtClean="0"/>
              <a:t> II</a:t>
            </a:r>
            <a:r>
              <a:rPr lang="ru-RU" b="1" dirty="0" smtClean="0"/>
              <a:t>, у современных </a:t>
            </a:r>
            <a:r>
              <a:rPr lang="ru-RU" b="1" dirty="0" err="1" smtClean="0"/>
              <a:t>цианобактерий</a:t>
            </a:r>
            <a:r>
              <a:rPr lang="ru-RU" b="1" dirty="0" smtClean="0"/>
              <a:t> способна использовать воду как неисчерпаемый источник электронов.  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01768" y="1051560"/>
            <a:ext cx="2587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Цианобактерии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37150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009"/>
            <a:ext cx="12097512" cy="62179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Галофильная (любящая соль)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n-lt"/>
              </a:rPr>
              <a:t>Halobacterium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n-lt"/>
              </a:rPr>
              <a:t>salinarum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685800"/>
            <a:ext cx="6995159" cy="5980176"/>
          </a:xfrm>
        </p:spPr>
      </p:pic>
      <p:sp>
        <p:nvSpPr>
          <p:cNvPr id="5" name="TextBox 4"/>
          <p:cNvSpPr txBox="1"/>
          <p:nvPr/>
        </p:nvSpPr>
        <p:spPr>
          <a:xfrm>
            <a:off x="7324343" y="685800"/>
            <a:ext cx="4773169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</a:t>
            </a:r>
            <a:r>
              <a:rPr lang="ru-RU" sz="2000" b="1" dirty="0" smtClean="0"/>
              <a:t>Аэробные галофильные археи Н. </a:t>
            </a:r>
            <a:r>
              <a:rPr lang="en-US" sz="2000" b="1" dirty="0" err="1" smtClean="0"/>
              <a:t>Salinarum</a:t>
            </a:r>
            <a:r>
              <a:rPr lang="en-US" sz="2000" b="1" dirty="0" smtClean="0"/>
              <a:t> </a:t>
            </a:r>
            <a:r>
              <a:rPr lang="ru-RU" sz="2000" b="1" dirty="0" smtClean="0"/>
              <a:t>способны выживать только в очень соленых водных растворах (концентрация </a:t>
            </a:r>
            <a:r>
              <a:rPr lang="en-US" sz="2000" b="1" dirty="0" err="1" smtClean="0"/>
              <a:t>NaCl</a:t>
            </a:r>
            <a:r>
              <a:rPr lang="en-US" sz="2000" b="1" dirty="0" smtClean="0"/>
              <a:t> </a:t>
            </a:r>
            <a:r>
              <a:rPr lang="ru-RU" sz="2000" b="1" dirty="0" smtClean="0"/>
              <a:t>не ниже 4М).</a:t>
            </a:r>
          </a:p>
          <a:p>
            <a:r>
              <a:rPr lang="ru-RU" sz="2000" b="1" dirty="0" smtClean="0"/>
              <a:t>   </a:t>
            </a:r>
            <a:r>
              <a:rPr lang="ru-RU" sz="2000" b="1" i="1" dirty="0" smtClean="0"/>
              <a:t>1.Первый механизм добывания энергии</a:t>
            </a:r>
            <a:r>
              <a:rPr lang="ru-RU" sz="2000" b="1" dirty="0" smtClean="0"/>
              <a:t>. Обычно в ходе клеточного дыхания с помощью О₂ могут окислять различные субстраты – углеводы, жиры.</a:t>
            </a:r>
          </a:p>
          <a:p>
            <a:r>
              <a:rPr lang="ru-RU" sz="2000" b="1" dirty="0" smtClean="0"/>
              <a:t>   2. </a:t>
            </a:r>
            <a:r>
              <a:rPr lang="ru-RU" sz="2000" b="1" i="1" dirty="0" smtClean="0"/>
              <a:t>Второй механизм добывания энергии. </a:t>
            </a:r>
            <a:r>
              <a:rPr lang="ru-RU" sz="2000" b="1" dirty="0" smtClean="0"/>
              <a:t>Поскольку в воде соленых водоемов растворимость О₂ очень низкая, в этих клетках сохранилась система получения энергии за счет солнечного света.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В клеточных мембранах имеются скопления пигментов, состоящих из белка – </a:t>
            </a:r>
            <a:r>
              <a:rPr lang="ru-RU" sz="2000" b="1" dirty="0" err="1" smtClean="0"/>
              <a:t>бактериородопсина</a:t>
            </a:r>
            <a:r>
              <a:rPr lang="ru-RU" sz="2000" b="1" dirty="0" smtClean="0"/>
              <a:t>.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Этот белок содержит </a:t>
            </a:r>
            <a:r>
              <a:rPr lang="ru-RU" sz="2000" b="1" dirty="0" err="1" smtClean="0"/>
              <a:t>дополнителную</a:t>
            </a:r>
            <a:r>
              <a:rPr lang="ru-RU" sz="2000" b="1" dirty="0" smtClean="0"/>
              <a:t> группу: </a:t>
            </a:r>
            <a:r>
              <a:rPr lang="ru-RU" sz="2000" b="1" dirty="0" err="1" smtClean="0"/>
              <a:t>ретиналь</a:t>
            </a:r>
            <a:r>
              <a:rPr lang="ru-RU" sz="2000" b="1" dirty="0" smtClean="0"/>
              <a:t> – альдегид витамина А.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13504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352" y="82297"/>
            <a:ext cx="11630272" cy="62179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Эволюция механизма перекачивания протонов за счет энергии света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8" y="621792"/>
            <a:ext cx="5010016" cy="6071615"/>
          </a:xfrm>
        </p:spPr>
      </p:pic>
      <p:sp>
        <p:nvSpPr>
          <p:cNvPr id="7" name="TextBox 6"/>
          <p:cNvSpPr txBox="1"/>
          <p:nvPr/>
        </p:nvSpPr>
        <p:spPr>
          <a:xfrm>
            <a:off x="4846320" y="4736592"/>
            <a:ext cx="7269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b="1" dirty="0" err="1" smtClean="0"/>
              <a:t>Бактериородопсин</a:t>
            </a:r>
            <a:r>
              <a:rPr lang="ru-RU" b="1" dirty="0" smtClean="0"/>
              <a:t> соединен с </a:t>
            </a:r>
            <a:r>
              <a:rPr lang="ru-RU" b="1" dirty="0" err="1" smtClean="0"/>
              <a:t>ретиналем</a:t>
            </a:r>
            <a:r>
              <a:rPr lang="ru-RU" b="1" dirty="0" smtClean="0"/>
              <a:t> – альдегидом витамина А. Квант света (570 </a:t>
            </a:r>
            <a:r>
              <a:rPr lang="ru-RU" b="1" dirty="0" err="1" smtClean="0"/>
              <a:t>нм</a:t>
            </a:r>
            <a:r>
              <a:rPr lang="ru-RU" b="1" dirty="0" smtClean="0"/>
              <a:t>), попадая на </a:t>
            </a:r>
            <a:r>
              <a:rPr lang="ru-RU" b="1" dirty="0" err="1" smtClean="0"/>
              <a:t>ретиналь</a:t>
            </a:r>
            <a:r>
              <a:rPr lang="ru-RU" b="1" dirty="0" smtClean="0"/>
              <a:t>, приводит к его переходу из транс-формы (</a:t>
            </a:r>
            <a:r>
              <a:rPr lang="en-US" b="1" dirty="0" smtClean="0"/>
              <a:t>Ret-T) </a:t>
            </a:r>
            <a:r>
              <a:rPr lang="ru-RU" b="1" dirty="0" smtClean="0"/>
              <a:t>в цис-форму (</a:t>
            </a:r>
            <a:r>
              <a:rPr lang="en-US" b="1" dirty="0" smtClean="0"/>
              <a:t>Ret-C). </a:t>
            </a:r>
            <a:r>
              <a:rPr lang="ru-RU" b="1" dirty="0" smtClean="0"/>
              <a:t>При возвращении </a:t>
            </a:r>
            <a:r>
              <a:rPr lang="ru-RU" b="1" dirty="0" err="1" smtClean="0"/>
              <a:t>ретиналя</a:t>
            </a:r>
            <a:r>
              <a:rPr lang="ru-RU" b="1" dirty="0" smtClean="0"/>
              <a:t> обратно в транс-форму (регенерация) происходит транспорт Н⁺ из цитоплазмы в среду. </a:t>
            </a:r>
          </a:p>
          <a:p>
            <a:r>
              <a:rPr lang="ru-RU" b="1" dirty="0" smtClean="0"/>
              <a:t>   </a:t>
            </a:r>
            <a:r>
              <a:rPr lang="ru-RU" b="1" dirty="0" err="1" smtClean="0"/>
              <a:t>Бактериородопсин</a:t>
            </a:r>
            <a:r>
              <a:rPr lang="ru-RU" b="1" dirty="0" smtClean="0"/>
              <a:t> выполняет функции простейшего насоса, который под действием света выкачивает протоны наружу (</a:t>
            </a:r>
            <a:r>
              <a:rPr lang="en-US" b="1" dirty="0" err="1" smtClean="0"/>
              <a:t>In→Out</a:t>
            </a:r>
            <a:r>
              <a:rPr lang="en-US" b="1" dirty="0" smtClean="0"/>
              <a:t>).</a:t>
            </a:r>
            <a:r>
              <a:rPr lang="ru-RU" b="1" dirty="0" smtClean="0"/>
              <a:t>  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808" y="621792"/>
            <a:ext cx="6601968" cy="403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45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73153"/>
            <a:ext cx="11850624" cy="9509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Генерация энергии в клетках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галофилов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8" y="1024128"/>
            <a:ext cx="6425184" cy="5495925"/>
          </a:xfrm>
        </p:spPr>
      </p:pic>
      <p:sp>
        <p:nvSpPr>
          <p:cNvPr id="15" name="TextBox 14"/>
          <p:cNvSpPr txBox="1"/>
          <p:nvPr/>
        </p:nvSpPr>
        <p:spPr>
          <a:xfrm>
            <a:off x="6797040" y="1024128"/>
            <a:ext cx="517245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</a:t>
            </a:r>
            <a:r>
              <a:rPr lang="ru-RU" b="1" dirty="0" smtClean="0"/>
              <a:t>В результате действия </a:t>
            </a:r>
            <a:r>
              <a:rPr lang="ru-RU" b="1" dirty="0" err="1" smtClean="0"/>
              <a:t>бактериородопсинового</a:t>
            </a:r>
            <a:r>
              <a:rPr lang="ru-RU" b="1" dirty="0" smtClean="0"/>
              <a:t> протонного насоса концентрация Н⁺ снаружи клетки становится выше, чем в цитоплазме. </a:t>
            </a:r>
            <a:r>
              <a:rPr lang="en-US" b="1" dirty="0" smtClean="0"/>
              <a:t>  </a:t>
            </a:r>
            <a:r>
              <a:rPr lang="ru-RU" b="1" dirty="0" smtClean="0"/>
              <a:t>Поэтому протоны начинают диффундировать обратно в клетку через АТР-</a:t>
            </a:r>
            <a:r>
              <a:rPr lang="ru-RU" b="1" dirty="0" err="1" smtClean="0"/>
              <a:t>синтазу</a:t>
            </a:r>
            <a:r>
              <a:rPr lang="ru-RU" b="1" dirty="0" smtClean="0"/>
              <a:t> (сходна с таким же  ферментом митохондрий и хлоропластов). </a:t>
            </a:r>
          </a:p>
          <a:p>
            <a:r>
              <a:rPr lang="en-US" b="1" dirty="0" smtClean="0"/>
              <a:t>   </a:t>
            </a:r>
            <a:r>
              <a:rPr lang="ru-RU" b="1" dirty="0" smtClean="0"/>
              <a:t>Проходя через канал АТР-</a:t>
            </a:r>
            <a:r>
              <a:rPr lang="ru-RU" b="1" dirty="0" err="1" smtClean="0"/>
              <a:t>синтазы</a:t>
            </a:r>
            <a:r>
              <a:rPr lang="ru-RU" b="1" dirty="0" smtClean="0"/>
              <a:t> протоны отдают свою энергию , которая используется для синтеза АТР =</a:t>
            </a:r>
            <a:r>
              <a:rPr lang="en-US" b="1" dirty="0" smtClean="0"/>
              <a:t> ADP + P.</a:t>
            </a:r>
          </a:p>
          <a:p>
            <a:r>
              <a:rPr lang="en-US" b="1" dirty="0" smtClean="0"/>
              <a:t>   </a:t>
            </a:r>
            <a:r>
              <a:rPr lang="ru-RU" b="1" dirty="0" smtClean="0"/>
              <a:t>Таким способом галофильные археи в отсутствие О₂ запасают энергию в форме АТР.</a:t>
            </a:r>
          </a:p>
          <a:p>
            <a:r>
              <a:rPr lang="en-US" b="1" dirty="0" smtClean="0"/>
              <a:t>  </a:t>
            </a:r>
            <a:r>
              <a:rPr lang="ru-RU" b="1" dirty="0" smtClean="0"/>
              <a:t>Этот процесс – </a:t>
            </a:r>
            <a:r>
              <a:rPr lang="ru-RU" b="1" i="1" dirty="0" smtClean="0"/>
              <a:t>дополнительный</a:t>
            </a:r>
            <a:r>
              <a:rPr lang="ru-RU" b="1" dirty="0" smtClean="0"/>
              <a:t> к системе окислительного </a:t>
            </a:r>
            <a:r>
              <a:rPr lang="ru-RU" b="1" dirty="0" err="1" smtClean="0"/>
              <a:t>фосфорилирования</a:t>
            </a:r>
            <a:r>
              <a:rPr lang="ru-RU" b="1" dirty="0" smtClean="0"/>
              <a:t>, который может происходить только при   затратах О₂.</a:t>
            </a:r>
          </a:p>
          <a:p>
            <a:r>
              <a:rPr lang="ru-RU" b="1" dirty="0" smtClean="0"/>
              <a:t>   Однако галофильные археи не выделяют О₂ и не способны осуществлять реакцию фотовосстановления </a:t>
            </a:r>
            <a:r>
              <a:rPr lang="en-US" b="1" dirty="0" smtClean="0"/>
              <a:t>NADP⁺:</a:t>
            </a:r>
          </a:p>
          <a:p>
            <a:pPr algn="ctr"/>
            <a:r>
              <a:rPr lang="en-US" b="1" dirty="0" smtClean="0"/>
              <a:t>NADP⁺ + H⁺ → NADPH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14442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4766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+mn-lt"/>
              </a:rPr>
              <a:t>Световые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и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темновые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реакции (цикл Кальвина)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6" name="Picture 2" descr="H:\БИОЭНЕРГЕТИКА (МАТЕРИАЛЫ К НОВОМУ КУРСУ)\ФОТОСИНТЕЗ-Материалы\Световые и темновые реакции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85" y="404666"/>
            <a:ext cx="11561884" cy="55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8016" y="6021289"/>
            <a:ext cx="11905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 ходе </a:t>
            </a:r>
            <a:r>
              <a:rPr lang="ru-RU" sz="2000" b="1" dirty="0" err="1" smtClean="0"/>
              <a:t>темновых</a:t>
            </a:r>
            <a:r>
              <a:rPr lang="ru-RU" sz="2000" b="1" dirty="0" smtClean="0"/>
              <a:t> реакций (т.наз. цикл Кальвина) растения </a:t>
            </a:r>
            <a:r>
              <a:rPr lang="ru-RU" sz="2000" b="1" dirty="0"/>
              <a:t>и фотосинтезирующие микроорганизмы могут синтезировать углеводы из СО</a:t>
            </a:r>
            <a:r>
              <a:rPr lang="ru-RU" sz="2000" b="1" dirty="0">
                <a:latin typeface="Calibri"/>
              </a:rPr>
              <a:t>₂ и Н₂О, восстанавливая СО₂ с расходом энергии </a:t>
            </a:r>
            <a:r>
              <a:rPr lang="en-US" sz="2000" b="1" dirty="0">
                <a:latin typeface="Calibri"/>
              </a:rPr>
              <a:t>ATP </a:t>
            </a:r>
            <a:r>
              <a:rPr lang="ru-RU" sz="2000" b="1" dirty="0">
                <a:latin typeface="Calibri"/>
              </a:rPr>
              <a:t>и </a:t>
            </a:r>
            <a:r>
              <a:rPr lang="en-US" sz="2000" b="1" dirty="0">
                <a:latin typeface="Calibri"/>
              </a:rPr>
              <a:t>NADPH.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2371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" y="-64007"/>
            <a:ext cx="12006072" cy="109727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Пластиды – уникальные органеллы растительных клеток и водорослей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713232"/>
            <a:ext cx="6242304" cy="5943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664" y="649224"/>
            <a:ext cx="5550408" cy="2944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83680" y="3739896"/>
            <a:ext cx="5349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Большинство биосинтетических процессов, включая ассимиляцию СО₂, происходит в пластидах, внутриклеточных органеллах растительных клеток. Пластиды воспроизводятся делением. При этом происходит репликация копий </a:t>
            </a:r>
            <a:r>
              <a:rPr lang="ru-RU" b="1" dirty="0" err="1" smtClean="0"/>
              <a:t>пластидной</a:t>
            </a:r>
            <a:r>
              <a:rPr lang="ru-RU" b="1" dirty="0" smtClean="0"/>
              <a:t> </a:t>
            </a:r>
            <a:r>
              <a:rPr lang="ru-RU" b="1" dirty="0" err="1" smtClean="0"/>
              <a:t>дцДНК</a:t>
            </a:r>
            <a:r>
              <a:rPr lang="ru-RU" b="1" dirty="0" smtClean="0"/>
              <a:t>. Эта ДНК кодирует некоторые белки пластид. Большинство же белков, работающих в пластидах, закодированы в ядерных генах, которые транскрибируются и транслируются в ядре, после чего транспортируются в пластиды.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3360" y="3045125"/>
            <a:ext cx="211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(</a:t>
            </a:r>
            <a:r>
              <a:rPr lang="ru-RU" sz="2000" b="1" dirty="0" smtClean="0"/>
              <a:t>Амилопласты)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639799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7639"/>
            <a:ext cx="10515600" cy="100928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Взаимопревращение различных типов пластид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2" y="1009291"/>
            <a:ext cx="5796950" cy="5374256"/>
          </a:xfrm>
        </p:spPr>
      </p:pic>
      <p:sp>
        <p:nvSpPr>
          <p:cNvPr id="5" name="TextBox 4"/>
          <p:cNvSpPr txBox="1"/>
          <p:nvPr/>
        </p:nvSpPr>
        <p:spPr>
          <a:xfrm>
            <a:off x="6504317" y="1086928"/>
            <a:ext cx="53742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Все растения содержат пластиды. В этих органеллах происходят такие важные процессы, как синтез аминокислот, тиамина, </a:t>
            </a:r>
            <a:r>
              <a:rPr lang="ru-RU" b="1" dirty="0" err="1" smtClean="0"/>
              <a:t>пиридоксальфосфата</a:t>
            </a:r>
            <a:r>
              <a:rPr lang="ru-RU" b="1" dirty="0" smtClean="0"/>
              <a:t>, </a:t>
            </a:r>
            <a:r>
              <a:rPr lang="ru-RU" b="1" dirty="0" err="1" smtClean="0"/>
              <a:t>флавинов</a:t>
            </a:r>
            <a:r>
              <a:rPr lang="ru-RU" b="1" dirty="0" smtClean="0"/>
              <a:t> и витаминов А, С, Е и К.</a:t>
            </a:r>
          </a:p>
          <a:p>
            <a:r>
              <a:rPr lang="ru-RU" b="1" dirty="0" smtClean="0"/>
              <a:t>   Пластиды всех типов ограничены двойной мембраной; хлоропласты имеют дополнительные внутренние мембраны.</a:t>
            </a:r>
          </a:p>
          <a:p>
            <a:r>
              <a:rPr lang="ru-RU" b="1" dirty="0" smtClean="0"/>
              <a:t>   1. Переход хлоропласта в </a:t>
            </a:r>
            <a:r>
              <a:rPr lang="ru-RU" b="1" dirty="0" err="1" smtClean="0"/>
              <a:t>пропластиду</a:t>
            </a:r>
            <a:r>
              <a:rPr lang="ru-RU" b="1" dirty="0" smtClean="0"/>
              <a:t> приводит к потере хлоропластом внутренних мембран с хлорофиллом. </a:t>
            </a:r>
          </a:p>
          <a:p>
            <a:r>
              <a:rPr lang="ru-RU" b="1" dirty="0" smtClean="0"/>
              <a:t>   2. Внутренние мембраны могут полностью восстанавливаться в процессе синтеза  из </a:t>
            </a:r>
            <a:r>
              <a:rPr lang="ru-RU" b="1" dirty="0" err="1" smtClean="0"/>
              <a:t>пропластиды</a:t>
            </a:r>
            <a:r>
              <a:rPr lang="ru-RU" b="1" dirty="0" smtClean="0"/>
              <a:t> через стадию </a:t>
            </a:r>
            <a:r>
              <a:rPr lang="ru-RU" b="1" dirty="0" err="1" smtClean="0"/>
              <a:t>прегранальной</a:t>
            </a:r>
            <a:r>
              <a:rPr lang="ru-RU" b="1" dirty="0" smtClean="0"/>
              <a:t> пластиды в хлоропласт.</a:t>
            </a:r>
          </a:p>
          <a:p>
            <a:r>
              <a:rPr lang="ru-RU" b="1" dirty="0" smtClean="0"/>
              <a:t>   3. </a:t>
            </a:r>
            <a:r>
              <a:rPr lang="ru-RU" b="1" dirty="0" err="1" smtClean="0"/>
              <a:t>Пропластиды</a:t>
            </a:r>
            <a:r>
              <a:rPr lang="ru-RU" b="1" dirty="0" smtClean="0"/>
              <a:t> в нефотосинтезирующих тканях (таких, как корень растения) превращаются в амилопласты, которые накапливают большое количество крахмала.</a:t>
            </a:r>
            <a:endParaRPr lang="ru-RU" b="1" dirty="0"/>
          </a:p>
          <a:p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70408" y="1535502"/>
            <a:ext cx="741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49570" y="5046453"/>
            <a:ext cx="78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76181" y="4770408"/>
            <a:ext cx="526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2321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1547"/>
            <a:ext cx="10515600" cy="67700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Совместное действие фотосистем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I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и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II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в хлоропластах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" y="597877"/>
            <a:ext cx="6682154" cy="6145823"/>
          </a:xfrm>
        </p:spPr>
      </p:pic>
      <p:sp>
        <p:nvSpPr>
          <p:cNvPr id="3" name="Прямоугольник 2"/>
          <p:cNvSpPr/>
          <p:nvPr/>
        </p:nvSpPr>
        <p:spPr>
          <a:xfrm>
            <a:off x="6515100" y="597878"/>
            <a:ext cx="56153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2000" b="1" dirty="0" smtClean="0"/>
              <a:t>Поток </a:t>
            </a:r>
            <a:r>
              <a:rPr lang="ru-RU" sz="2000" b="1" dirty="0"/>
              <a:t>электронов от Н₂О к </a:t>
            </a:r>
            <a:r>
              <a:rPr lang="en-US" sz="2000" b="1" dirty="0"/>
              <a:t>NADP⁺ </a:t>
            </a:r>
            <a:r>
              <a:rPr lang="ru-RU" sz="2000" b="1" dirty="0"/>
              <a:t>описывается </a:t>
            </a:r>
            <a:r>
              <a:rPr lang="en-US" sz="2000" b="1" dirty="0"/>
              <a:t>Z-</a:t>
            </a:r>
            <a:r>
              <a:rPr lang="ru-RU" sz="2000" b="1" dirty="0" smtClean="0"/>
              <a:t>схемой, включающей : фотосистему </a:t>
            </a:r>
            <a:r>
              <a:rPr lang="en-US" sz="2000" b="1" dirty="0"/>
              <a:t>II </a:t>
            </a:r>
            <a:r>
              <a:rPr lang="ru-RU" sz="2000" b="1" dirty="0" smtClean="0"/>
              <a:t> </a:t>
            </a:r>
            <a:r>
              <a:rPr lang="ru-RU" sz="2000" b="1" dirty="0"/>
              <a:t>и </a:t>
            </a:r>
            <a:r>
              <a:rPr lang="ru-RU" sz="2000" b="1" dirty="0" smtClean="0"/>
              <a:t>фотосистему </a:t>
            </a:r>
            <a:r>
              <a:rPr lang="en-US" sz="2000" b="1" dirty="0"/>
              <a:t>I</a:t>
            </a:r>
            <a:r>
              <a:rPr lang="ru-RU" sz="2000" b="1" dirty="0"/>
              <a:t> (аналогична системе </a:t>
            </a:r>
            <a:r>
              <a:rPr lang="ru-RU" sz="2000" b="1" dirty="0">
                <a:solidFill>
                  <a:srgbClr val="00B050"/>
                </a:solidFill>
              </a:rPr>
              <a:t>зеленых серных бактерий</a:t>
            </a:r>
            <a:r>
              <a:rPr lang="ru-RU" sz="2000" b="1" dirty="0"/>
              <a:t>).  </a:t>
            </a:r>
            <a:endParaRPr lang="ru-RU" sz="2000" b="1" dirty="0" smtClean="0"/>
          </a:p>
          <a:p>
            <a:r>
              <a:rPr lang="ru-RU" sz="2000" b="1" dirty="0" smtClean="0"/>
              <a:t>     Для </a:t>
            </a:r>
            <a:r>
              <a:rPr lang="ru-RU" sz="2000" b="1" dirty="0"/>
              <a:t>того, чтобы электроны, возникающие при расщеплении воды: 2Н₂О → 4Н⁺ + 4е⁻ +О₂, смогли восстановить </a:t>
            </a:r>
            <a:r>
              <a:rPr lang="en-US" sz="2000" b="1" dirty="0"/>
              <a:t>NAD</a:t>
            </a:r>
            <a:r>
              <a:rPr lang="ru-RU" sz="2000" b="1" dirty="0"/>
              <a:t>Р⁺:</a:t>
            </a:r>
          </a:p>
          <a:p>
            <a:r>
              <a:rPr lang="en-US" sz="2000" b="1" dirty="0"/>
              <a:t>2NADP⁺ + 4H⁺ + 4e⁻ → 2NADPH+2H⁺,</a:t>
            </a:r>
          </a:p>
          <a:p>
            <a:r>
              <a:rPr lang="ru-RU" sz="2000" b="1" dirty="0"/>
              <a:t>они должны быть дважды «</a:t>
            </a:r>
            <a:r>
              <a:rPr lang="ru-RU" sz="2000" b="1" i="1" dirty="0"/>
              <a:t>подброшены</a:t>
            </a:r>
            <a:r>
              <a:rPr lang="ru-RU" sz="2000" b="1" dirty="0"/>
              <a:t>» вверх за счет энергии возбуждения, последовательно поглощенной фотосистемой </a:t>
            </a:r>
            <a:r>
              <a:rPr lang="en-US" sz="2000" b="1" dirty="0"/>
              <a:t>II </a:t>
            </a:r>
            <a:r>
              <a:rPr lang="ru-RU" sz="2000" b="1" dirty="0"/>
              <a:t>и фотосистемой </a:t>
            </a:r>
            <a:r>
              <a:rPr lang="en-US" sz="2000" b="1" dirty="0"/>
              <a:t>I.</a:t>
            </a:r>
            <a:endParaRPr lang="ru-RU" sz="2000" b="1" dirty="0"/>
          </a:p>
          <a:p>
            <a:r>
              <a:rPr lang="ru-RU" sz="2000" b="1" dirty="0" smtClean="0"/>
              <a:t>     На </a:t>
            </a:r>
            <a:r>
              <a:rPr lang="ru-RU" sz="2000" b="1" dirty="0"/>
              <a:t>прохождение каждого е⁻ по этим системам поглощаются 2  фотона – по одному на каждую систему. </a:t>
            </a:r>
            <a:r>
              <a:rPr lang="ru-RU" sz="2000" b="1" dirty="0" smtClean="0"/>
              <a:t>Следовательно, на  4 электрона = 8 фотонов. </a:t>
            </a:r>
          </a:p>
          <a:p>
            <a:r>
              <a:rPr lang="ru-RU" sz="2000" b="1" dirty="0" smtClean="0"/>
              <a:t>   </a:t>
            </a:r>
          </a:p>
          <a:p>
            <a:r>
              <a:rPr lang="ru-RU" sz="2000" b="1" dirty="0" smtClean="0"/>
              <a:t>               Суммарное </a:t>
            </a:r>
            <a:r>
              <a:rPr lang="ru-RU" sz="2000" b="1" dirty="0"/>
              <a:t>уравнение: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2</a:t>
            </a:r>
            <a:r>
              <a:rPr lang="en-US" sz="2000" b="1" dirty="0">
                <a:solidFill>
                  <a:srgbClr val="FF0000"/>
                </a:solidFill>
              </a:rPr>
              <a:t>H₂O + 2NADP⁺ + 8 </a:t>
            </a:r>
            <a:r>
              <a:rPr lang="ru-RU" sz="2000" b="1" dirty="0">
                <a:solidFill>
                  <a:srgbClr val="FF0000"/>
                </a:solidFill>
              </a:rPr>
              <a:t>фотонов </a:t>
            </a:r>
            <a:r>
              <a:rPr lang="en-US" sz="2000" b="1" dirty="0">
                <a:solidFill>
                  <a:srgbClr val="FF0000"/>
                </a:solidFill>
              </a:rPr>
              <a:t>→ </a:t>
            </a:r>
            <a:r>
              <a:rPr lang="en-US" sz="2000" b="1" dirty="0" smtClean="0">
                <a:solidFill>
                  <a:srgbClr val="FF0000"/>
                </a:solidFill>
              </a:rPr>
              <a:t>O</a:t>
            </a:r>
            <a:r>
              <a:rPr lang="en-US" sz="2000" b="1" dirty="0">
                <a:solidFill>
                  <a:srgbClr val="FF0000"/>
                </a:solidFill>
              </a:rPr>
              <a:t>₂ + 2NADPH + 2H⁺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0147" y="6507188"/>
            <a:ext cx="2567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Расщепление воды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4545623"/>
            <a:ext cx="11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Первый фотон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2915" y="4290646"/>
            <a:ext cx="1327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Второй фотон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849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1599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Происхождение пластид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4" y="804668"/>
            <a:ext cx="4876800" cy="42331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619" y="804668"/>
            <a:ext cx="5788324" cy="41468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660" y="5037826"/>
            <a:ext cx="1136961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Пластиды, как и митохондрии, произошли в результате симбиоза. Предковая </a:t>
            </a:r>
            <a:r>
              <a:rPr lang="ru-RU" sz="2000" b="1" dirty="0" err="1" smtClean="0"/>
              <a:t>цианобактерия</a:t>
            </a:r>
            <a:r>
              <a:rPr lang="ru-RU" sz="2000" b="1" dirty="0" smtClean="0"/>
              <a:t> была поглощена </a:t>
            </a:r>
            <a:r>
              <a:rPr lang="ru-RU" sz="2000" b="1" dirty="0" err="1" smtClean="0"/>
              <a:t>эукариотической</a:t>
            </a:r>
            <a:r>
              <a:rPr lang="ru-RU" sz="2000" b="1" dirty="0" smtClean="0"/>
              <a:t> хозяйской клеткой.</a:t>
            </a:r>
          </a:p>
          <a:p>
            <a:r>
              <a:rPr lang="ru-RU" sz="2000" b="1" dirty="0" smtClean="0"/>
              <a:t>Внешняя мембрана пластид соответствует плазматической мембране клетки-хозяина.</a:t>
            </a:r>
          </a:p>
          <a:p>
            <a:r>
              <a:rPr lang="ru-RU" sz="2000" b="1" dirty="0" smtClean="0"/>
              <a:t>Межмембранное пространство – внешней среде.</a:t>
            </a:r>
          </a:p>
          <a:p>
            <a:r>
              <a:rPr lang="ru-RU" sz="2000" b="1" dirty="0" err="1" smtClean="0"/>
              <a:t>Внутрення</a:t>
            </a:r>
            <a:r>
              <a:rPr lang="ru-RU" sz="2000" b="1" dirty="0" smtClean="0"/>
              <a:t> мембрана пластид – мембране </a:t>
            </a:r>
            <a:r>
              <a:rPr lang="ru-RU" sz="2000" b="1" dirty="0" err="1" smtClean="0"/>
              <a:t>цианобактерий</a:t>
            </a:r>
            <a:r>
              <a:rPr lang="ru-RU" sz="2000" b="1" dirty="0" smtClean="0"/>
              <a:t>.</a:t>
            </a:r>
          </a:p>
          <a:p>
            <a:endParaRPr lang="ru-RU" sz="2000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81023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686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Фотосинтез углеводов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(включение СО₂ в биомассу растений)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234441"/>
            <a:ext cx="10524744" cy="5257800"/>
          </a:xfrm>
        </p:spPr>
      </p:pic>
      <p:sp>
        <p:nvSpPr>
          <p:cNvPr id="5" name="Прямоугольник 4"/>
          <p:cNvSpPr/>
          <p:nvPr/>
        </p:nvSpPr>
        <p:spPr>
          <a:xfrm>
            <a:off x="3602736" y="4764024"/>
            <a:ext cx="85892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Зависимый от света синтез </a:t>
            </a:r>
            <a:r>
              <a:rPr lang="en-US" b="1" dirty="0"/>
              <a:t>ATP</a:t>
            </a:r>
            <a:r>
              <a:rPr lang="ru-RU" b="1" dirty="0"/>
              <a:t> и</a:t>
            </a:r>
            <a:r>
              <a:rPr lang="en-US" b="1" dirty="0"/>
              <a:t> NADPH </a:t>
            </a:r>
            <a:r>
              <a:rPr lang="ru-RU" b="1" dirty="0"/>
              <a:t>поставляет энергию для превращения  </a:t>
            </a:r>
            <a:r>
              <a:rPr lang="en-US" b="1" dirty="0"/>
              <a:t>CO₂ </a:t>
            </a:r>
            <a:r>
              <a:rPr lang="ru-RU" b="1" dirty="0" smtClean="0"/>
              <a:t>и Н₂О в  </a:t>
            </a:r>
            <a:r>
              <a:rPr lang="ru-RU" b="1" dirty="0" err="1"/>
              <a:t>триозофосфаты</a:t>
            </a:r>
            <a:r>
              <a:rPr lang="ru-RU" b="1" dirty="0"/>
              <a:t>, из которых далее синтезируются все углерод-содержащие компоненты растительной клетки.</a:t>
            </a:r>
          </a:p>
          <a:p>
            <a:r>
              <a:rPr lang="ru-RU" b="1" dirty="0"/>
              <a:t>Этот процесс превращения СО₂ называется </a:t>
            </a:r>
            <a:r>
              <a:rPr lang="ru-RU" b="1" i="1" dirty="0">
                <a:solidFill>
                  <a:srgbClr val="FF0000"/>
                </a:solidFill>
              </a:rPr>
              <a:t>ассимиляцией СО₂, фиксацией СО₂ или фиксацией углерода.</a:t>
            </a:r>
          </a:p>
        </p:txBody>
      </p:sp>
    </p:spTree>
    <p:extLst>
      <p:ext uri="{BB962C8B-B14F-4D97-AF65-F5344CB8AC3E}">
        <p14:creationId xmlns:p14="http://schemas.microsoft.com/office/powerpoint/2010/main" val="2545072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647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+mn-lt"/>
              </a:rPr>
              <a:t>Цикл Кальвина –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назван по имени его открывателя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6" name="Picture 2" descr="H:\БИОЭНЕРГЕТИКА (МАТЕРИАЛЫ К НОВОМУ КУРСУ)\ФОТОСИНТЕЗ-Материалы\Melvin_Calvin_1960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764704"/>
            <a:ext cx="381642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3723" y="6237312"/>
            <a:ext cx="1176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/>
              <a:t>Мелвин</a:t>
            </a:r>
            <a:r>
              <a:rPr lang="ru-RU" sz="2400" b="1" dirty="0"/>
              <a:t> Кальвин  (1911-1997) – лауреат Нобелевской премии по химии 1961 г.</a:t>
            </a:r>
          </a:p>
        </p:txBody>
      </p:sp>
    </p:spTree>
    <p:extLst>
      <p:ext uri="{BB962C8B-B14F-4D97-AF65-F5344CB8AC3E}">
        <p14:creationId xmlns:p14="http://schemas.microsoft.com/office/powerpoint/2010/main" val="170782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367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+mn-lt"/>
              </a:rPr>
              <a:t>Цикл Кальвина (3 стадии)</a:t>
            </a:r>
          </a:p>
        </p:txBody>
      </p:sp>
      <p:pic>
        <p:nvPicPr>
          <p:cNvPr id="2050" name="Picture 2" descr="H:\БИОЭНЕРГЕТИКА (МАТЕРИАЛЫ К НОВОМУ КУРСУ)\ФОТОСИНТЕЗ-Материалы\Цикл КАльвина (Ленинджер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692697"/>
            <a:ext cx="7776864" cy="604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101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647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+mn-lt"/>
              </a:rPr>
              <a:t>Цикл Кальвина. Стадия 1: фиксация </a:t>
            </a:r>
          </a:p>
        </p:txBody>
      </p:sp>
      <p:pic>
        <p:nvPicPr>
          <p:cNvPr id="3074" name="Picture 2" descr="H:\БИОЭНЕРГЕТИКА (МАТЕРИАЛЫ К НОВОМУ КУРСУ)\ФОТОСИНТЕЗ-Материалы\Цикл Кальвина-стадия 1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7" y="836712"/>
            <a:ext cx="1132449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3431" y="4000500"/>
            <a:ext cx="117816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Рибулозо-1,5-бифосфаткарбоксилаза </a:t>
            </a:r>
            <a:r>
              <a:rPr lang="en-US" sz="2400" b="1" dirty="0" smtClean="0"/>
              <a:t> </a:t>
            </a:r>
            <a:r>
              <a:rPr lang="en-US" sz="2400" b="1" dirty="0"/>
              <a:t>(</a:t>
            </a:r>
            <a:r>
              <a:rPr lang="ru-RU" sz="2400" b="1" dirty="0" err="1">
                <a:solidFill>
                  <a:srgbClr val="00B050"/>
                </a:solidFill>
              </a:rPr>
              <a:t>Рубиско</a:t>
            </a:r>
            <a:r>
              <a:rPr lang="ru-RU" sz="2400" b="1" dirty="0"/>
              <a:t>) катализирует ковалентное присоединение СО</a:t>
            </a:r>
            <a:r>
              <a:rPr lang="ru-RU" sz="2400" b="1" dirty="0">
                <a:latin typeface="Calibri"/>
              </a:rPr>
              <a:t>₂ к </a:t>
            </a:r>
            <a:r>
              <a:rPr lang="ru-RU" sz="2400" b="1" dirty="0" err="1">
                <a:latin typeface="Calibri"/>
              </a:rPr>
              <a:t>пятиуглеродному</a:t>
            </a:r>
            <a:r>
              <a:rPr lang="ru-RU" sz="2400" b="1" dirty="0">
                <a:latin typeface="Calibri"/>
              </a:rPr>
              <a:t> сахару,  рибулозо-1,5-бифосфату (</a:t>
            </a:r>
            <a:r>
              <a:rPr lang="en-US" sz="2400" b="1" dirty="0" err="1">
                <a:solidFill>
                  <a:srgbClr val="FF0000"/>
                </a:solidFill>
                <a:latin typeface="Calibri"/>
              </a:rPr>
              <a:t>RuBP</a:t>
            </a:r>
            <a:r>
              <a:rPr lang="en-US" sz="2400" b="1" dirty="0">
                <a:latin typeface="Calibri"/>
              </a:rPr>
              <a:t>)</a:t>
            </a:r>
            <a:r>
              <a:rPr lang="ru-RU" sz="2400" b="1" dirty="0">
                <a:latin typeface="Calibri"/>
              </a:rPr>
              <a:t>, и расщепление нестабильного 6С-интермедиата с образованием 2-х молекул 3-фосфоглицерата (</a:t>
            </a:r>
            <a:r>
              <a:rPr lang="en-US" sz="2400" b="1" dirty="0">
                <a:solidFill>
                  <a:srgbClr val="FF0000"/>
                </a:solidFill>
                <a:latin typeface="Calibri"/>
              </a:rPr>
              <a:t>3-PGA</a:t>
            </a:r>
            <a:r>
              <a:rPr lang="en-US" sz="2400" b="1" dirty="0">
                <a:latin typeface="Calibri"/>
              </a:rPr>
              <a:t>)</a:t>
            </a:r>
            <a:r>
              <a:rPr lang="ru-RU" sz="2400" b="1" dirty="0">
                <a:latin typeface="Calibri"/>
              </a:rPr>
              <a:t>.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Calibri"/>
              </a:rPr>
              <a:t>     </a:t>
            </a:r>
            <a:r>
              <a:rPr lang="ru-RU" sz="2400" b="1" dirty="0" err="1" smtClean="0">
                <a:solidFill>
                  <a:srgbClr val="00B050"/>
                </a:solidFill>
                <a:latin typeface="Calibri"/>
              </a:rPr>
              <a:t>Рубиско</a:t>
            </a:r>
            <a:r>
              <a:rPr lang="ru-RU" sz="2400" b="1" dirty="0" smtClean="0">
                <a:latin typeface="Calibri"/>
              </a:rPr>
              <a:t> </a:t>
            </a:r>
            <a:r>
              <a:rPr lang="ru-RU" sz="2400" b="1" dirty="0">
                <a:latin typeface="Calibri"/>
              </a:rPr>
              <a:t>– медленный фермент, за секунду фиксируется только 3 молекулы СО₂. Общая интенсивность процесса компенсируется большим содержанием фермента в хлоропластах (до 50% всех растворимых белков).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35935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647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Цикл Кальвина. Стадия 2: восстановление</a:t>
            </a:r>
          </a:p>
        </p:txBody>
      </p:sp>
      <p:pic>
        <p:nvPicPr>
          <p:cNvPr id="4098" name="Picture 2" descr="H:\БИОЭНЕРГЕТИКА (МАТЕРИАЛЫ К НОВОМУ КУРСУ)\ФОТОСИНТЕЗ-Материалы\Цикл Кальвина. Стадия 2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980728"/>
            <a:ext cx="4571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БИОЭНЕРГЕТИКА (МАТЕРИАЛЫ К НОВОМУ КУРСУ)\ФОТОСИНТЕЗ-Материалы\Цикл Кальвина. Стадия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620688"/>
            <a:ext cx="11887200" cy="359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677" y="3877407"/>
            <a:ext cx="1188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</a:t>
            </a:r>
            <a:r>
              <a:rPr lang="ru-RU" sz="2400" b="1" dirty="0" smtClean="0"/>
              <a:t>На </a:t>
            </a:r>
            <a:r>
              <a:rPr lang="ru-RU" sz="2400" b="1" dirty="0"/>
              <a:t>этой стадии происходит восстановление   3-фосфоглицерата (</a:t>
            </a:r>
            <a:r>
              <a:rPr lang="ru-RU" sz="2400" b="1" dirty="0">
                <a:solidFill>
                  <a:srgbClr val="FF0000"/>
                </a:solidFill>
              </a:rPr>
              <a:t>3-</a:t>
            </a:r>
            <a:r>
              <a:rPr lang="en-US" sz="2400" b="1" dirty="0">
                <a:solidFill>
                  <a:srgbClr val="FF0000"/>
                </a:solidFill>
              </a:rPr>
              <a:t>PGA</a:t>
            </a:r>
            <a:r>
              <a:rPr lang="en-US" sz="2400" b="1" dirty="0"/>
              <a:t>) </a:t>
            </a:r>
            <a:r>
              <a:rPr lang="ru-RU" sz="2400" b="1" dirty="0"/>
              <a:t>до  глицеральдегид-3-фосфата (</a:t>
            </a:r>
            <a:r>
              <a:rPr lang="en-US" sz="2400" b="1" dirty="0">
                <a:solidFill>
                  <a:srgbClr val="FF0000"/>
                </a:solidFill>
              </a:rPr>
              <a:t>G3P</a:t>
            </a:r>
            <a:r>
              <a:rPr lang="en-US" sz="2400" b="1" dirty="0"/>
              <a:t>) c </a:t>
            </a:r>
            <a:r>
              <a:rPr lang="ru-RU" sz="2400" b="1" dirty="0"/>
              <a:t>окислением </a:t>
            </a:r>
            <a:r>
              <a:rPr lang="en-US" sz="2400" b="1" dirty="0"/>
              <a:t>NADPH </a:t>
            </a:r>
            <a:r>
              <a:rPr lang="ru-RU" sz="2400" b="1" dirty="0"/>
              <a:t>до </a:t>
            </a:r>
            <a:r>
              <a:rPr lang="en-US" sz="2400" b="1" dirty="0" smtClean="0"/>
              <a:t>NADP⁺ </a:t>
            </a:r>
            <a:r>
              <a:rPr lang="ru-RU" sz="2400" b="1" dirty="0"/>
              <a:t>и затратой    </a:t>
            </a:r>
            <a:r>
              <a:rPr lang="ru-RU" sz="2400" b="1" dirty="0" smtClean="0"/>
              <a:t>АТР →</a:t>
            </a:r>
            <a:r>
              <a:rPr lang="en-US" sz="2400" b="1" dirty="0" smtClean="0"/>
              <a:t>ADP</a:t>
            </a:r>
            <a:r>
              <a:rPr lang="ru-RU" sz="2400" b="1" dirty="0" smtClean="0"/>
              <a:t>.</a:t>
            </a:r>
            <a:endParaRPr lang="ru-RU" sz="2400" b="1" dirty="0"/>
          </a:p>
          <a:p>
            <a:r>
              <a:rPr lang="en-US" sz="2400" b="1" dirty="0" smtClean="0"/>
              <a:t>   </a:t>
            </a:r>
            <a:r>
              <a:rPr lang="ru-RU" sz="2400" b="1" dirty="0" smtClean="0"/>
              <a:t>Большинство </a:t>
            </a:r>
            <a:r>
              <a:rPr lang="ru-RU" sz="2400" b="1" dirty="0"/>
              <a:t>молекул </a:t>
            </a:r>
            <a:r>
              <a:rPr lang="en-US" sz="2400" b="1" dirty="0">
                <a:solidFill>
                  <a:srgbClr val="FF0000"/>
                </a:solidFill>
              </a:rPr>
              <a:t>G3P</a:t>
            </a:r>
            <a:r>
              <a:rPr lang="ru-RU" sz="2400" b="1" dirty="0"/>
              <a:t> используется для регенерации рибулозо-1,5-бифосфата (см. стадия 3),  остальная часть либо превращается в крахмал хлоропластов, либо транспортируется в </a:t>
            </a:r>
            <a:r>
              <a:rPr lang="ru-RU" sz="2400" b="1" dirty="0" err="1"/>
              <a:t>цитозоль</a:t>
            </a:r>
            <a:r>
              <a:rPr lang="ru-RU" sz="2400" b="1" dirty="0"/>
              <a:t>, где превращается в сахарозу для транспорта к растущим органам растения.</a:t>
            </a:r>
            <a:r>
              <a:rPr lang="en-US" sz="2400" b="1" dirty="0"/>
              <a:t> </a:t>
            </a:r>
            <a:r>
              <a:rPr lang="ru-RU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8337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Цикл Кальвина. Стадия 3: регенерация</a:t>
            </a:r>
          </a:p>
        </p:txBody>
      </p:sp>
      <p:pic>
        <p:nvPicPr>
          <p:cNvPr id="5122" name="Picture 2" descr="H:\БИОЭНЕРГЕТИКА (МАТЕРИАЛЫ К НОВОМУ КУРСУ)\ФОТОСИНТЕЗ-Материалы\Цикл Кальвина-стадия 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6712"/>
            <a:ext cx="1129284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0896" y="5157193"/>
            <a:ext cx="11759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Для </a:t>
            </a:r>
            <a:r>
              <a:rPr lang="ru-RU" sz="2000" b="1" dirty="0"/>
              <a:t>непрерывного превращения СО</a:t>
            </a:r>
            <a:r>
              <a:rPr lang="ru-RU" sz="2000" b="1" dirty="0">
                <a:latin typeface="Calibri"/>
              </a:rPr>
              <a:t>₂ в углеводы рибулозо-1,5-бифосфат (</a:t>
            </a:r>
            <a:r>
              <a:rPr lang="en-US" sz="2000" b="1" dirty="0" err="1">
                <a:latin typeface="Calibri"/>
              </a:rPr>
              <a:t>RuBP</a:t>
            </a:r>
            <a:r>
              <a:rPr lang="en-US" sz="2000" b="1" dirty="0">
                <a:latin typeface="Calibri"/>
              </a:rPr>
              <a:t>) </a:t>
            </a:r>
            <a:r>
              <a:rPr lang="ru-RU" sz="2000" b="1" dirty="0">
                <a:latin typeface="Calibri"/>
              </a:rPr>
              <a:t>должен постоянно регенерироваться. </a:t>
            </a:r>
            <a:endParaRPr lang="ru-RU" sz="2000" b="1" dirty="0" smtClean="0">
              <a:latin typeface="Calibri"/>
            </a:endParaRPr>
          </a:p>
          <a:p>
            <a:r>
              <a:rPr lang="ru-RU" sz="2000" b="1" dirty="0">
                <a:latin typeface="Calibri"/>
              </a:rPr>
              <a:t> </a:t>
            </a:r>
            <a:r>
              <a:rPr lang="ru-RU" sz="2000" b="1" dirty="0" smtClean="0">
                <a:latin typeface="Calibri"/>
              </a:rPr>
              <a:t>  Это </a:t>
            </a:r>
            <a:r>
              <a:rPr lang="ru-RU" sz="2000" b="1" dirty="0">
                <a:latin typeface="Calibri"/>
              </a:rPr>
              <a:t>обеспечивается в многоэтапном процессе на 3-й стадии (регенерации), в ходе которой 5 молекул глицеральдегид-3-фосфата (</a:t>
            </a:r>
            <a:r>
              <a:rPr lang="en-US" sz="2000" b="1" dirty="0">
                <a:solidFill>
                  <a:srgbClr val="FF0000"/>
                </a:solidFill>
                <a:latin typeface="Calibri"/>
              </a:rPr>
              <a:t>G3P</a:t>
            </a:r>
            <a:r>
              <a:rPr lang="en-US" sz="2000" b="1" dirty="0">
                <a:latin typeface="Calibri"/>
              </a:rPr>
              <a:t>) </a:t>
            </a:r>
            <a:r>
              <a:rPr lang="ru-RU" sz="2000" b="1" dirty="0">
                <a:latin typeface="Calibri"/>
              </a:rPr>
              <a:t>с затратой энергии 3-х молекул АТР превращаются в 3 молекулы </a:t>
            </a:r>
            <a:r>
              <a:rPr lang="en-US" sz="2000" b="1" dirty="0" err="1">
                <a:latin typeface="Calibri"/>
              </a:rPr>
              <a:t>RuBP</a:t>
            </a:r>
            <a:r>
              <a:rPr lang="en-US" sz="2000" b="1" dirty="0">
                <a:latin typeface="Calibri"/>
              </a:rPr>
              <a:t>.</a:t>
            </a:r>
            <a:r>
              <a:rPr lang="ru-RU" sz="2000" b="1" dirty="0">
                <a:latin typeface="Calibri"/>
              </a:rPr>
              <a:t>  </a:t>
            </a:r>
            <a:r>
              <a:rPr lang="en-US" sz="2000" b="1" dirty="0">
                <a:latin typeface="Calibri"/>
              </a:rPr>
              <a:t>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299570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Стехиометрия цикла Кальвина</a:t>
            </a:r>
          </a:p>
        </p:txBody>
      </p:sp>
      <p:pic>
        <p:nvPicPr>
          <p:cNvPr id="6146" name="Picture 2" descr="H:\БИОЭНЕРГЕТИКА (МАТЕРИАЛЫ К НОВОМУ КУРСУ)\ФОТОСИНТЕЗ-Материалы\Цикл Кальв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13" y="836712"/>
            <a:ext cx="6511159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88087" y="764704"/>
            <a:ext cx="518889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В результате 3-х  оборотов </a:t>
            </a:r>
            <a:r>
              <a:rPr lang="ru-RU" sz="2000" b="1" dirty="0"/>
              <a:t>в цикл вовлекаются 3 </a:t>
            </a:r>
            <a:r>
              <a:rPr lang="ru-RU" sz="2000" b="1" dirty="0" smtClean="0"/>
              <a:t>молекулы  </a:t>
            </a:r>
            <a:r>
              <a:rPr lang="ru-RU" sz="2000" b="1" dirty="0"/>
              <a:t>СО</a:t>
            </a:r>
            <a:r>
              <a:rPr lang="ru-RU" sz="2000" b="1" dirty="0" smtClean="0">
                <a:latin typeface="Calibri"/>
              </a:rPr>
              <a:t>₂</a:t>
            </a:r>
            <a:r>
              <a:rPr lang="ru-RU" sz="2000" b="1" dirty="0">
                <a:latin typeface="Calibri"/>
              </a:rPr>
              <a:t> </a:t>
            </a:r>
            <a:r>
              <a:rPr lang="ru-RU" sz="2000" b="1" dirty="0" smtClean="0">
                <a:latin typeface="Calibri"/>
              </a:rPr>
              <a:t>и образуется </a:t>
            </a:r>
            <a:endParaRPr lang="en-US" sz="2000" b="1" dirty="0">
              <a:latin typeface="Calibri"/>
            </a:endParaRPr>
          </a:p>
          <a:p>
            <a:r>
              <a:rPr lang="ru-RU" sz="2000" b="1" dirty="0">
                <a:latin typeface="Calibri"/>
              </a:rPr>
              <a:t>1 </a:t>
            </a:r>
            <a:r>
              <a:rPr lang="ru-RU" sz="2000" b="1" dirty="0" smtClean="0">
                <a:latin typeface="Calibri"/>
              </a:rPr>
              <a:t>молекула глицеральдегид-3-фосфата</a:t>
            </a:r>
            <a:r>
              <a:rPr lang="en-US" sz="2000" b="1" dirty="0" smtClean="0">
                <a:latin typeface="Calibri"/>
              </a:rPr>
              <a:t> (G3P) </a:t>
            </a:r>
            <a:r>
              <a:rPr lang="ru-RU" sz="2000" b="1" dirty="0">
                <a:latin typeface="Calibri"/>
              </a:rPr>
              <a:t>(</a:t>
            </a:r>
            <a:r>
              <a:rPr lang="ru-RU" sz="2000" b="1" dirty="0" smtClean="0">
                <a:latin typeface="Calibri"/>
              </a:rPr>
              <a:t>итогового  продукта ассимиляции СО₂), который выходит из стромы в </a:t>
            </a:r>
            <a:r>
              <a:rPr lang="ru-RU" sz="2000" b="1" dirty="0" err="1" smtClean="0">
                <a:latin typeface="Calibri"/>
              </a:rPr>
              <a:t>цитозоль</a:t>
            </a:r>
            <a:r>
              <a:rPr lang="ru-RU" sz="2000" b="1" dirty="0" smtClean="0">
                <a:latin typeface="Calibri"/>
              </a:rPr>
              <a:t>.   </a:t>
            </a:r>
          </a:p>
          <a:p>
            <a:r>
              <a:rPr lang="ru-RU" sz="2000" b="1" dirty="0">
                <a:latin typeface="Calibri"/>
              </a:rPr>
              <a:t> </a:t>
            </a:r>
            <a:r>
              <a:rPr lang="ru-RU" sz="2000" b="1" dirty="0" smtClean="0">
                <a:latin typeface="Calibri"/>
              </a:rPr>
              <a:t>  Остальные </a:t>
            </a:r>
            <a:r>
              <a:rPr lang="ru-RU" sz="2000" b="1" dirty="0">
                <a:latin typeface="Calibri"/>
              </a:rPr>
              <a:t>5 </a:t>
            </a:r>
            <a:r>
              <a:rPr lang="ru-RU" sz="2000" b="1" dirty="0" smtClean="0">
                <a:latin typeface="Calibri"/>
              </a:rPr>
              <a:t>молекул глицеральдегид-3-фосфата </a:t>
            </a:r>
            <a:r>
              <a:rPr lang="en-US" sz="2000" b="1" dirty="0" smtClean="0">
                <a:latin typeface="Calibri"/>
              </a:rPr>
              <a:t> </a:t>
            </a:r>
            <a:r>
              <a:rPr lang="ru-RU" sz="2000" b="1" dirty="0">
                <a:latin typeface="Calibri"/>
              </a:rPr>
              <a:t>перегруппировываются в 3 </a:t>
            </a:r>
            <a:r>
              <a:rPr lang="ru-RU" sz="2000" b="1" dirty="0" smtClean="0">
                <a:latin typeface="Calibri"/>
              </a:rPr>
              <a:t>молекулы рибулозо-1,5-бифосфата.</a:t>
            </a:r>
            <a:endParaRPr lang="ru-RU" sz="2000" b="1" dirty="0">
              <a:latin typeface="Calibri"/>
            </a:endParaRPr>
          </a:p>
          <a:p>
            <a:r>
              <a:rPr lang="ru-RU" sz="2000" b="1" i="1" dirty="0" smtClean="0">
                <a:latin typeface="Calibri"/>
              </a:rPr>
              <a:t>   «Стоимость» 3-х фиксированных в </a:t>
            </a:r>
            <a:r>
              <a:rPr lang="en-US" sz="2000" b="1" i="1" dirty="0" smtClean="0">
                <a:latin typeface="Calibri"/>
              </a:rPr>
              <a:t>G3P</a:t>
            </a:r>
            <a:r>
              <a:rPr lang="ru-RU" sz="2000" b="1" i="1" dirty="0" smtClean="0">
                <a:latin typeface="Calibri"/>
              </a:rPr>
              <a:t> молекул СО₂: </a:t>
            </a:r>
            <a:r>
              <a:rPr lang="ru-RU" sz="2000" b="1" i="1" dirty="0">
                <a:latin typeface="Calibri"/>
              </a:rPr>
              <a:t>на синтез </a:t>
            </a:r>
            <a:r>
              <a:rPr lang="ru-RU" sz="2000" b="1" i="1" dirty="0">
                <a:solidFill>
                  <a:srgbClr val="FF0000"/>
                </a:solidFill>
                <a:latin typeface="Calibri"/>
              </a:rPr>
              <a:t>1 </a:t>
            </a:r>
            <a:r>
              <a:rPr lang="ru-RU" sz="2000" b="1" i="1" dirty="0">
                <a:latin typeface="Calibri"/>
              </a:rPr>
              <a:t>молекулы глицеральдегид-3-фосфата </a:t>
            </a:r>
            <a:r>
              <a:rPr lang="en-US" sz="2000" b="1" i="1" dirty="0">
                <a:latin typeface="Calibri"/>
              </a:rPr>
              <a:t>(G3P) </a:t>
            </a:r>
            <a:r>
              <a:rPr lang="ru-RU" sz="2000" b="1" i="1" dirty="0">
                <a:latin typeface="Calibri"/>
              </a:rPr>
              <a:t>затрачивается </a:t>
            </a:r>
            <a:r>
              <a:rPr lang="ru-RU" sz="2000" b="1" i="1" dirty="0">
                <a:solidFill>
                  <a:srgbClr val="FF0000"/>
                </a:solidFill>
                <a:latin typeface="Calibri"/>
              </a:rPr>
              <a:t>9</a:t>
            </a:r>
            <a:r>
              <a:rPr lang="ru-RU" sz="2000" b="1" i="1" dirty="0">
                <a:latin typeface="Calibri"/>
              </a:rPr>
              <a:t> АТР и </a:t>
            </a:r>
            <a:r>
              <a:rPr lang="en-US" sz="2000" b="1" i="1" dirty="0">
                <a:solidFill>
                  <a:srgbClr val="FF0000"/>
                </a:solidFill>
                <a:latin typeface="Calibri"/>
              </a:rPr>
              <a:t>6</a:t>
            </a:r>
            <a:r>
              <a:rPr lang="en-US" sz="2000" b="1" i="1" dirty="0">
                <a:latin typeface="Calibri"/>
              </a:rPr>
              <a:t>NADPH+</a:t>
            </a:r>
            <a:r>
              <a:rPr lang="en-US" sz="2000" b="1" i="1" dirty="0">
                <a:solidFill>
                  <a:srgbClr val="FF0000"/>
                </a:solidFill>
                <a:latin typeface="Calibri"/>
              </a:rPr>
              <a:t>6</a:t>
            </a:r>
            <a:r>
              <a:rPr lang="en-US" sz="2000" b="1" i="1" dirty="0">
                <a:latin typeface="Calibri"/>
              </a:rPr>
              <a:t>H⁺ </a:t>
            </a:r>
            <a:r>
              <a:rPr lang="ru-RU" sz="2000" b="1" i="1" dirty="0" smtClean="0">
                <a:latin typeface="Calibri"/>
              </a:rPr>
              <a:t>.</a:t>
            </a:r>
          </a:p>
          <a:p>
            <a:endParaRPr lang="ru-RU" sz="2000" b="1" i="1" dirty="0">
              <a:latin typeface="Calibri"/>
            </a:endParaRPr>
          </a:p>
          <a:p>
            <a:r>
              <a:rPr lang="ru-RU" sz="2000" b="1" dirty="0" smtClean="0">
                <a:latin typeface="Calibri"/>
              </a:rPr>
              <a:t>   В </a:t>
            </a:r>
            <a:r>
              <a:rPr lang="ru-RU" sz="2000" b="1" dirty="0" err="1">
                <a:latin typeface="Calibri"/>
              </a:rPr>
              <a:t>светозависимых</a:t>
            </a:r>
            <a:r>
              <a:rPr lang="ru-RU" sz="2000" b="1" dirty="0">
                <a:latin typeface="Calibri"/>
              </a:rPr>
              <a:t> реакциях фотосинтеза </a:t>
            </a:r>
            <a:r>
              <a:rPr lang="en-US" sz="2000" b="1" dirty="0">
                <a:latin typeface="Calibri"/>
              </a:rPr>
              <a:t> </a:t>
            </a:r>
            <a:r>
              <a:rPr lang="ru-RU" sz="2000" b="1" dirty="0">
                <a:latin typeface="Calibri"/>
              </a:rPr>
              <a:t> АТР и</a:t>
            </a:r>
            <a:r>
              <a:rPr lang="en-US" sz="2000" b="1" dirty="0">
                <a:latin typeface="Calibri"/>
              </a:rPr>
              <a:t> NADPH</a:t>
            </a:r>
            <a:r>
              <a:rPr lang="ru-RU" sz="2000" b="1" dirty="0">
                <a:latin typeface="Calibri"/>
              </a:rPr>
              <a:t> производятся в том же соотношении (</a:t>
            </a:r>
            <a:r>
              <a:rPr lang="en-US" sz="2000" b="1" dirty="0">
                <a:latin typeface="Calibri"/>
              </a:rPr>
              <a:t>3</a:t>
            </a:r>
            <a:r>
              <a:rPr lang="ru-RU" sz="2000" b="1" dirty="0">
                <a:latin typeface="Calibri"/>
              </a:rPr>
              <a:t>:</a:t>
            </a:r>
            <a:r>
              <a:rPr lang="en-US" sz="2000" b="1" dirty="0">
                <a:latin typeface="Calibri"/>
              </a:rPr>
              <a:t>2</a:t>
            </a:r>
            <a:r>
              <a:rPr lang="ru-RU" sz="2000" b="1" dirty="0">
                <a:latin typeface="Calibri"/>
              </a:rPr>
              <a:t>), в котором они потребляются в цикле Кальвина.</a:t>
            </a:r>
            <a:endParaRPr lang="ru-RU" sz="2000" b="1" dirty="0"/>
          </a:p>
        </p:txBody>
      </p:sp>
      <p:sp>
        <p:nvSpPr>
          <p:cNvPr id="5" name="Стрелка влево 4"/>
          <p:cNvSpPr/>
          <p:nvPr/>
        </p:nvSpPr>
        <p:spPr>
          <a:xfrm>
            <a:off x="4790029" y="1087868"/>
            <a:ext cx="978408" cy="1531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790030" y="1241041"/>
            <a:ext cx="2026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Кол-во атомов С в м-</a:t>
            </a:r>
            <a:r>
              <a:rPr lang="ru-RU" sz="1400" b="1" dirty="0" err="1"/>
              <a:t>ле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0790843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9" y="44624"/>
            <a:ext cx="11491545" cy="9361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Энергетическая эффективность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процесса фотосинтеза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6" name="Picture 2" descr="H:\БИОЭНЕРГЕТИКА (МАТЕРИАЛЫ К НОВОМУ КУРСУ)\ФОТОСИНТЕЗ-Материалы\Спектр действия фотосинтеза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51" y="836713"/>
            <a:ext cx="388843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БИОЭНЕРГЕТИКА (МАТЕРИАЛЫ К НОВОМУ КУРСУ)\ФОТОСИНТЕЗ-Материалы\Эффективность фотосинтеза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59" y="908720"/>
            <a:ext cx="6133655" cy="41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3091" y="5258816"/>
            <a:ext cx="119751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Фотоактивный</a:t>
            </a:r>
            <a:r>
              <a:rPr lang="ru-RU" sz="2800" b="1" dirty="0"/>
              <a:t> диапазон солнечного света: 40-45% от общего потока.</a:t>
            </a:r>
          </a:p>
          <a:p>
            <a:pPr algn="ctr"/>
            <a:r>
              <a:rPr lang="ru-RU" sz="2800" b="1" dirty="0"/>
              <a:t>Общая эффективность фотосинтеза (доля солнечной энергии, запасаемая в химической энергии синтезируемых углеводов): 3-6%.</a:t>
            </a:r>
          </a:p>
        </p:txBody>
      </p:sp>
    </p:spTree>
    <p:extLst>
      <p:ext uri="{BB962C8B-B14F-4D97-AF65-F5344CB8AC3E}">
        <p14:creationId xmlns:p14="http://schemas.microsoft.com/office/powerpoint/2010/main" val="2209892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FF0000"/>
                </a:solidFill>
                <a:latin typeface="+mn-lt"/>
              </a:rPr>
              <a:t>Лекция 15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/>
              <a:t>The End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636464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0583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Синтез АТР в процессе фотосинтеза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841248"/>
            <a:ext cx="5858255" cy="5769864"/>
          </a:xfrm>
        </p:spPr>
      </p:pic>
      <p:sp>
        <p:nvSpPr>
          <p:cNvPr id="5" name="TextBox 4"/>
          <p:cNvSpPr txBox="1"/>
          <p:nvPr/>
        </p:nvSpPr>
        <p:spPr>
          <a:xfrm>
            <a:off x="6181344" y="914400"/>
            <a:ext cx="58795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В хлоропластах растений при взаимосвязанной работе двух фотосистем </a:t>
            </a:r>
            <a:r>
              <a:rPr lang="en-US" sz="2000" b="1" dirty="0" smtClean="0"/>
              <a:t>I </a:t>
            </a:r>
            <a:r>
              <a:rPr lang="ru-RU" sz="2000" b="1" dirty="0" smtClean="0"/>
              <a:t>и </a:t>
            </a:r>
            <a:r>
              <a:rPr lang="en-US" sz="2000" b="1" dirty="0" smtClean="0"/>
              <a:t>II </a:t>
            </a:r>
            <a:r>
              <a:rPr lang="ru-RU" sz="2000" b="1" dirty="0" smtClean="0"/>
              <a:t>происходит перенос электронов от Н₂О на</a:t>
            </a:r>
            <a:r>
              <a:rPr lang="en-US" sz="2000" b="1" dirty="0" smtClean="0"/>
              <a:t> NADP. </a:t>
            </a:r>
            <a:r>
              <a:rPr lang="ru-RU" sz="2000" b="1" dirty="0" smtClean="0"/>
              <a:t>Это приводит к превращению световой энергии в энергию </a:t>
            </a:r>
            <a:r>
              <a:rPr lang="ru-RU" sz="2000" b="1" dirty="0" err="1" smtClean="0"/>
              <a:t>хим.связей</a:t>
            </a:r>
            <a:r>
              <a:rPr lang="ru-RU" sz="2000" b="1" dirty="0" smtClean="0"/>
              <a:t> </a:t>
            </a:r>
            <a:r>
              <a:rPr lang="en-US" sz="2000" b="1" dirty="0" smtClean="0"/>
              <a:t>NADPH. </a:t>
            </a:r>
          </a:p>
          <a:p>
            <a:r>
              <a:rPr lang="ru-RU" sz="2000" b="1" dirty="0" smtClean="0"/>
              <a:t>   Одновременно   протоны Н⁺ транспортируются через </a:t>
            </a:r>
            <a:r>
              <a:rPr lang="ru-RU" sz="2000" b="1" dirty="0" err="1" smtClean="0"/>
              <a:t>тилакоидную</a:t>
            </a:r>
            <a:r>
              <a:rPr lang="ru-RU" sz="2000" b="1" dirty="0" smtClean="0"/>
              <a:t> мембрану, что генерирует  трансмембранный электрохимический потенциал.  </a:t>
            </a:r>
          </a:p>
          <a:p>
            <a:r>
              <a:rPr lang="ru-RU" sz="2000" b="1" dirty="0" smtClean="0"/>
              <a:t>   Можно было предположить (</a:t>
            </a:r>
            <a:r>
              <a:rPr lang="ru-RU" sz="2000" b="1" dirty="0" err="1" smtClean="0"/>
              <a:t>Даниэл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Арнон</a:t>
            </a:r>
            <a:r>
              <a:rPr lang="ru-RU" sz="2000" b="1" dirty="0" smtClean="0"/>
              <a:t>, Альберт Френкель), что по аналогии с </a:t>
            </a:r>
            <a:r>
              <a:rPr lang="ru-RU" sz="2000" b="1" dirty="0" smtClean="0">
                <a:solidFill>
                  <a:srgbClr val="FF0000"/>
                </a:solidFill>
              </a:rPr>
              <a:t>окислительным </a:t>
            </a:r>
            <a:r>
              <a:rPr lang="ru-RU" sz="2000" b="1" dirty="0" err="1" smtClean="0">
                <a:solidFill>
                  <a:srgbClr val="FF0000"/>
                </a:solidFill>
              </a:rPr>
              <a:t>фосфорилированием</a:t>
            </a:r>
            <a:r>
              <a:rPr lang="ru-RU" sz="2000" b="1" dirty="0" smtClean="0"/>
              <a:t> в дыхательной цепи митохондрий в хлоропластах за счет этого потенциала осуществляется синтез АТР.</a:t>
            </a:r>
          </a:p>
          <a:p>
            <a:r>
              <a:rPr lang="ru-RU" sz="2000" b="1" dirty="0" smtClean="0"/>
              <a:t>   Опыты показали, что это действительно так!</a:t>
            </a:r>
          </a:p>
          <a:p>
            <a:r>
              <a:rPr lang="ru-RU" sz="2000" b="1" dirty="0" smtClean="0"/>
              <a:t>   Данный процесс стали называть </a:t>
            </a:r>
            <a:r>
              <a:rPr lang="ru-RU" sz="2000" b="1" dirty="0" err="1" smtClean="0">
                <a:solidFill>
                  <a:srgbClr val="00B050"/>
                </a:solidFill>
              </a:rPr>
              <a:t>фотофосфорилированием</a:t>
            </a:r>
            <a:r>
              <a:rPr lang="ru-RU" sz="2000" b="1" dirty="0" smtClean="0">
                <a:solidFill>
                  <a:srgbClr val="00B050"/>
                </a:solidFill>
              </a:rPr>
              <a:t>.</a:t>
            </a:r>
            <a:r>
              <a:rPr lang="ru-RU" sz="2000" b="1" dirty="0" smtClean="0"/>
              <a:t>  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94931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+mn-lt"/>
              </a:rPr>
              <a:t>Энергетика фиксации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азота: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N₂ + 3H₂ → 2NH₃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50" name="Picture 2" descr="H:\БИОЭНЕРГЕТИКА (МАТЕРИАЛЫ К НОВОМУ КУРСУ)\ФОТОСИНТЕЗ-Материалы\Фриц Габер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692696"/>
            <a:ext cx="223224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БИОЭНЕРГЕТИКА (МАТЕРИАЛЫ К НОВОМУ КУРСУ)\ФОТОСИНТЕЗ-Материалы\газовая ата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692697"/>
            <a:ext cx="625184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1" y="3789041"/>
            <a:ext cx="118520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2000" b="1" dirty="0" smtClean="0"/>
              <a:t>Немецкий </a:t>
            </a:r>
            <a:r>
              <a:rPr lang="ru-RU" sz="2000" b="1" dirty="0"/>
              <a:t>химик Фриц </a:t>
            </a:r>
            <a:r>
              <a:rPr lang="ru-RU" sz="2000" b="1" dirty="0" err="1"/>
              <a:t>Габер</a:t>
            </a:r>
            <a:r>
              <a:rPr lang="ru-RU" sz="2000" b="1" dirty="0"/>
              <a:t> – Нобелевский лауреат по химии 1918 г. </a:t>
            </a:r>
            <a:r>
              <a:rPr lang="ru-RU" sz="2000" b="1" dirty="0" smtClean="0"/>
              <a:t>Премия получена за </a:t>
            </a:r>
            <a:r>
              <a:rPr lang="ru-RU" sz="2000" b="1" dirty="0"/>
              <a:t>осуществление синтеза аммиака из составляющих элементов, необходимого для производства азотных удобрений и взрывчатки.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                                                                                            Цикл </a:t>
            </a:r>
            <a:r>
              <a:rPr lang="ru-RU" sz="2000" b="1" dirty="0" err="1">
                <a:solidFill>
                  <a:srgbClr val="FF0000"/>
                </a:solidFill>
              </a:rPr>
              <a:t>Габера</a:t>
            </a:r>
            <a:r>
              <a:rPr lang="ru-RU" sz="2000" b="1" dirty="0">
                <a:solidFill>
                  <a:srgbClr val="FF0000"/>
                </a:solidFill>
              </a:rPr>
              <a:t>-Боша</a:t>
            </a:r>
            <a:r>
              <a:rPr lang="ru-RU" sz="2000" b="1" dirty="0"/>
              <a:t>: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Восстановление </a:t>
            </a:r>
            <a:r>
              <a:rPr lang="ru-RU" sz="2000" b="1" dirty="0"/>
              <a:t>азота до аммиака </a:t>
            </a:r>
            <a:r>
              <a:rPr lang="en-US" sz="2000" b="1" dirty="0"/>
              <a:t>N</a:t>
            </a:r>
            <a:r>
              <a:rPr lang="en-US" sz="2000" b="1" dirty="0">
                <a:latin typeface="Calibri"/>
              </a:rPr>
              <a:t>₂ + 3H₂ → 2NH₃ </a:t>
            </a:r>
            <a:r>
              <a:rPr lang="ru-RU" sz="2000" b="1" dirty="0">
                <a:latin typeface="Calibri"/>
              </a:rPr>
              <a:t>является экзотермической реакцией, ∆</a:t>
            </a:r>
            <a:r>
              <a:rPr lang="en-US" sz="2000" b="1" dirty="0">
                <a:latin typeface="Calibri"/>
              </a:rPr>
              <a:t>G = - 33,5 </a:t>
            </a:r>
            <a:r>
              <a:rPr lang="ru-RU" sz="2000" b="1" dirty="0">
                <a:latin typeface="Calibri"/>
              </a:rPr>
              <a:t>кДж/моль</a:t>
            </a:r>
            <a:r>
              <a:rPr lang="en-US" sz="2000" b="1" dirty="0">
                <a:latin typeface="Calibri"/>
              </a:rPr>
              <a:t> </a:t>
            </a:r>
            <a:r>
              <a:rPr lang="ru-RU" sz="2000" b="1" dirty="0">
                <a:latin typeface="Calibri"/>
              </a:rPr>
              <a:t>азота. Однако из-за высокой прочности тройной связи между атомами </a:t>
            </a:r>
            <a:r>
              <a:rPr lang="en-US" sz="2000" b="1" dirty="0">
                <a:latin typeface="Calibri"/>
              </a:rPr>
              <a:t>N≡N </a:t>
            </a:r>
            <a:r>
              <a:rPr lang="ru-RU" sz="2000" b="1" dirty="0" smtClean="0">
                <a:latin typeface="Calibri"/>
              </a:rPr>
              <a:t>в молекуле азота </a:t>
            </a:r>
            <a:r>
              <a:rPr lang="en-US" sz="2000" b="1" dirty="0" smtClean="0">
                <a:latin typeface="Calibri"/>
              </a:rPr>
              <a:t>N₂ </a:t>
            </a:r>
            <a:r>
              <a:rPr lang="ru-RU" sz="2000" b="1" dirty="0" smtClean="0">
                <a:latin typeface="Calibri"/>
              </a:rPr>
              <a:t>реакция </a:t>
            </a:r>
            <a:r>
              <a:rPr lang="ru-RU" sz="2000" b="1" dirty="0">
                <a:latin typeface="Calibri"/>
              </a:rPr>
              <a:t>требует высокой энергии активации, более 930 кДж/моль. В </a:t>
            </a:r>
            <a:r>
              <a:rPr lang="ru-RU" sz="2000" b="1" dirty="0" smtClean="0">
                <a:latin typeface="Calibri"/>
              </a:rPr>
              <a:t>«цикле  </a:t>
            </a:r>
            <a:r>
              <a:rPr lang="ru-RU" sz="2000" b="1" dirty="0" err="1" smtClean="0">
                <a:latin typeface="Calibri"/>
              </a:rPr>
              <a:t>Габера</a:t>
            </a:r>
            <a:r>
              <a:rPr lang="ru-RU" sz="2000" b="1" dirty="0" smtClean="0">
                <a:latin typeface="Calibri"/>
              </a:rPr>
              <a:t>-Боша» </a:t>
            </a:r>
            <a:r>
              <a:rPr lang="ru-RU" sz="2000" b="1" dirty="0">
                <a:latin typeface="Calibri"/>
              </a:rPr>
              <a:t>для получения аммиака </a:t>
            </a:r>
            <a:r>
              <a:rPr lang="ru-RU" sz="2000" b="1" dirty="0" smtClean="0">
                <a:latin typeface="Calibri"/>
              </a:rPr>
              <a:t>приходится использовать  </a:t>
            </a:r>
            <a:r>
              <a:rPr lang="ru-RU" sz="2000" b="1" dirty="0">
                <a:latin typeface="Calibri"/>
              </a:rPr>
              <a:t>высокие </a:t>
            </a:r>
            <a:r>
              <a:rPr lang="ru-RU" sz="2000" b="1" dirty="0" smtClean="0">
                <a:latin typeface="Calibri"/>
              </a:rPr>
              <a:t>температур</a:t>
            </a:r>
            <a:r>
              <a:rPr lang="ru-RU" sz="2000" b="1" dirty="0">
                <a:latin typeface="Calibri"/>
              </a:rPr>
              <a:t>ы</a:t>
            </a:r>
            <a:r>
              <a:rPr lang="ru-RU" sz="2000" b="1" dirty="0" smtClean="0">
                <a:latin typeface="Calibri"/>
              </a:rPr>
              <a:t> </a:t>
            </a:r>
            <a:r>
              <a:rPr lang="ru-RU" sz="2000" b="1" dirty="0">
                <a:latin typeface="Calibri"/>
              </a:rPr>
              <a:t>(500 град) и давление (350 </a:t>
            </a:r>
            <a:r>
              <a:rPr lang="ru-RU" sz="2000" b="1" dirty="0" err="1">
                <a:latin typeface="Calibri"/>
              </a:rPr>
              <a:t>атм</a:t>
            </a:r>
            <a:r>
              <a:rPr lang="ru-RU" sz="2000" b="1" dirty="0">
                <a:latin typeface="Calibri"/>
              </a:rPr>
              <a:t>).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1446447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Общий обзор метаболизма азота</a:t>
            </a:r>
          </a:p>
        </p:txBody>
      </p:sp>
      <p:pic>
        <p:nvPicPr>
          <p:cNvPr id="1026" name="Picture 2" descr="H:\БИОЭНЕРГЕТИКА (МАТЕРИАЛЫ К НОВОМУ КУРСУ)\ФОТОСИНТЕЗ-Материалы\ЦИКЛ АЗОТ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620688"/>
            <a:ext cx="7978932" cy="520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03512" y="908721"/>
            <a:ext cx="2880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</a:t>
            </a:r>
          </a:p>
          <a:p>
            <a:endParaRPr lang="ru-RU" b="1" dirty="0"/>
          </a:p>
          <a:p>
            <a:endParaRPr lang="ru-RU" b="1" dirty="0"/>
          </a:p>
          <a:p>
            <a:r>
              <a:rPr lang="ru-RU" b="1" dirty="0"/>
              <a:t>2</a:t>
            </a:r>
          </a:p>
          <a:p>
            <a:endParaRPr lang="ru-RU" b="1" dirty="0"/>
          </a:p>
          <a:p>
            <a:endParaRPr lang="ru-RU" b="1" dirty="0"/>
          </a:p>
          <a:p>
            <a:r>
              <a:rPr lang="ru-RU" b="1" dirty="0"/>
              <a:t>3</a:t>
            </a:r>
          </a:p>
          <a:p>
            <a:endParaRPr lang="ru-RU" b="1" dirty="0"/>
          </a:p>
          <a:p>
            <a:endParaRPr lang="ru-RU" b="1" dirty="0"/>
          </a:p>
          <a:p>
            <a:r>
              <a:rPr lang="ru-RU" b="1" dirty="0"/>
              <a:t>4</a:t>
            </a:r>
          </a:p>
          <a:p>
            <a:endParaRPr lang="ru-RU" b="1" dirty="0"/>
          </a:p>
          <a:p>
            <a:endParaRPr lang="ru-RU" b="1" dirty="0"/>
          </a:p>
          <a:p>
            <a:r>
              <a:rPr lang="ru-RU" b="1" dirty="0"/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52184" y="2852936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1.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12024" y="292494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0016" y="148478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52184" y="1412776"/>
            <a:ext cx="3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3.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44072" y="443711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4.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92344" y="443711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5.</a:t>
            </a:r>
          </a:p>
        </p:txBody>
      </p:sp>
      <p:sp>
        <p:nvSpPr>
          <p:cNvPr id="11" name="Двойная стрелка вверх/вниз 10"/>
          <p:cNvSpPr/>
          <p:nvPr/>
        </p:nvSpPr>
        <p:spPr>
          <a:xfrm>
            <a:off x="7992900" y="4198368"/>
            <a:ext cx="288032" cy="95882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0" y="5710536"/>
            <a:ext cx="12063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 Азотфиксирующие </a:t>
            </a:r>
            <a:r>
              <a:rPr lang="ru-RU" b="1" dirty="0"/>
              <a:t>бактерии и археи (свободноживущие почвенные, морские </a:t>
            </a:r>
            <a:r>
              <a:rPr lang="ru-RU" b="1" dirty="0" err="1"/>
              <a:t>цианобактерии</a:t>
            </a:r>
            <a:r>
              <a:rPr lang="ru-RU" b="1" dirty="0"/>
              <a:t> и </a:t>
            </a:r>
            <a:r>
              <a:rPr lang="ru-RU" b="1" dirty="0" smtClean="0"/>
              <a:t>другие </a:t>
            </a:r>
            <a:r>
              <a:rPr lang="ru-RU" b="1" dirty="0"/>
              <a:t>виды, а также бактерии-симбионты) превращают атмосферный </a:t>
            </a:r>
            <a:r>
              <a:rPr lang="en-US" b="1" dirty="0"/>
              <a:t>N</a:t>
            </a:r>
            <a:r>
              <a:rPr lang="en-US" b="1" dirty="0">
                <a:latin typeface="Calibri"/>
              </a:rPr>
              <a:t>₂ </a:t>
            </a:r>
            <a:r>
              <a:rPr lang="ru-RU" b="1" dirty="0">
                <a:latin typeface="Calibri"/>
              </a:rPr>
              <a:t>в азот-содержащие соединения: белки, нуклеотиды и </a:t>
            </a:r>
            <a:r>
              <a:rPr lang="ru-RU" b="1" dirty="0" smtClean="0">
                <a:latin typeface="Calibri"/>
              </a:rPr>
              <a:t>др.</a:t>
            </a:r>
          </a:p>
          <a:p>
            <a:pPr algn="just"/>
            <a:r>
              <a:rPr lang="ru-RU" b="1" dirty="0" smtClean="0">
                <a:latin typeface="Calibri"/>
              </a:rPr>
              <a:t>   </a:t>
            </a:r>
            <a:r>
              <a:rPr lang="ru-RU" b="1" dirty="0" smtClean="0">
                <a:solidFill>
                  <a:srgbClr val="FF0000"/>
                </a:solidFill>
                <a:latin typeface="Calibri"/>
              </a:rPr>
              <a:t>Важно</a:t>
            </a:r>
            <a:r>
              <a:rPr lang="ru-RU" b="1" dirty="0" smtClean="0">
                <a:latin typeface="Calibri"/>
              </a:rPr>
              <a:t>: бактериальные системы фиксации азота очень быстро теряют свою активность при контакте с атмосферным кислородом. Как решается эта проблема?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14955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938" y="0"/>
            <a:ext cx="11746524" cy="9087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+mn-lt"/>
              </a:rPr>
              <a:t>Кислородная уязвимость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бактериальых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систем фиксации азота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50" name="Picture 2" descr="H:\БИОЭНЕРГЕТИКА (МАТЕРИАЛЫ К НОВОМУ КУРСУ)\ФОТОСИНТЕЗ-Материалы\клубеньки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46" y="782289"/>
            <a:ext cx="10278208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4638" y="4581128"/>
            <a:ext cx="120073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Живущие </a:t>
            </a:r>
            <a:r>
              <a:rPr lang="ru-RU" b="1" dirty="0"/>
              <a:t>в корневых клубеньках растений </a:t>
            </a:r>
            <a:r>
              <a:rPr lang="ru-RU" b="1" dirty="0" smtClean="0"/>
              <a:t>симбиотические  </a:t>
            </a:r>
            <a:r>
              <a:rPr lang="ru-RU" b="1" dirty="0"/>
              <a:t>бактерии рода </a:t>
            </a:r>
            <a:r>
              <a:rPr lang="en-US" b="1" dirty="0"/>
              <a:t>Rhizobium </a:t>
            </a:r>
            <a:r>
              <a:rPr lang="ru-RU" b="1" dirty="0"/>
              <a:t>имеют доступ </a:t>
            </a:r>
            <a:r>
              <a:rPr lang="ru-RU" b="1" dirty="0" smtClean="0"/>
              <a:t>от растения-хозяина к </a:t>
            </a:r>
            <a:r>
              <a:rPr lang="ru-RU" b="1" dirty="0"/>
              <a:t>различным органическим источникам энергии – углеводам и промежуточным продуктам цикла Кребса. </a:t>
            </a:r>
            <a:r>
              <a:rPr lang="ru-RU" b="1" dirty="0" smtClean="0"/>
              <a:t>      Проблема </a:t>
            </a:r>
            <a:r>
              <a:rPr lang="ru-RU" b="1" dirty="0"/>
              <a:t>токсичности О</a:t>
            </a:r>
            <a:r>
              <a:rPr lang="ru-RU" b="1" dirty="0">
                <a:latin typeface="Calibri"/>
              </a:rPr>
              <a:t>₂ </a:t>
            </a:r>
            <a:r>
              <a:rPr lang="ru-RU" b="1" dirty="0" smtClean="0">
                <a:latin typeface="Calibri"/>
              </a:rPr>
              <a:t>для их систем фиксации азота решается </a:t>
            </a:r>
            <a:r>
              <a:rPr lang="ru-RU" b="1" dirty="0">
                <a:latin typeface="Calibri"/>
              </a:rPr>
              <a:t>за счет растительного </a:t>
            </a:r>
            <a:r>
              <a:rPr lang="ru-RU" b="1" dirty="0" err="1">
                <a:solidFill>
                  <a:srgbClr val="FF0000"/>
                </a:solidFill>
                <a:latin typeface="Calibri"/>
              </a:rPr>
              <a:t>леггемоглобина</a:t>
            </a:r>
            <a:r>
              <a:rPr lang="ru-RU" b="1" dirty="0">
                <a:latin typeface="Calibri"/>
              </a:rPr>
              <a:t> (в ряде случаев </a:t>
            </a:r>
            <a:r>
              <a:rPr lang="ru-RU" b="1" dirty="0" err="1">
                <a:latin typeface="Calibri"/>
              </a:rPr>
              <a:t>гем</a:t>
            </a:r>
            <a:r>
              <a:rPr lang="ru-RU" b="1" dirty="0">
                <a:latin typeface="Calibri"/>
              </a:rPr>
              <a:t> синтезируется </a:t>
            </a:r>
            <a:r>
              <a:rPr lang="ru-RU" b="1" dirty="0" smtClean="0">
                <a:latin typeface="Calibri"/>
              </a:rPr>
              <a:t>непосредственно бактериями</a:t>
            </a:r>
            <a:r>
              <a:rPr lang="ru-RU" b="1" dirty="0">
                <a:latin typeface="Calibri"/>
              </a:rPr>
              <a:t>). </a:t>
            </a:r>
            <a:endParaRPr lang="ru-RU" b="1" dirty="0" smtClean="0">
              <a:latin typeface="Calibri"/>
            </a:endParaRPr>
          </a:p>
          <a:p>
            <a:r>
              <a:rPr lang="ru-RU" b="1" dirty="0">
                <a:latin typeface="Calibri"/>
              </a:rPr>
              <a:t> </a:t>
            </a:r>
            <a:r>
              <a:rPr lang="ru-RU" b="1" dirty="0" smtClean="0">
                <a:latin typeface="Calibri"/>
              </a:rPr>
              <a:t>    </a:t>
            </a:r>
            <a:r>
              <a:rPr lang="ru-RU" b="1" dirty="0" err="1" smtClean="0">
                <a:latin typeface="Calibri"/>
              </a:rPr>
              <a:t>Леггемоглобин</a:t>
            </a:r>
            <a:r>
              <a:rPr lang="ru-RU" b="1" dirty="0" smtClean="0">
                <a:latin typeface="Calibri"/>
              </a:rPr>
              <a:t>  </a:t>
            </a:r>
            <a:r>
              <a:rPr lang="ru-RU" b="1" dirty="0">
                <a:latin typeface="Calibri"/>
              </a:rPr>
              <a:t>(исключительно высокое сродство к О₂) связывает почти весь О₂ и эффективно доставляет его к бактериальной электрон-транспортной системе.  Таким образом, концентрация </a:t>
            </a:r>
            <a:r>
              <a:rPr lang="ru-RU" b="1" dirty="0">
                <a:solidFill>
                  <a:srgbClr val="00B0F0"/>
                </a:solidFill>
                <a:latin typeface="Calibri"/>
              </a:rPr>
              <a:t>свободного О₂</a:t>
            </a:r>
            <a:r>
              <a:rPr lang="ru-RU" b="1" dirty="0">
                <a:latin typeface="Calibri"/>
              </a:rPr>
              <a:t> резко уменьшается и он не влияет на работу </a:t>
            </a:r>
            <a:r>
              <a:rPr lang="ru-RU" b="1" dirty="0" smtClean="0">
                <a:latin typeface="Calibri"/>
              </a:rPr>
              <a:t>растительных ферментов азот-фиксации.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77183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7665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Хлоропласты и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тилакоиды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336" y="786384"/>
            <a:ext cx="7012644" cy="59161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" y="896112"/>
            <a:ext cx="4892294" cy="580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09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8521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Пути протонов и электронов в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тилакоидной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мембране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5048" y="685800"/>
            <a:ext cx="373989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</a:t>
            </a:r>
            <a:r>
              <a:rPr lang="ru-RU" sz="2000" b="1" dirty="0" smtClean="0"/>
              <a:t>Индуцированный светом поток электронов (желтые стрелки) идет:  ФС</a:t>
            </a:r>
            <a:r>
              <a:rPr lang="en-US" sz="2000" b="1" dirty="0" smtClean="0"/>
              <a:t> II </a:t>
            </a:r>
            <a:r>
              <a:rPr lang="ru-RU" sz="2000" b="1" dirty="0"/>
              <a:t>→</a:t>
            </a:r>
            <a:r>
              <a:rPr lang="ru-RU" sz="2000" b="1" dirty="0" smtClean="0"/>
              <a:t> цепь переносчиков →</a:t>
            </a:r>
            <a:r>
              <a:rPr lang="en-US" sz="2000" b="1" dirty="0" smtClean="0"/>
              <a:t> </a:t>
            </a:r>
            <a:r>
              <a:rPr lang="ru-RU" sz="2000" b="1" dirty="0" smtClean="0"/>
              <a:t>ФС</a:t>
            </a:r>
            <a:r>
              <a:rPr lang="en-US" sz="2000" b="1" dirty="0" smtClean="0"/>
              <a:t> I</a:t>
            </a:r>
            <a:r>
              <a:rPr lang="ru-RU" sz="2000" b="1" dirty="0" smtClean="0"/>
              <a:t> →</a:t>
            </a:r>
            <a:r>
              <a:rPr lang="en-US" sz="2000" b="1" dirty="0" smtClean="0"/>
              <a:t> NADP⁺+H⁺.</a:t>
            </a:r>
          </a:p>
          <a:p>
            <a:r>
              <a:rPr lang="en-US" sz="2000" b="1" dirty="0" smtClean="0"/>
              <a:t>   </a:t>
            </a:r>
            <a:r>
              <a:rPr lang="ru-RU" sz="2000" b="1" dirty="0" smtClean="0"/>
              <a:t>Этот поток вызывает перекачивание протонов Н⁺ (красные стрелки) из стромы (низкая концентрация Н⁺) внутрь </a:t>
            </a:r>
            <a:r>
              <a:rPr lang="ru-RU" sz="2000" b="1" dirty="0" err="1" smtClean="0"/>
              <a:t>тилакоидного</a:t>
            </a:r>
            <a:r>
              <a:rPr lang="ru-RU" sz="2000" b="1" dirty="0" smtClean="0"/>
              <a:t> пространства - люмен (высокая концентрация Н⁺). </a:t>
            </a:r>
          </a:p>
          <a:p>
            <a:r>
              <a:rPr lang="en-US" sz="2000" b="1" dirty="0" smtClean="0"/>
              <a:t>   </a:t>
            </a:r>
            <a:r>
              <a:rPr lang="ru-RU" sz="2000" b="1" dirty="0" smtClean="0"/>
              <a:t>Возврат протонов наружу в строму (прерывистые красные стрелки) происходит через АТР-</a:t>
            </a:r>
            <a:r>
              <a:rPr lang="ru-RU" sz="2000" b="1" dirty="0" err="1" smtClean="0"/>
              <a:t>синтазу</a:t>
            </a:r>
            <a:r>
              <a:rPr lang="ru-RU" sz="2000" b="1" dirty="0" smtClean="0"/>
              <a:t>, которая катализирует реакцию </a:t>
            </a:r>
            <a:r>
              <a:rPr lang="en-US" sz="2000" b="1" dirty="0" smtClean="0"/>
              <a:t>ADP + P = ATP.</a:t>
            </a:r>
            <a:endParaRPr lang="ru-RU" sz="2000" b="1" dirty="0"/>
          </a:p>
        </p:txBody>
      </p:sp>
      <p:graphicFrame>
        <p:nvGraphicFramePr>
          <p:cNvPr id="9" name="Объект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8967573"/>
              </p:ext>
            </p:extLst>
          </p:nvPr>
        </p:nvGraphicFramePr>
        <p:xfrm>
          <a:off x="239776" y="585216"/>
          <a:ext cx="8145272" cy="6071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Документ" r:id="rId3" imgW="5940026" imgH="3583148" progId="Word.Document.12">
                  <p:embed/>
                </p:oleObj>
              </mc:Choice>
              <mc:Fallback>
                <p:oleObj name="Документ" r:id="rId3" imgW="5940026" imgH="35831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9776" y="585216"/>
                        <a:ext cx="8145272" cy="6071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87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" y="1"/>
            <a:ext cx="11987784" cy="102412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Фотофосфорилирование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(1)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4971684"/>
              </p:ext>
            </p:extLst>
          </p:nvPr>
        </p:nvGraphicFramePr>
        <p:xfrm>
          <a:off x="67818" y="777240"/>
          <a:ext cx="6268974" cy="5916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Документ" r:id="rId3" imgW="5940026" imgH="3583148" progId="Word.Document.12">
                  <p:embed/>
                </p:oleObj>
              </mc:Choice>
              <mc:Fallback>
                <p:oleObj name="Документ" r:id="rId3" imgW="5940026" imgH="35831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818" y="777240"/>
                        <a:ext cx="6268974" cy="5916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36792" y="777240"/>
            <a:ext cx="5522976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Одна молекула О₂ образуется при расщеплении 2-х молекул воды: 2Н₂О = О₂ + 4Н⁺ + 4е⁻.</a:t>
            </a:r>
          </a:p>
          <a:p>
            <a:r>
              <a:rPr lang="ru-RU" sz="2000" b="1" dirty="0" smtClean="0"/>
              <a:t>   При переносе этих 4-х электронов по цепи от Н₂О к </a:t>
            </a:r>
            <a:r>
              <a:rPr lang="en-US" sz="2000" b="1" dirty="0" smtClean="0"/>
              <a:t>NADP⁺</a:t>
            </a:r>
            <a:r>
              <a:rPr lang="ru-RU" sz="2000" b="1" dirty="0" smtClean="0"/>
              <a:t> из стромы в </a:t>
            </a:r>
            <a:r>
              <a:rPr lang="ru-RU" sz="2000" b="1" dirty="0" err="1" smtClean="0"/>
              <a:t>тилакоидное</a:t>
            </a:r>
            <a:r>
              <a:rPr lang="ru-RU" sz="2000" b="1" dirty="0" smtClean="0"/>
              <a:t> пространство (люмен) перекачивается примерно 12 протонов Н⁺:</a:t>
            </a:r>
          </a:p>
          <a:p>
            <a:r>
              <a:rPr lang="ru-RU" sz="2000" b="1" dirty="0" smtClean="0"/>
              <a:t>а) 4 переносит О₂-образующий комплекс;</a:t>
            </a:r>
          </a:p>
          <a:p>
            <a:r>
              <a:rPr lang="ru-RU" sz="2000" b="1" dirty="0"/>
              <a:t>б</a:t>
            </a:r>
            <a:r>
              <a:rPr lang="ru-RU" sz="2000" b="1" dirty="0" smtClean="0"/>
              <a:t>) остальные 8 – </a:t>
            </a:r>
            <a:r>
              <a:rPr lang="ru-RU" sz="2000" b="1" dirty="0" err="1" smtClean="0"/>
              <a:t>цитохромный</a:t>
            </a:r>
            <a:r>
              <a:rPr lang="ru-RU" sz="2000" b="1" dirty="0" smtClean="0"/>
              <a:t> комплекс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b₆f</a:t>
            </a:r>
            <a:r>
              <a:rPr lang="en-US" sz="2000" b="1" dirty="0" smtClean="0"/>
              <a:t>.</a:t>
            </a:r>
            <a:r>
              <a:rPr lang="ru-RU" sz="2000" b="1" dirty="0" smtClean="0"/>
              <a:t> </a:t>
            </a:r>
          </a:p>
          <a:p>
            <a:r>
              <a:rPr lang="ru-RU" sz="2000" b="1" dirty="0" smtClean="0"/>
              <a:t>   В результате прокачки протонов в люмен возникает 1000-кратная разница в концентрациях протонов по обе стороны мембраны, </a:t>
            </a:r>
            <a:r>
              <a:rPr lang="ru-RU" sz="2000" b="1" dirty="0" err="1" smtClean="0"/>
              <a:t>т.е</a:t>
            </a:r>
            <a:r>
              <a:rPr lang="ru-RU" sz="2000" b="1" dirty="0" smtClean="0"/>
              <a:t> ∆рН = 3. </a:t>
            </a:r>
          </a:p>
          <a:p>
            <a:r>
              <a:rPr lang="ru-RU" sz="2000" b="1" dirty="0" smtClean="0"/>
              <a:t>   Энергия градиента рН (на 1 моль протонов) = 17 кДж/моль. </a:t>
            </a:r>
          </a:p>
          <a:p>
            <a:r>
              <a:rPr lang="ru-RU" sz="2000" b="1" dirty="0" smtClean="0"/>
              <a:t>   На 12 молей протонов: 17х12=204 кДж/моль.</a:t>
            </a:r>
          </a:p>
          <a:p>
            <a:r>
              <a:rPr lang="ru-RU" sz="2000" b="1" dirty="0" smtClean="0"/>
              <a:t>Этой энергии явно достаточно для синтеза АТР (30,5 кДж/моль). </a:t>
            </a:r>
            <a:r>
              <a:rPr lang="ru-RU" sz="2000" b="1" i="1" dirty="0" smtClean="0"/>
              <a:t>Но при этом образуется еще и </a:t>
            </a:r>
            <a:r>
              <a:rPr lang="en-US" sz="2000" b="1" i="1" dirty="0" smtClean="0"/>
              <a:t>NADP⁺ + H⁺ →NADPH.</a:t>
            </a:r>
            <a:endParaRPr lang="ru-RU" sz="2000" b="1" i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en-US" b="1" dirty="0" smtClean="0"/>
              <a:t>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5176" y="6473952"/>
            <a:ext cx="583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Все приведенные расчеты – на одну молекулу О₂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3228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" y="1"/>
            <a:ext cx="11987784" cy="102412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Фотофосфорилирование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(2)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67818" y="777240"/>
          <a:ext cx="6268974" cy="5916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Документ" r:id="rId3" imgW="5940026" imgH="3583148" progId="Word.Document.12">
                  <p:embed/>
                </p:oleObj>
              </mc:Choice>
              <mc:Fallback>
                <p:oleObj name="Документ" r:id="rId3" imgW="5940026" imgH="3583148" progId="Word.Document.12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818" y="777240"/>
                        <a:ext cx="6268974" cy="5916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36792" y="777240"/>
            <a:ext cx="5522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</a:p>
          <a:p>
            <a:endParaRPr lang="ru-RU" b="1" dirty="0" smtClean="0"/>
          </a:p>
          <a:p>
            <a:r>
              <a:rPr lang="en-US" b="1" dirty="0" smtClean="0"/>
              <a:t>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73952" y="1024128"/>
            <a:ext cx="55321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 образовании 1 молекулы О₂ расщепляется 2 молекулы Н₂О:</a:t>
            </a:r>
          </a:p>
          <a:p>
            <a:pPr algn="ctr"/>
            <a:r>
              <a:rPr lang="ru-RU" b="1" dirty="0" smtClean="0"/>
              <a:t>2Н₂О → 4Н⁺ + 4е⁻ + О₂</a:t>
            </a:r>
          </a:p>
          <a:p>
            <a:pPr algn="just"/>
            <a:r>
              <a:rPr lang="ru-RU" b="1" dirty="0" smtClean="0"/>
              <a:t>4е⁻ перемещаются от О₂-образующего комплекса по цепи (желтые стрелки) к месту синтеза </a:t>
            </a:r>
            <a:r>
              <a:rPr lang="en-US" b="1" dirty="0" smtClean="0"/>
              <a:t> NADPH:</a:t>
            </a:r>
          </a:p>
          <a:p>
            <a:pPr algn="ctr"/>
            <a:r>
              <a:rPr lang="en-US" b="1" dirty="0" smtClean="0"/>
              <a:t>2NADP⁺+2H⁺ + 4e⁻ + 4H⁺ (</a:t>
            </a:r>
            <a:r>
              <a:rPr lang="ru-RU" b="1" dirty="0" smtClean="0"/>
              <a:t>из стромы) → </a:t>
            </a:r>
            <a:r>
              <a:rPr lang="en-US" b="1" dirty="0" smtClean="0"/>
              <a:t>2(NADPH+H⁺)</a:t>
            </a:r>
            <a:endParaRPr lang="ru-RU" b="1" dirty="0" smtClean="0"/>
          </a:p>
          <a:p>
            <a:pPr algn="just"/>
            <a:r>
              <a:rPr lang="ru-RU" b="1" dirty="0" smtClean="0"/>
              <a:t>Эксперименты показывают, что индуцированный светом поток электронов дает 3 молекулы АТР на каждую молекулу О₂.</a:t>
            </a:r>
          </a:p>
          <a:p>
            <a:pPr algn="just"/>
            <a:r>
              <a:rPr lang="ru-RU" b="1" dirty="0" smtClean="0"/>
              <a:t>Квантовый выход фотосинтеза:</a:t>
            </a:r>
          </a:p>
          <a:p>
            <a:pPr algn="just"/>
            <a:r>
              <a:rPr lang="ru-RU" b="1" dirty="0" smtClean="0"/>
              <a:t>Ранее было показано, что для  передачи 4е⁻ от 2-х молекул Н₂О на 2 молекулы </a:t>
            </a:r>
            <a:r>
              <a:rPr lang="en-US" b="1" dirty="0" smtClean="0"/>
              <a:t>NADPH </a:t>
            </a:r>
            <a:r>
              <a:rPr lang="ru-RU" b="1" dirty="0" smtClean="0"/>
              <a:t>требуется 8 фотонов.</a:t>
            </a:r>
            <a:endParaRPr lang="en-US" b="1" dirty="0" smtClean="0"/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Таким образом суммарное уравнение:</a:t>
            </a:r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2H₂O + 8 </a:t>
            </a:r>
            <a:r>
              <a:rPr lang="ru-RU" b="1" dirty="0" smtClean="0">
                <a:solidFill>
                  <a:srgbClr val="FF0000"/>
                </a:solidFill>
              </a:rPr>
              <a:t>фотонов + </a:t>
            </a:r>
            <a:r>
              <a:rPr lang="en-US" b="1" dirty="0" smtClean="0">
                <a:solidFill>
                  <a:srgbClr val="FF0000"/>
                </a:solidFill>
              </a:rPr>
              <a:t>2NADP⁺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+ 3 ADP + 3P →</a:t>
            </a:r>
          </a:p>
          <a:p>
            <a:pPr algn="just"/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        O₂ + 3ATP + 2(NADPH+H⁺)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just"/>
            <a:endParaRPr lang="ru-RU" b="1" dirty="0" smtClean="0"/>
          </a:p>
          <a:p>
            <a:pPr algn="ctr"/>
            <a:r>
              <a:rPr lang="ru-RU" b="1" dirty="0" smtClean="0"/>
              <a:t>  </a:t>
            </a:r>
          </a:p>
          <a:p>
            <a:pPr algn="just"/>
            <a:endParaRPr lang="ru-RU" b="1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5221224" y="2249424"/>
            <a:ext cx="658368" cy="2011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 flipH="1">
            <a:off x="5029200" y="2450592"/>
            <a:ext cx="1325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Место синтеза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7160" y="6318504"/>
            <a:ext cx="595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Все приведенные расчеты – на одну молекулу О₂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0149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0585"/>
            <a:ext cx="10515600" cy="84124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Сходство АТР-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синтазы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митохондрий и хлоропластов 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636" y="828929"/>
            <a:ext cx="5530131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929"/>
            <a:ext cx="6329637" cy="43513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6888" y="5404104"/>
            <a:ext cx="11740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Ферментный комплекс АТР-</a:t>
            </a:r>
            <a:r>
              <a:rPr lang="ru-RU" b="1" dirty="0" err="1" smtClean="0"/>
              <a:t>синтазы</a:t>
            </a:r>
            <a:r>
              <a:rPr lang="ru-RU" b="1" dirty="0" smtClean="0"/>
              <a:t> расположена на </a:t>
            </a:r>
            <a:r>
              <a:rPr lang="ru-RU" b="1" dirty="0" smtClean="0">
                <a:solidFill>
                  <a:srgbClr val="FF0000"/>
                </a:solidFill>
              </a:rPr>
              <a:t>внешней</a:t>
            </a:r>
            <a:r>
              <a:rPr lang="ru-RU" b="1" dirty="0" smtClean="0"/>
              <a:t> (строма) отрицательно заряженной поверхности </a:t>
            </a:r>
            <a:r>
              <a:rPr lang="ru-RU" b="1" dirty="0" err="1" smtClean="0"/>
              <a:t>тилакоидной</a:t>
            </a:r>
            <a:r>
              <a:rPr lang="ru-RU" b="1" dirty="0" smtClean="0"/>
              <a:t> мембраны. Аналогичный  комплекс в митохондриях расположен на </a:t>
            </a:r>
            <a:r>
              <a:rPr lang="ru-RU" b="1" dirty="0" smtClean="0">
                <a:solidFill>
                  <a:srgbClr val="FF0000"/>
                </a:solidFill>
              </a:rPr>
              <a:t>внутренней </a:t>
            </a:r>
            <a:r>
              <a:rPr lang="ru-RU" b="1" dirty="0" smtClean="0"/>
              <a:t>(матрикс) отрицательно заряженной поверхности внутренней мембраны митохондрий. Направление перекачивания протонов через эти мембраны – одинаково.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59694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4766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  <a:latin typeface="+mn-lt"/>
              </a:rPr>
              <a:t>Фотофосфорилирование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)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074" name="Picture 2" descr="H:\БИОЭНЕРГЕТИКА (МАТЕРИАЛЫ К НОВОМУ КУРСУ)\ФОТОСИНТЕЗ-Материалы\photosynthesis_vs_ox_phospho-145292EA9DC1B46C9BC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3777" y="3501008"/>
            <a:ext cx="4571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3778" y="476672"/>
            <a:ext cx="45719" cy="2880320"/>
          </a:xfrm>
          <a:prstGeom prst="rect">
            <a:avLst/>
          </a:prstGeom>
        </p:spPr>
      </p:pic>
      <p:pic>
        <p:nvPicPr>
          <p:cNvPr id="3075" name="Picture 3" descr="H:\БИОЭНЕРГЕТИКА (МАТЕРИАЛЫ К НОВОМУ КУРСУ)\ФОТОСИНТЕЗ-Материалы\Различные АТР-азы- гу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548680"/>
            <a:ext cx="11457432" cy="437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6032" y="5199488"/>
            <a:ext cx="116860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</a:t>
            </a:r>
            <a:r>
              <a:rPr lang="en-US" b="1" dirty="0" smtClean="0"/>
              <a:t>   </a:t>
            </a:r>
            <a:r>
              <a:rPr lang="ru-RU" sz="2000" b="1" dirty="0" smtClean="0"/>
              <a:t>Ориентация </a:t>
            </a:r>
            <a:r>
              <a:rPr lang="ru-RU" sz="2000" b="1" dirty="0"/>
              <a:t>АТР-</a:t>
            </a:r>
            <a:r>
              <a:rPr lang="ru-RU" sz="2000" b="1" dirty="0" err="1"/>
              <a:t>синтазного</a:t>
            </a:r>
            <a:r>
              <a:rPr lang="ru-RU" sz="2000" b="1" dirty="0"/>
              <a:t> комплекса в мембранах митохондрий, хлоропластов и бактерий: во всех случаях головка комплекса обращена в сторону движения протонов по электрохимическому потенциалу</a:t>
            </a:r>
            <a:r>
              <a:rPr lang="ru-RU" sz="2000" b="1" dirty="0" smtClean="0"/>
              <a:t>.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Механизмы каталитического действия АТР-</a:t>
            </a:r>
            <a:r>
              <a:rPr lang="ru-RU" sz="2000" b="1" dirty="0" err="1" smtClean="0"/>
              <a:t>синтазы</a:t>
            </a:r>
            <a:r>
              <a:rPr lang="ru-RU" sz="2000" b="1" dirty="0" smtClean="0"/>
              <a:t> во всех случаях совершенно идентичны. </a:t>
            </a:r>
            <a:endParaRPr lang="ru-RU" sz="2000" b="1" dirty="0"/>
          </a:p>
          <a:p>
            <a:r>
              <a:rPr lang="ru-RU" sz="2000" b="1" dirty="0"/>
              <a:t> </a:t>
            </a:r>
            <a:r>
              <a:rPr lang="en-US" sz="2000" b="1" dirty="0" smtClean="0"/>
              <a:t>   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0" name="Стрелка вверх 9"/>
          <p:cNvSpPr/>
          <p:nvPr/>
        </p:nvSpPr>
        <p:spPr>
          <a:xfrm>
            <a:off x="4315968" y="2781862"/>
            <a:ext cx="387944" cy="15214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07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2478</Words>
  <Application>Microsoft Office PowerPoint</Application>
  <PresentationFormat>Широкоэкранный</PresentationFormat>
  <Paragraphs>191</Paragraphs>
  <Slides>32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Тема Office</vt:lpstr>
      <vt:lpstr>Документ</vt:lpstr>
      <vt:lpstr>Лекция 15</vt:lpstr>
      <vt:lpstr>Совместное действие фотосистем I и II в хлоропластах</vt:lpstr>
      <vt:lpstr>Синтез АТР в процессе фотосинтеза</vt:lpstr>
      <vt:lpstr>Хлоропласты и тилакоиды</vt:lpstr>
      <vt:lpstr>Пути протонов и электронов в тилакоидной мембране</vt:lpstr>
      <vt:lpstr> Фотофосфорилирование (1) </vt:lpstr>
      <vt:lpstr> Фотофосфорилирование (2) </vt:lpstr>
      <vt:lpstr>Сходство АТР-синтазы митохондрий и хлоропластов </vt:lpstr>
      <vt:lpstr>Фотофосфорилирование (3)</vt:lpstr>
      <vt:lpstr>Фотофосфорилирование (4)</vt:lpstr>
      <vt:lpstr>Эволюция оксигенного фотосинтеза</vt:lpstr>
      <vt:lpstr>Возникновение хлоропластов</vt:lpstr>
      <vt:lpstr>Эволюция фотосистем</vt:lpstr>
      <vt:lpstr>Галофильная (любящая соль)  Halobacterium salinarum</vt:lpstr>
      <vt:lpstr>Эволюция механизма перекачивания протонов за счет энергии света</vt:lpstr>
      <vt:lpstr>Генерация энергии в клетках галофилов</vt:lpstr>
      <vt:lpstr>Световые и темновые реакции (цикл Кальвина)</vt:lpstr>
      <vt:lpstr>Пластиды – уникальные органеллы растительных клеток и водорослей</vt:lpstr>
      <vt:lpstr>Взаимопревращение различных типов пластид</vt:lpstr>
      <vt:lpstr>Происхождение пластид</vt:lpstr>
      <vt:lpstr>Фотосинтез углеводов (включение СО₂ в биомассу растений)</vt:lpstr>
      <vt:lpstr>Цикл Кальвина – назван по имени его открывателя</vt:lpstr>
      <vt:lpstr>Цикл Кальвина (3 стадии)</vt:lpstr>
      <vt:lpstr>Цикл Кальвина. Стадия 1: фиксация </vt:lpstr>
      <vt:lpstr>Цикл Кальвина. Стадия 2: восстановление</vt:lpstr>
      <vt:lpstr>Цикл Кальвина. Стадия 3: регенерация</vt:lpstr>
      <vt:lpstr>Стехиометрия цикла Кальвина</vt:lpstr>
      <vt:lpstr>Энергетическая эффективность процесса фотосинтеза</vt:lpstr>
      <vt:lpstr>Лекция 15</vt:lpstr>
      <vt:lpstr>Энергетика фиксации азота: N₂ + 3H₂ → 2NH₃</vt:lpstr>
      <vt:lpstr>Общий обзор метаболизма азота</vt:lpstr>
      <vt:lpstr>Кислородная уязвимость бактериальых систем фиксации азота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13б</dc:title>
  <dc:creator>Кирилл</dc:creator>
  <cp:lastModifiedBy>Кирилл</cp:lastModifiedBy>
  <cp:revision>97</cp:revision>
  <dcterms:created xsi:type="dcterms:W3CDTF">2020-10-03T12:27:46Z</dcterms:created>
  <dcterms:modified xsi:type="dcterms:W3CDTF">2021-02-02T14:45:06Z</dcterms:modified>
</cp:coreProperties>
</file>