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8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2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3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8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3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3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1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9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C447-BBC0-453A-8A5A-B579A56CC3A9}" type="datetimeFigureOut">
              <a:rPr lang="ru-RU" smtClean="0"/>
              <a:t>23.09.2023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5555-BD33-447A-8D6C-5D524510A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8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84124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Лекция 14в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416" y="3794760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905256"/>
            <a:ext cx="7580376" cy="5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5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950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Сульфат-восстанавливающие прокариоты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(бактерии и археи)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124712"/>
            <a:ext cx="6784848" cy="5513832"/>
          </a:xfrm>
        </p:spPr>
      </p:pic>
      <p:sp>
        <p:nvSpPr>
          <p:cNvPr id="5" name="TextBox 4"/>
          <p:cNvSpPr txBox="1"/>
          <p:nvPr/>
        </p:nvSpPr>
        <p:spPr>
          <a:xfrm>
            <a:off x="7370064" y="1124712"/>
            <a:ext cx="4645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Сульфат-восстанавливающие прокариоты (</a:t>
            </a:r>
            <a:r>
              <a:rPr lang="ru-RU" b="1" dirty="0" err="1" smtClean="0"/>
              <a:t>сульфатредукторы</a:t>
            </a:r>
            <a:r>
              <a:rPr lang="ru-RU" b="1" dirty="0" smtClean="0"/>
              <a:t>) – получают энергию за счет «сульфатного дыхания». </a:t>
            </a:r>
          </a:p>
          <a:p>
            <a:r>
              <a:rPr lang="ru-RU" b="1" dirty="0" smtClean="0"/>
              <a:t>   Они восстанавливают сульфат до сероводорода в анаэробных условиях.</a:t>
            </a:r>
          </a:p>
          <a:p>
            <a:r>
              <a:rPr lang="ru-RU" b="1" dirty="0" smtClean="0"/>
              <a:t>   Описано более 200 видов клеток  </a:t>
            </a:r>
            <a:r>
              <a:rPr lang="ru-RU" b="1" dirty="0" err="1" smtClean="0"/>
              <a:t>сульфатредукторов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Возраст древнейших ископаемых остатков клеток </a:t>
            </a:r>
            <a:r>
              <a:rPr lang="ru-RU" b="1" dirty="0" err="1" smtClean="0"/>
              <a:t>сульфатредукторов</a:t>
            </a:r>
            <a:r>
              <a:rPr lang="ru-RU" b="1" dirty="0" smtClean="0"/>
              <a:t> – 3,5 млрд. лет тому назад, то есть эти организмы существовали задолго до появления значительных количеств О₂ в атмосфере Земли.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i="1" dirty="0" smtClean="0"/>
              <a:t>В настоящее время жизнедеятельность </a:t>
            </a:r>
            <a:r>
              <a:rPr lang="ru-RU" b="1" i="1" dirty="0" err="1" smtClean="0"/>
              <a:t>сульфатредукторов</a:t>
            </a:r>
            <a:r>
              <a:rPr lang="ru-RU" b="1" i="1" dirty="0" smtClean="0"/>
              <a:t> наносит огромный экономический ущерб нефтяным трубопроводным системам во всем мире. </a:t>
            </a:r>
            <a:br>
              <a:rPr lang="ru-RU" b="1" i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en-US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500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0"/>
            <a:ext cx="11713464" cy="764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Сульфат-восстанавливающие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бактерии и археи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(«дышат» сульфатом) </a:t>
            </a:r>
          </a:p>
        </p:txBody>
      </p:sp>
      <p:pic>
        <p:nvPicPr>
          <p:cNvPr id="19457" name="Picture 1" descr="C:\Users\kirill.m\Documents\sulfate redu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548680"/>
            <a:ext cx="8229600" cy="24008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92144" y="6926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+Н⁺→Н</a:t>
            </a:r>
            <a:r>
              <a:rPr lang="ru-RU" b="1" dirty="0"/>
              <a:t>₂О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9936" y="76470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+2Н⁺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8904312" y="1340768"/>
            <a:ext cx="11224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984432" y="126876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Н₂</a:t>
            </a:r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1208" y="2862229"/>
            <a:ext cx="1003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</a:t>
            </a:r>
            <a:endParaRPr lang="ru-RU" b="1" dirty="0"/>
          </a:p>
          <a:p>
            <a:r>
              <a:rPr lang="ru-RU" b="1" dirty="0"/>
              <a:t>Доноры протонов и </a:t>
            </a:r>
            <a:r>
              <a:rPr lang="ru-RU" b="1" dirty="0" smtClean="0"/>
              <a:t>электронов:  </a:t>
            </a:r>
            <a:r>
              <a:rPr lang="en-US" b="1" dirty="0"/>
              <a:t>NADH+H⁺ </a:t>
            </a:r>
            <a:r>
              <a:rPr lang="ru-RU" b="1" dirty="0" smtClean="0"/>
              <a:t> </a:t>
            </a:r>
            <a:r>
              <a:rPr lang="ru-RU" b="1" dirty="0"/>
              <a:t>(из гликолиза).</a:t>
            </a:r>
          </a:p>
          <a:p>
            <a:r>
              <a:rPr lang="en-US" b="1" dirty="0"/>
              <a:t>SO₄²⁻ (</a:t>
            </a:r>
            <a:r>
              <a:rPr lang="ru-RU" b="1" dirty="0"/>
              <a:t>сульфат – акцептор электронов) + 10</a:t>
            </a:r>
            <a:r>
              <a:rPr lang="en-US" b="1" dirty="0"/>
              <a:t>H⁺ + 4Fe³⁺(</a:t>
            </a:r>
            <a:r>
              <a:rPr lang="ru-RU" b="1" dirty="0"/>
              <a:t>донор) </a:t>
            </a:r>
            <a:r>
              <a:rPr lang="en-US" b="1" dirty="0"/>
              <a:t> </a:t>
            </a:r>
            <a:r>
              <a:rPr lang="ru-RU" b="1" dirty="0"/>
              <a:t>→</a:t>
            </a:r>
            <a:r>
              <a:rPr lang="en-US" b="1" dirty="0"/>
              <a:t> H₂S  + 4H₂O + 4Fe²⁺</a:t>
            </a:r>
            <a:endParaRPr lang="ru-RU" b="1" dirty="0"/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  </a:t>
            </a:r>
            <a:r>
              <a:rPr lang="en-US" b="1" dirty="0">
                <a:solidFill>
                  <a:srgbClr val="002060"/>
                </a:solidFill>
              </a:rPr>
              <a:t>ΔG = - 152 </a:t>
            </a:r>
            <a:r>
              <a:rPr lang="ru-RU" b="1" dirty="0">
                <a:solidFill>
                  <a:srgbClr val="002060"/>
                </a:solidFill>
              </a:rPr>
              <a:t>кДж/моль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9616" y="191683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Сульфат</a:t>
            </a:r>
            <a:endParaRPr lang="ru-RU" sz="1400" b="1" dirty="0"/>
          </a:p>
          <a:p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56040" y="184482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Сульфит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2224" y="177281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Сульфид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5520" y="4293096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dirty="0">
              <a:solidFill>
                <a:srgbClr val="FF0000"/>
              </a:solidFill>
            </a:endParaRPr>
          </a:p>
          <a:p>
            <a:pPr algn="r"/>
            <a:endParaRPr lang="ru-RU" sz="2400" b="1" dirty="0"/>
          </a:p>
          <a:p>
            <a:pPr algn="r"/>
            <a:r>
              <a:rPr lang="en-US" b="1" dirty="0" smtClean="0"/>
              <a:t>   </a:t>
            </a:r>
            <a:endParaRPr lang="ru-RU" b="1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0272464" y="1949585"/>
            <a:ext cx="288032" cy="3591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9912424" y="1949615"/>
            <a:ext cx="288032" cy="2894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2855640" y="4844193"/>
            <a:ext cx="7272808" cy="2924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633108" y="4975172"/>
            <a:ext cx="288032" cy="89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18488" y="6000962"/>
            <a:ext cx="231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Пурпурные </a:t>
            </a:r>
          </a:p>
          <a:p>
            <a:pPr algn="ctr"/>
            <a:r>
              <a:rPr lang="ru-RU" b="1" dirty="0" smtClean="0"/>
              <a:t>бактерии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134076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SO₂   →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1988840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Вулкан.газ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0" y="83671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     </a:t>
            </a:r>
            <a:r>
              <a:rPr lang="ru-RU" b="1" dirty="0" err="1"/>
              <a:t>Абиогенно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76320" y="5631630"/>
            <a:ext cx="290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Зеленые серные бактерии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8368" y="4293096"/>
            <a:ext cx="909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АТР </a:t>
            </a:r>
            <a:r>
              <a:rPr lang="ru-RU" b="1" dirty="0" err="1" smtClean="0"/>
              <a:t>регенеруется</a:t>
            </a:r>
            <a:r>
              <a:rPr lang="ru-RU" b="1" dirty="0" smtClean="0"/>
              <a:t> ферментом АТР-</a:t>
            </a:r>
            <a:r>
              <a:rPr lang="ru-RU" b="1" dirty="0" err="1" smtClean="0"/>
              <a:t>дифосфотазой</a:t>
            </a:r>
            <a:r>
              <a:rPr lang="ru-RU" b="1" dirty="0" smtClean="0"/>
              <a:t> за счет энергии протонного градиента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580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Пурпурные </a:t>
            </a:r>
            <a:r>
              <a:rPr lang="ru-RU" sz="3200" b="1">
                <a:solidFill>
                  <a:srgbClr val="C00000"/>
                </a:solidFill>
                <a:latin typeface="+mn-lt"/>
              </a:rPr>
              <a:t>бактерии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 descr="&amp;Kcy;&amp;acy;&amp;rcy;&amp;tcy;&amp;icy;&amp;ncy;&amp;kcy;&amp;icy; &amp;pcy;&amp;ocy; &amp;zcy;&amp;acy;&amp;pcy;&amp;rcy;&amp;ocy;&amp;scy;&amp;ucy; purple bacteri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764707"/>
            <a:ext cx="6350000" cy="28563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3464" y="3730753"/>
            <a:ext cx="1176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Пурпурные бактерии </a:t>
            </a:r>
            <a:r>
              <a:rPr lang="ru-RU" b="1" dirty="0"/>
              <a:t>– в классе  </a:t>
            </a:r>
            <a:r>
              <a:rPr lang="ru-RU" b="1" dirty="0" err="1"/>
              <a:t>альфа-протеобактерий</a:t>
            </a:r>
            <a:r>
              <a:rPr lang="ru-RU" b="1" dirty="0"/>
              <a:t>. </a:t>
            </a:r>
            <a:r>
              <a:rPr lang="en-US" b="1" dirty="0"/>
              <a:t> </a:t>
            </a:r>
            <a:r>
              <a:rPr lang="ru-RU" b="1" dirty="0"/>
              <a:t> Пигменты -  </a:t>
            </a:r>
            <a:r>
              <a:rPr lang="ru-RU" b="1" dirty="0" err="1"/>
              <a:t>бактериохлорофилл</a:t>
            </a:r>
            <a:r>
              <a:rPr lang="ru-RU" b="1" dirty="0"/>
              <a:t>  и </a:t>
            </a:r>
            <a:r>
              <a:rPr lang="ru-RU" b="1" dirty="0" err="1"/>
              <a:t>каротиноиды</a:t>
            </a:r>
            <a:r>
              <a:rPr lang="ru-RU" b="1" dirty="0"/>
              <a:t> (защита от О₂).   Донором электронов служит сероводород </a:t>
            </a:r>
            <a:r>
              <a:rPr lang="en-US" b="1" dirty="0"/>
              <a:t>(</a:t>
            </a:r>
            <a:r>
              <a:rPr lang="ru-RU" b="1" dirty="0"/>
              <a:t>для наиболее </a:t>
            </a:r>
            <a:r>
              <a:rPr lang="ru-RU" b="1" dirty="0" smtClean="0"/>
              <a:t>древних </a:t>
            </a:r>
            <a:r>
              <a:rPr lang="ru-RU" b="1" dirty="0"/>
              <a:t>анаэробов-</a:t>
            </a:r>
            <a:r>
              <a:rPr lang="ru-RU" b="1" dirty="0" err="1"/>
              <a:t>фотосинтетиков</a:t>
            </a:r>
            <a:r>
              <a:rPr lang="en-US" b="1" dirty="0">
                <a:latin typeface="Calibri"/>
              </a:rPr>
              <a:t>)</a:t>
            </a:r>
            <a:r>
              <a:rPr lang="ru-RU" b="1" dirty="0">
                <a:latin typeface="Calibri"/>
              </a:rPr>
              <a:t> и др.</a:t>
            </a:r>
            <a:r>
              <a:rPr lang="en-US" b="1" dirty="0">
                <a:latin typeface="Calibri"/>
              </a:rPr>
              <a:t> </a:t>
            </a:r>
            <a:r>
              <a:rPr lang="ru-RU" b="1" dirty="0">
                <a:latin typeface="Calibri"/>
              </a:rPr>
              <a:t>восстановители:</a:t>
            </a:r>
          </a:p>
          <a:p>
            <a:r>
              <a:rPr lang="ru-RU" b="1" dirty="0"/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472" y="4590288"/>
            <a:ext cx="115763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3Н</a:t>
            </a:r>
            <a:r>
              <a:rPr lang="ru-RU" sz="2000" b="1" dirty="0"/>
              <a:t>₂</a:t>
            </a:r>
            <a:r>
              <a:rPr lang="en-US" sz="2000" b="1" dirty="0"/>
              <a:t>S (</a:t>
            </a:r>
            <a:r>
              <a:rPr lang="ru-RU" sz="2000" b="1" dirty="0"/>
              <a:t>донор электронов)</a:t>
            </a:r>
            <a:r>
              <a:rPr lang="en-US" sz="2000" b="1" dirty="0"/>
              <a:t> +</a:t>
            </a:r>
            <a:r>
              <a:rPr lang="ru-RU" sz="2000" b="1" dirty="0"/>
              <a:t> </a:t>
            </a:r>
            <a:r>
              <a:rPr lang="ru-RU" sz="2000" b="1" dirty="0" smtClean="0"/>
              <a:t>6СО</a:t>
            </a:r>
            <a:r>
              <a:rPr lang="ru-RU" sz="2000" b="1" dirty="0"/>
              <a:t>₂ + </a:t>
            </a:r>
            <a:r>
              <a:rPr lang="ru-RU" sz="2000" b="1" dirty="0" smtClean="0"/>
              <a:t>6Н</a:t>
            </a:r>
            <a:r>
              <a:rPr lang="ru-RU" sz="2000" b="1" dirty="0"/>
              <a:t>₂О +</a:t>
            </a:r>
            <a:r>
              <a:rPr lang="ru-RU" sz="2000" b="1" dirty="0">
                <a:solidFill>
                  <a:srgbClr val="FF0000"/>
                </a:solidFill>
              </a:rPr>
              <a:t>свет</a:t>
            </a:r>
            <a:r>
              <a:rPr lang="ru-RU" sz="2000" b="1" dirty="0"/>
              <a:t> → </a:t>
            </a:r>
            <a:r>
              <a:rPr lang="ru-RU" sz="2000" b="1" dirty="0" smtClean="0"/>
              <a:t>С₆Н₁₂О₆ </a:t>
            </a:r>
            <a:r>
              <a:rPr lang="ru-RU" sz="2000" b="1" dirty="0"/>
              <a:t>+ </a:t>
            </a:r>
            <a:r>
              <a:rPr lang="ru-RU" sz="2000" b="1" dirty="0" smtClean="0"/>
              <a:t>3</a:t>
            </a:r>
            <a:r>
              <a:rPr lang="en-US" sz="2000" b="1" dirty="0" smtClean="0"/>
              <a:t>H</a:t>
            </a:r>
            <a:r>
              <a:rPr lang="en-US" sz="2000" b="1" dirty="0"/>
              <a:t>₂SO₄ </a:t>
            </a:r>
            <a:r>
              <a:rPr lang="en-US" sz="2000" b="1" dirty="0" smtClean="0"/>
              <a:t>(H₂SO₄ → 2H</a:t>
            </a:r>
            <a:r>
              <a:rPr lang="en-US" sz="2000" b="1" dirty="0"/>
              <a:t>⁺ + SO₄²⁻)</a:t>
            </a:r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Протоны Н⁺ генерируют протонный градиент для АТР-азы, а также используются  как субстраты для </a:t>
            </a:r>
            <a:r>
              <a:rPr lang="ru-RU" sz="2000" b="1" dirty="0" smtClean="0">
                <a:solidFill>
                  <a:srgbClr val="FF0000"/>
                </a:solidFill>
              </a:rPr>
              <a:t>бактерий-</a:t>
            </a:r>
            <a:r>
              <a:rPr lang="ru-RU" sz="2000" b="1" dirty="0" err="1" smtClean="0">
                <a:solidFill>
                  <a:srgbClr val="FF0000"/>
                </a:solidFill>
              </a:rPr>
              <a:t>метаногенов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                                                        СО</a:t>
            </a:r>
            <a:r>
              <a:rPr lang="ru-RU" sz="2000" b="1" dirty="0"/>
              <a:t>₂ + 4Н₂ → </a:t>
            </a:r>
            <a:r>
              <a:rPr lang="ru-RU" sz="2000" b="1" dirty="0">
                <a:solidFill>
                  <a:srgbClr val="0070C0"/>
                </a:solidFill>
              </a:rPr>
              <a:t>СН₄</a:t>
            </a:r>
            <a:r>
              <a:rPr lang="ru-RU" sz="2000" b="1" dirty="0"/>
              <a:t> + 2Н₂</a:t>
            </a:r>
            <a:r>
              <a:rPr lang="ru-RU" sz="2000" b="1" dirty="0" smtClean="0"/>
              <a:t>О (∆</a:t>
            </a:r>
            <a:r>
              <a:rPr lang="en-US" sz="2000" b="1" dirty="0" smtClean="0"/>
              <a:t>G = - 135</a:t>
            </a:r>
            <a:r>
              <a:rPr lang="ru-RU" sz="2000" b="1" dirty="0" smtClean="0"/>
              <a:t> кДж/моль)</a:t>
            </a:r>
            <a:r>
              <a:rPr lang="en-US" sz="2000" b="1" dirty="0" smtClean="0"/>
              <a:t> </a:t>
            </a:r>
            <a:endParaRPr lang="ru-RU" sz="2000" b="1" dirty="0"/>
          </a:p>
          <a:p>
            <a:pPr algn="just"/>
            <a:r>
              <a:rPr lang="ru-RU" sz="2000" b="1" dirty="0"/>
              <a:t>  </a:t>
            </a:r>
          </a:p>
          <a:p>
            <a:pPr algn="just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4237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Зеленые серные бактерии</a:t>
            </a:r>
            <a:endParaRPr lang="ru-RU" sz="3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8096"/>
            <a:ext cx="11201400" cy="3995928"/>
          </a:xfrm>
        </p:spPr>
      </p:pic>
      <p:sp>
        <p:nvSpPr>
          <p:cNvPr id="5" name="TextBox 4"/>
          <p:cNvSpPr txBox="1"/>
          <p:nvPr/>
        </p:nvSpPr>
        <p:spPr>
          <a:xfrm>
            <a:off x="228600" y="4928616"/>
            <a:ext cx="11612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Зеленые серные бактерии (серобактерии) – анаэробные бактерии, использующие </a:t>
            </a:r>
            <a:r>
              <a:rPr lang="ru-RU" b="1" dirty="0" err="1" smtClean="0"/>
              <a:t>окислительно</a:t>
            </a:r>
            <a:r>
              <a:rPr lang="ru-RU" b="1" dirty="0" smtClean="0"/>
              <a:t>-восстановительные реакции, в которых в качестве донора электронов (восстановителя) выступают сероводород, молекулярный водород, сера, редко – ионы железа. Главный пигмент – </a:t>
            </a:r>
            <a:r>
              <a:rPr lang="ru-RU" b="1" dirty="0" err="1" smtClean="0"/>
              <a:t>бактериохлорфилл</a:t>
            </a:r>
            <a:r>
              <a:rPr lang="ru-RU" b="1" dirty="0" smtClean="0"/>
              <a:t> </a:t>
            </a:r>
            <a:r>
              <a:rPr lang="ru-RU" b="1" i="1" dirty="0" smtClean="0"/>
              <a:t>а</a:t>
            </a:r>
            <a:r>
              <a:rPr lang="ru-RU" b="1" dirty="0" smtClean="0"/>
              <a:t>, дополнительные – </a:t>
            </a:r>
            <a:r>
              <a:rPr lang="ru-RU" b="1" dirty="0" err="1" smtClean="0"/>
              <a:t>бактериохлорофиллы</a:t>
            </a:r>
            <a:r>
              <a:rPr lang="ru-RU" b="1" dirty="0" smtClean="0"/>
              <a:t> </a:t>
            </a:r>
            <a:r>
              <a:rPr lang="en-US" b="1" i="1" dirty="0" smtClean="0"/>
              <a:t>c</a:t>
            </a:r>
            <a:r>
              <a:rPr lang="en-US" b="1" dirty="0" smtClean="0"/>
              <a:t>, </a:t>
            </a:r>
            <a:r>
              <a:rPr lang="en-US" b="1" i="1" dirty="0" smtClean="0"/>
              <a:t>d</a:t>
            </a:r>
            <a:r>
              <a:rPr lang="en-US" b="1" dirty="0" smtClean="0"/>
              <a:t> </a:t>
            </a:r>
            <a:r>
              <a:rPr lang="ru-RU" b="1" dirty="0" smtClean="0"/>
              <a:t>или </a:t>
            </a:r>
            <a:r>
              <a:rPr lang="ru-RU" b="1" i="1" dirty="0" smtClean="0"/>
              <a:t>е</a:t>
            </a:r>
            <a:r>
              <a:rPr lang="ru-RU" b="1" dirty="0" smtClean="0"/>
              <a:t>, а  также </a:t>
            </a:r>
            <a:r>
              <a:rPr lang="ru-RU" b="1" dirty="0" err="1" smtClean="0"/>
              <a:t>каротиноиды</a:t>
            </a:r>
            <a:r>
              <a:rPr lang="ru-RU" b="1" dirty="0" smtClean="0"/>
              <a:t>. </a:t>
            </a:r>
          </a:p>
          <a:p>
            <a:pPr algn="ctr"/>
            <a:r>
              <a:rPr lang="en-US" b="1" dirty="0" smtClean="0"/>
              <a:t>3H₂S (</a:t>
            </a:r>
            <a:r>
              <a:rPr lang="ru-RU" b="1" dirty="0" smtClean="0"/>
              <a:t>донор)</a:t>
            </a:r>
            <a:r>
              <a:rPr lang="en-US" b="1" dirty="0" smtClean="0"/>
              <a:t> + 6CO₂ + 6H₂O + </a:t>
            </a:r>
            <a:r>
              <a:rPr lang="ru-RU" b="1" dirty="0" smtClean="0">
                <a:solidFill>
                  <a:srgbClr val="FF0000"/>
                </a:solidFill>
              </a:rPr>
              <a:t>свет</a:t>
            </a:r>
            <a:r>
              <a:rPr lang="ru-RU" b="1" dirty="0" smtClean="0"/>
              <a:t> → С₆</a:t>
            </a:r>
            <a:r>
              <a:rPr lang="en-US" b="1" dirty="0" smtClean="0"/>
              <a:t>H₁₂O₆ + 3H₂SO₄ (H₂SO₄ → 2H⁺ + SO₄²⁻)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910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24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икробные сообщества в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докислородную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эпоху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23544"/>
            <a:ext cx="10515600" cy="52534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err="1"/>
              <a:t>Сульфат-восстанавливающие</a:t>
            </a:r>
            <a:r>
              <a:rPr lang="ru-RU" b="1" dirty="0"/>
              <a:t> бактерии</a:t>
            </a:r>
            <a:endParaRPr lang="en-US" b="1" dirty="0"/>
          </a:p>
          <a:p>
            <a:pPr algn="ctr"/>
            <a:r>
              <a:rPr lang="en-US" sz="1800" b="1" dirty="0"/>
              <a:t>(</a:t>
            </a:r>
            <a:r>
              <a:rPr lang="ru-RU" sz="1800" b="1" dirty="0"/>
              <a:t>один из древнейших видов бактерий – ранний архей, 3,5 млрд. лет тому назад)</a:t>
            </a:r>
            <a:endParaRPr lang="ru-RU" sz="1900" b="1" dirty="0"/>
          </a:p>
          <a:p>
            <a:pPr algn="ctr"/>
            <a:r>
              <a:rPr lang="ru-RU" b="1" i="1" dirty="0"/>
              <a:t>Сульфат → Сероводород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Пурпурные бактерии</a:t>
            </a:r>
          </a:p>
          <a:p>
            <a:pPr algn="ctr"/>
            <a:r>
              <a:rPr lang="ru-RU" b="1" i="1" dirty="0"/>
              <a:t>Сероводород → Водород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 err="1"/>
              <a:t>Метаногены</a:t>
            </a:r>
            <a:endParaRPr lang="ru-RU" b="1" dirty="0"/>
          </a:p>
          <a:p>
            <a:pPr algn="ctr"/>
            <a:r>
              <a:rPr lang="ru-RU" b="1" i="1" dirty="0"/>
              <a:t>Водород → </a:t>
            </a:r>
            <a:r>
              <a:rPr lang="ru-RU" b="1" i="1" dirty="0" smtClean="0"/>
              <a:t>Метан </a:t>
            </a:r>
          </a:p>
          <a:p>
            <a:pPr marL="0" indent="0" algn="ctr">
              <a:buNone/>
            </a:pPr>
            <a:r>
              <a:rPr lang="ru-RU" sz="2200" b="1" dirty="0" smtClean="0"/>
              <a:t>4Н₂ + СО₂ → СН₄ + 2Н₂О  (∆</a:t>
            </a:r>
            <a:r>
              <a:rPr lang="en-US" sz="2200" b="1" dirty="0" smtClean="0"/>
              <a:t>G = - 135 </a:t>
            </a:r>
            <a:r>
              <a:rPr lang="ru-RU" sz="2200" b="1" dirty="0" smtClean="0"/>
              <a:t>кДж/моль)</a:t>
            </a:r>
          </a:p>
          <a:p>
            <a:pPr algn="ctr"/>
            <a:endParaRPr lang="ru-RU" b="1" i="1" dirty="0" smtClean="0"/>
          </a:p>
          <a:p>
            <a:pPr algn="ctr"/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853684" y="2220069"/>
            <a:ext cx="484632" cy="76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853684" y="4055076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4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35" y="44624"/>
            <a:ext cx="11853517" cy="648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Перенос и запасание энергии в  системах,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содержащие 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светопоглощающие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пигменты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7" name="Picture 3" descr="H:\БИОЭНЕРГЕТИКА (МАТЕРИАЛЫ К НОВОМУ КУРСУ)\ФОТОСИНТЕЗ-Материалы\перенос и запасание энергии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5" y="611182"/>
            <a:ext cx="61542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752" y="5157192"/>
            <a:ext cx="143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Е=+ 815 мВ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752" y="3933056"/>
            <a:ext cx="262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Е=+440 мВ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073" y="476672"/>
            <a:ext cx="236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Е= -950 мВ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1296" y="3068960"/>
            <a:ext cx="196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Е=-315 мВ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794131" y="949370"/>
            <a:ext cx="288032" cy="3168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99032" y="1916832"/>
            <a:ext cx="152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10 </a:t>
            </a:r>
            <a:r>
              <a:rPr lang="ru-RU" b="1" dirty="0" err="1">
                <a:solidFill>
                  <a:srgbClr val="FF0000"/>
                </a:solidFill>
              </a:rPr>
              <a:t>пс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6856" y="764704"/>
            <a:ext cx="158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 </a:t>
            </a:r>
            <a:r>
              <a:rPr lang="ru-RU" b="1" dirty="0" err="1">
                <a:solidFill>
                  <a:srgbClr val="FF0000"/>
                </a:solidFill>
              </a:rPr>
              <a:t>пс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7728" y="6165304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</a:t>
            </a:r>
            <a:r>
              <a:rPr lang="ru-RU" b="1" dirty="0" err="1">
                <a:solidFill>
                  <a:srgbClr val="FF0000"/>
                </a:solidFill>
              </a:rPr>
              <a:t>пс</a:t>
            </a:r>
            <a:r>
              <a:rPr lang="ru-RU" b="1" dirty="0">
                <a:solidFill>
                  <a:srgbClr val="FF0000"/>
                </a:solidFill>
              </a:rPr>
              <a:t> = 10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⁻¹² сек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6039" y="548681"/>
            <a:ext cx="55801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Время </a:t>
            </a:r>
            <a:r>
              <a:rPr lang="ru-RU" sz="2000" b="1" dirty="0"/>
              <a:t>жизни </a:t>
            </a:r>
            <a:r>
              <a:rPr lang="ru-RU" sz="2000" b="1" dirty="0" smtClean="0"/>
              <a:t>молекулы пигмента </a:t>
            </a:r>
            <a:r>
              <a:rPr lang="ru-RU" sz="2000" b="1" dirty="0"/>
              <a:t>в возбужденном состоянии крайне мало. Уже через 10 </a:t>
            </a:r>
            <a:r>
              <a:rPr lang="ru-RU" sz="2000" b="1" dirty="0" err="1"/>
              <a:t>пс</a:t>
            </a:r>
            <a:r>
              <a:rPr lang="ru-RU" sz="2000" b="1" dirty="0"/>
              <a:t> </a:t>
            </a:r>
            <a:r>
              <a:rPr lang="ru-RU" sz="2000" b="1" dirty="0" smtClean="0"/>
              <a:t>может произойти возврат </a:t>
            </a:r>
            <a:r>
              <a:rPr lang="ru-RU" sz="2000" b="1" dirty="0"/>
              <a:t>электрона с возбужденной на основную орбиталь с потерей энергии в виде тепла </a:t>
            </a:r>
            <a:r>
              <a:rPr lang="ru-RU" sz="2000" b="1" dirty="0" smtClean="0"/>
              <a:t>и </a:t>
            </a:r>
            <a:r>
              <a:rPr lang="ru-RU" sz="2000" b="1" dirty="0"/>
              <a:t>флуоресценции. 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Однако </a:t>
            </a:r>
            <a:r>
              <a:rPr lang="ru-RU" sz="2000" b="1" dirty="0"/>
              <a:t>в течении 3 </a:t>
            </a:r>
            <a:r>
              <a:rPr lang="ru-RU" sz="2000" b="1" dirty="0" err="1"/>
              <a:t>пс</a:t>
            </a:r>
            <a:r>
              <a:rPr lang="ru-RU" sz="2000" b="1" dirty="0"/>
              <a:t> происходит перенос электрона с возбужденной </a:t>
            </a:r>
            <a:r>
              <a:rPr lang="ru-RU" sz="2000" b="1" dirty="0" err="1"/>
              <a:t>орбитали</a:t>
            </a:r>
            <a:r>
              <a:rPr lang="ru-RU" sz="2000" b="1" dirty="0"/>
              <a:t> на систему белков-акцепторов: электроны движутся от мощного </a:t>
            </a:r>
            <a:r>
              <a:rPr lang="ru-RU" sz="2000" b="1" i="1" dirty="0"/>
              <a:t>восстановителя</a:t>
            </a:r>
            <a:r>
              <a:rPr lang="ru-RU" sz="2000" b="1" dirty="0"/>
              <a:t> (хлорофилл в возбужденном состоянии) к конечному </a:t>
            </a:r>
            <a:r>
              <a:rPr lang="ru-RU" sz="2000" b="1" i="1" dirty="0"/>
              <a:t>окислителю</a:t>
            </a:r>
            <a:r>
              <a:rPr lang="ru-RU" sz="2000" b="1" dirty="0"/>
              <a:t> (</a:t>
            </a:r>
            <a:r>
              <a:rPr lang="en-US" sz="2000" b="1" dirty="0"/>
              <a:t>NADP</a:t>
            </a:r>
            <a:r>
              <a:rPr lang="en-US" sz="2000" b="1" dirty="0">
                <a:latin typeface="Calibri"/>
              </a:rPr>
              <a:t>⁺)</a:t>
            </a:r>
            <a:r>
              <a:rPr lang="ru-RU" sz="2000" b="1" dirty="0">
                <a:latin typeface="Calibri"/>
              </a:rPr>
              <a:t>. Этот </a:t>
            </a:r>
            <a:r>
              <a:rPr lang="ru-RU" sz="2000" b="1" dirty="0" err="1">
                <a:solidFill>
                  <a:srgbClr val="FF0000"/>
                </a:solidFill>
                <a:latin typeface="Calibri"/>
              </a:rPr>
              <a:t>экзергонический</a:t>
            </a:r>
            <a:r>
              <a:rPr lang="ru-RU" sz="2000" b="1" dirty="0">
                <a:latin typeface="Calibri"/>
              </a:rPr>
              <a:t> перенос происходит через мембрану. </a:t>
            </a:r>
            <a:endParaRPr lang="ru-RU" sz="2000" b="1" dirty="0" smtClean="0">
              <a:latin typeface="Calibri"/>
            </a:endParaRPr>
          </a:p>
          <a:p>
            <a:r>
              <a:rPr lang="ru-RU" sz="2000" b="1" dirty="0">
                <a:latin typeface="Calibri"/>
              </a:rPr>
              <a:t> </a:t>
            </a:r>
            <a:r>
              <a:rPr lang="ru-RU" sz="2000" b="1" dirty="0" smtClean="0">
                <a:latin typeface="Calibri"/>
              </a:rPr>
              <a:t>    В </a:t>
            </a:r>
            <a:r>
              <a:rPr lang="ru-RU" sz="2000" b="1" dirty="0">
                <a:latin typeface="Calibri"/>
              </a:rPr>
              <a:t>результате  генерируется протонный потенциал, используемый для синтеза АТР. </a:t>
            </a:r>
          </a:p>
          <a:p>
            <a:r>
              <a:rPr lang="ru-RU" sz="2000" b="1" dirty="0" smtClean="0">
                <a:latin typeface="Calibri"/>
              </a:rPr>
              <a:t>     Образовавшаяся </a:t>
            </a:r>
            <a:r>
              <a:rPr lang="ru-RU" sz="2000" b="1" dirty="0">
                <a:latin typeface="Calibri"/>
              </a:rPr>
              <a:t>электронная «вакансия»  на основной </a:t>
            </a:r>
            <a:r>
              <a:rPr lang="ru-RU" sz="2000" b="1" dirty="0" err="1">
                <a:latin typeface="Calibri"/>
              </a:rPr>
              <a:t>орбитали</a:t>
            </a:r>
            <a:r>
              <a:rPr lang="ru-RU" sz="2000" b="1" dirty="0">
                <a:latin typeface="Calibri"/>
              </a:rPr>
              <a:t> хлорофилла заполняется электроном, генерируемым  донором – </a:t>
            </a:r>
            <a:r>
              <a:rPr lang="ru-RU" sz="2000" b="1" dirty="0" err="1">
                <a:latin typeface="Calibri"/>
              </a:rPr>
              <a:t>водорасщепляющим</a:t>
            </a:r>
            <a:r>
              <a:rPr lang="ru-RU" sz="2000" b="1" dirty="0">
                <a:latin typeface="Calibri"/>
              </a:rPr>
              <a:t> комплексом.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95801" y="5157193"/>
            <a:ext cx="192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Водорасщепляю</a:t>
            </a:r>
            <a:r>
              <a:rPr lang="ru-RU" b="1" dirty="0"/>
              <a:t>-</a:t>
            </a:r>
          </a:p>
          <a:p>
            <a:r>
              <a:rPr lang="ru-RU" b="1" dirty="0" err="1"/>
              <a:t>щий</a:t>
            </a:r>
            <a:r>
              <a:rPr lang="ru-RU" b="1" dirty="0"/>
              <a:t> комплекс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155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Экситон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6765" y="3933056"/>
            <a:ext cx="264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Возврат энергии в виде тепла и флуоресценции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421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95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+mn-lt"/>
              </a:rPr>
              <a:t>Фотореакционная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система пурпурных бактерий (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RC II)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86384"/>
            <a:ext cx="5806440" cy="5861303"/>
          </a:xfrm>
        </p:spPr>
      </p:pic>
      <p:sp>
        <p:nvSpPr>
          <p:cNvPr id="5" name="TextBox 4"/>
          <p:cNvSpPr txBox="1"/>
          <p:nvPr/>
        </p:nvSpPr>
        <p:spPr>
          <a:xfrm>
            <a:off x="6327648" y="941832"/>
            <a:ext cx="5769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Под действием световой энергии (экситоны) возбуждение реакционного центра Р870 (содержит 2 молекулы </a:t>
            </a:r>
            <a:r>
              <a:rPr lang="ru-RU" b="1" dirty="0" err="1" smtClean="0"/>
              <a:t>бактериохлорофилла</a:t>
            </a:r>
            <a:r>
              <a:rPr lang="ru-RU" b="1" dirty="0" smtClean="0"/>
              <a:t>  («специализированная пара») происходит перенос электрона с основной </a:t>
            </a:r>
            <a:r>
              <a:rPr lang="ru-RU" b="1" dirty="0" err="1" smtClean="0"/>
              <a:t>орбитали</a:t>
            </a:r>
            <a:r>
              <a:rPr lang="ru-RU" b="1" dirty="0" smtClean="0"/>
              <a:t> на возбужденную.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В результате центр Р870 становится мощным восстановителем. Электрон от этого центра через систему переносчиков (</a:t>
            </a:r>
            <a:r>
              <a:rPr lang="ru-RU" b="1" dirty="0" err="1" smtClean="0"/>
              <a:t>феофитин</a:t>
            </a:r>
            <a:r>
              <a:rPr lang="ru-RU" b="1" dirty="0" smtClean="0"/>
              <a:t> → хинон → </a:t>
            </a:r>
            <a:r>
              <a:rPr lang="ru-RU" b="1" dirty="0" err="1" smtClean="0"/>
              <a:t>цитохромный</a:t>
            </a:r>
            <a:r>
              <a:rPr lang="ru-RU" b="1" dirty="0" smtClean="0"/>
              <a:t> комплекс</a:t>
            </a:r>
            <a:r>
              <a:rPr lang="en-US" b="1" dirty="0" smtClean="0"/>
              <a:t> </a:t>
            </a:r>
            <a:r>
              <a:rPr lang="en-US" b="1" i="1" dirty="0" err="1" smtClean="0"/>
              <a:t>bc</a:t>
            </a:r>
            <a:r>
              <a:rPr lang="en-US" b="1" dirty="0" smtClean="0"/>
              <a:t>₁ → </a:t>
            </a:r>
            <a:r>
              <a:rPr lang="ru-RU" b="1" dirty="0" err="1" smtClean="0"/>
              <a:t>цитохром</a:t>
            </a:r>
            <a:r>
              <a:rPr lang="ru-RU" b="1" dirty="0" smtClean="0"/>
              <a:t> </a:t>
            </a:r>
            <a:r>
              <a:rPr lang="en-US" b="1" i="1" dirty="0" smtClean="0"/>
              <a:t>c₂</a:t>
            </a:r>
            <a:r>
              <a:rPr lang="en-US" b="1" dirty="0" smtClean="0"/>
              <a:t>)</a:t>
            </a:r>
            <a:r>
              <a:rPr lang="ru-RU" b="1" dirty="0" smtClean="0"/>
              <a:t>  возвращается на прежнюю орбиталь.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Конечным акцептором электронов является потерявший электрон реакционный центр Р870.</a:t>
            </a:r>
          </a:p>
          <a:p>
            <a:r>
              <a:rPr lang="ru-RU" b="1" dirty="0" smtClean="0"/>
              <a:t>     Этот </a:t>
            </a:r>
            <a:r>
              <a:rPr lang="ru-RU" b="1" dirty="0" smtClean="0">
                <a:solidFill>
                  <a:srgbClr val="FF0000"/>
                </a:solidFill>
              </a:rPr>
              <a:t>циклический</a:t>
            </a:r>
            <a:r>
              <a:rPr lang="ru-RU" b="1" dirty="0" smtClean="0"/>
              <a:t> поток электронов высвобождает энергию для перекачки протонов Н⁺ из среды в клетку с помощью </a:t>
            </a:r>
            <a:r>
              <a:rPr lang="ru-RU" b="1" dirty="0" err="1" smtClean="0"/>
              <a:t>цитохромного</a:t>
            </a:r>
            <a:r>
              <a:rPr lang="ru-RU" b="1" dirty="0" smtClean="0"/>
              <a:t> комплекса</a:t>
            </a:r>
            <a:r>
              <a:rPr lang="en-US" b="1" dirty="0" smtClean="0"/>
              <a:t> </a:t>
            </a:r>
            <a:r>
              <a:rPr lang="en-US" b="1" i="1" dirty="0" err="1" smtClean="0"/>
              <a:t>bc</a:t>
            </a:r>
            <a:r>
              <a:rPr lang="en-US" b="1" dirty="0" smtClean="0"/>
              <a:t>₁ </a:t>
            </a:r>
            <a:r>
              <a:rPr lang="ru-RU" b="1" dirty="0" smtClean="0"/>
              <a:t>. В результате возникает трансмембранный градиент Н⁺. </a:t>
            </a:r>
          </a:p>
          <a:p>
            <a:r>
              <a:rPr lang="ru-RU" b="1" dirty="0" smtClean="0"/>
              <a:t>     При возврате протонов наружу через АТР-азу происходит синтез АТР (аналогично процессам в митохондриях).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099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8264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  <a:latin typeface="+mn-lt"/>
              </a:rPr>
              <a:t>Фотореакционная</a:t>
            </a:r>
            <a:r>
              <a:rPr lang="ru-RU" sz="2800" b="1" dirty="0" smtClean="0">
                <a:solidFill>
                  <a:srgbClr val="00B050"/>
                </a:solidFill>
                <a:latin typeface="+mn-lt"/>
              </a:rPr>
              <a:t> система зеленых серных бактерий (</a:t>
            </a:r>
            <a:r>
              <a:rPr lang="en-US" sz="2800" b="1" dirty="0" smtClean="0">
                <a:solidFill>
                  <a:srgbClr val="00B050"/>
                </a:solidFill>
                <a:latin typeface="+mn-lt"/>
              </a:rPr>
              <a:t>RC I)</a:t>
            </a:r>
            <a:endParaRPr lang="ru-RU" sz="28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782515"/>
            <a:ext cx="5025683" cy="5882053"/>
          </a:xfrm>
        </p:spPr>
      </p:pic>
      <p:sp>
        <p:nvSpPr>
          <p:cNvPr id="5" name="TextBox 4"/>
          <p:cNvSpPr txBox="1"/>
          <p:nvPr/>
        </p:nvSpPr>
        <p:spPr>
          <a:xfrm>
            <a:off x="5368583" y="633047"/>
            <a:ext cx="66856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/>
              <a:t>Ф</a:t>
            </a:r>
            <a:r>
              <a:rPr lang="ru-RU" b="1" dirty="0" smtClean="0"/>
              <a:t>отосистема предотвращает  «сброс» электронов на основную орбиталь реакционного центра Р840 и уже через 3 </a:t>
            </a:r>
            <a:r>
              <a:rPr lang="ru-RU" b="1" dirty="0" err="1" smtClean="0"/>
              <a:t>пс</a:t>
            </a:r>
            <a:r>
              <a:rPr lang="ru-RU" b="1" dirty="0" smtClean="0"/>
              <a:t> происходит перенос электронов двумя путями: </a:t>
            </a:r>
          </a:p>
          <a:p>
            <a:r>
              <a:rPr lang="ru-RU" b="1" dirty="0" smtClean="0"/>
              <a:t>    а) </a:t>
            </a:r>
            <a:r>
              <a:rPr lang="ru-RU" b="1" dirty="0" smtClean="0">
                <a:solidFill>
                  <a:srgbClr val="FF0000"/>
                </a:solidFill>
              </a:rPr>
              <a:t>нециклический путь </a:t>
            </a:r>
            <a:r>
              <a:rPr lang="ru-RU" b="1" dirty="0" smtClean="0"/>
              <a:t>- на систему белков-переносчиков (</a:t>
            </a:r>
            <a:r>
              <a:rPr lang="en-US" b="1" dirty="0" err="1" smtClean="0"/>
              <a:t>Fd</a:t>
            </a:r>
            <a:r>
              <a:rPr lang="en-US" b="1" dirty="0" smtClean="0"/>
              <a:t>)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 smtClean="0"/>
              <a:t>к месту синтеза </a:t>
            </a:r>
            <a:r>
              <a:rPr lang="en-US" b="1" dirty="0" smtClean="0"/>
              <a:t>NADH</a:t>
            </a:r>
            <a:r>
              <a:rPr lang="ru-RU" b="1" dirty="0" smtClean="0"/>
              <a:t>: </a:t>
            </a:r>
          </a:p>
          <a:p>
            <a:pPr algn="ctr"/>
            <a:r>
              <a:rPr lang="en-US" b="1" dirty="0" smtClean="0"/>
              <a:t>NAD⁺ + </a:t>
            </a:r>
            <a:r>
              <a:rPr lang="ru-RU" b="1" dirty="0" smtClean="0"/>
              <a:t>2</a:t>
            </a:r>
            <a:r>
              <a:rPr lang="en-US" b="1" dirty="0" smtClean="0"/>
              <a:t>H⁺ + 2e⁻ → NADH</a:t>
            </a:r>
            <a:r>
              <a:rPr lang="ru-RU" b="1" dirty="0" smtClean="0"/>
              <a:t> + Н⁺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Электроны, ушедшие из Р840 на восстановление </a:t>
            </a:r>
            <a:r>
              <a:rPr lang="en-US" b="1" dirty="0" smtClean="0"/>
              <a:t>NAD⁺</a:t>
            </a:r>
            <a:r>
              <a:rPr lang="ru-RU" b="1" dirty="0" smtClean="0"/>
              <a:t>, заменяются электронами, полученными в процессе окисления </a:t>
            </a:r>
            <a:r>
              <a:rPr lang="en-US" b="1" dirty="0" smtClean="0"/>
              <a:t>H₂S </a:t>
            </a:r>
            <a:r>
              <a:rPr lang="ru-RU" b="1" dirty="0" smtClean="0"/>
              <a:t>(донор электронов) → </a:t>
            </a:r>
            <a:r>
              <a:rPr lang="en-US" b="1" dirty="0" smtClean="0"/>
              <a:t>SO₄²⁻.</a:t>
            </a:r>
            <a:r>
              <a:rPr lang="ru-RU" b="1" dirty="0" smtClean="0"/>
              <a:t> </a:t>
            </a:r>
            <a:endParaRPr lang="en-US" b="1" dirty="0" smtClean="0"/>
          </a:p>
          <a:p>
            <a:pPr algn="just"/>
            <a:r>
              <a:rPr lang="ru-RU" b="1" dirty="0" smtClean="0"/>
              <a:t>   б) </a:t>
            </a:r>
            <a:r>
              <a:rPr lang="ru-RU" b="1" dirty="0" smtClean="0">
                <a:solidFill>
                  <a:srgbClr val="FF0000"/>
                </a:solidFill>
              </a:rPr>
              <a:t>циклический путь </a:t>
            </a:r>
            <a:r>
              <a:rPr lang="ru-RU" b="1" dirty="0" smtClean="0"/>
              <a:t>– возврат  через другую систему белков-переносчиков обратно в реакционный центр Р840. Этот процесс сопровождается   транспортом протонов через мембрану. Тем самым генерируется протонный градиент, используемый для синтеза АТР.</a:t>
            </a:r>
          </a:p>
          <a:p>
            <a:pPr algn="just"/>
            <a:r>
              <a:rPr lang="ru-RU" b="1" dirty="0" smtClean="0"/>
              <a:t>   Оба эти процесса являются </a:t>
            </a:r>
            <a:r>
              <a:rPr lang="ru-RU" b="1" dirty="0" err="1" smtClean="0">
                <a:solidFill>
                  <a:srgbClr val="FF0000"/>
                </a:solidFill>
              </a:rPr>
              <a:t>экзергоническими</a:t>
            </a:r>
            <a:r>
              <a:rPr lang="ru-RU" b="1" dirty="0" smtClean="0"/>
              <a:t>, так как электроны движутся от мощного восстановителя (возбужденный центр Р840) к конечному окислителю - </a:t>
            </a:r>
            <a:r>
              <a:rPr lang="en-US" b="1" dirty="0" smtClean="0"/>
              <a:t>NAD⁺.</a:t>
            </a:r>
            <a:r>
              <a:rPr lang="ru-RU" b="1" dirty="0" smtClean="0"/>
              <a:t> </a:t>
            </a:r>
          </a:p>
          <a:p>
            <a:pPr algn="just"/>
            <a:r>
              <a:rPr lang="ru-RU" b="1" i="1" dirty="0" smtClean="0"/>
              <a:t>   Все компоненты фотосистемы жестко фиксированы в мембране. По этой причине быстрота и эффективность реакций объясняется  отсутствием беспорядочной диффузии и столкновений этих компонентов.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5462" y="6101862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</a:t>
            </a:r>
            <a:r>
              <a:rPr lang="ru-RU" sz="2000" b="1" dirty="0" err="1" smtClean="0"/>
              <a:t>пс</a:t>
            </a:r>
            <a:r>
              <a:rPr lang="ru-RU" sz="2000" b="1" dirty="0" smtClean="0"/>
              <a:t> = 10⁻¹² сек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31123" y="1037492"/>
            <a:ext cx="1802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Нециклический путь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9385" y="3217985"/>
            <a:ext cx="219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Циклический путь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1257300"/>
            <a:ext cx="145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Возбужденное</a:t>
            </a:r>
          </a:p>
          <a:p>
            <a:pPr algn="ctr"/>
            <a:r>
              <a:rPr lang="ru-RU" sz="1400" b="1" dirty="0" smtClean="0"/>
              <a:t>состояние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" y="5020408"/>
            <a:ext cx="105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Основное состояние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313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8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Природа ищет и наконец находит  новые источники электронов (восстановители) для фотосинтеза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3" y="1109052"/>
            <a:ext cx="2406162" cy="2179271"/>
          </a:xfrm>
        </p:spPr>
      </p:pic>
      <p:sp>
        <p:nvSpPr>
          <p:cNvPr id="5" name="TextBox 4"/>
          <p:cNvSpPr txBox="1"/>
          <p:nvPr/>
        </p:nvSpPr>
        <p:spPr>
          <a:xfrm>
            <a:off x="2866292" y="748567"/>
            <a:ext cx="920554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Первые следы фотосинтетических организмов на Земле – 3,8 млрд. лет тому назад.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Источники электронов (восстановителей) для таких организмов: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H₂S</a:t>
            </a:r>
            <a:r>
              <a:rPr lang="en-US" sz="2000" b="1" dirty="0" smtClean="0"/>
              <a:t> = S+2H⁺+2e⁻), (</a:t>
            </a:r>
            <a:r>
              <a:rPr lang="en-US" sz="2000" b="1" dirty="0" smtClean="0">
                <a:solidFill>
                  <a:srgbClr val="FF0000"/>
                </a:solidFill>
              </a:rPr>
              <a:t>H₂</a:t>
            </a:r>
            <a:r>
              <a:rPr lang="en-US" sz="2000" b="1" dirty="0" smtClean="0"/>
              <a:t> = 2H+2e⁻), (</a:t>
            </a:r>
            <a:r>
              <a:rPr lang="ru-RU" sz="2000" b="1" dirty="0" smtClean="0">
                <a:solidFill>
                  <a:srgbClr val="FF0000"/>
                </a:solidFill>
              </a:rPr>
              <a:t>ионы </a:t>
            </a:r>
            <a:r>
              <a:rPr lang="en-US" sz="2000" b="1" dirty="0" smtClean="0">
                <a:solidFill>
                  <a:srgbClr val="FF0000"/>
                </a:solidFill>
              </a:rPr>
              <a:t>Fe² </a:t>
            </a:r>
            <a:r>
              <a:rPr lang="en-US" sz="2000" b="1" dirty="0" smtClean="0"/>
              <a:t>=Fe³⁺+e⁻).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В течение архейского периода (3,8-2,5 млрд. лет т.н.) эффективность всех этих видов фотосинтеза падала, так как железо погружалось к ядру планеты, а вулканическая активность (выбросы водорода и серы) – снижалась. Начались поиски новых источников электронов: </a:t>
            </a:r>
          </a:p>
          <a:p>
            <a:r>
              <a:rPr lang="ru-RU" sz="2000" b="1" dirty="0" smtClean="0"/>
              <a:t>     1. </a:t>
            </a:r>
            <a:r>
              <a:rPr lang="ru-RU" sz="2000" b="1" dirty="0" smtClean="0">
                <a:solidFill>
                  <a:srgbClr val="00B050"/>
                </a:solidFill>
              </a:rPr>
              <a:t>Бикарбонат</a:t>
            </a:r>
            <a:r>
              <a:rPr lang="ru-RU" sz="2000" b="1" dirty="0" smtClean="0"/>
              <a:t> (НСО₃⁻): возник в результате растворения в океане выбросов СО₂  вулканического происхождения. Его фотоокисление: НСО₃⁻ → </a:t>
            </a:r>
            <a:r>
              <a:rPr lang="ru-RU" sz="2000" b="1" dirty="0" smtClean="0">
                <a:solidFill>
                  <a:srgbClr val="FF0000"/>
                </a:solidFill>
              </a:rPr>
              <a:t>О₂</a:t>
            </a:r>
            <a:r>
              <a:rPr lang="ru-RU" sz="2000" b="1" dirty="0" smtClean="0"/>
              <a:t> + СО₂. По мере исчерпания бикарбонатов был найден </a:t>
            </a:r>
            <a:r>
              <a:rPr lang="ru-RU" sz="2000" b="1" i="1" dirty="0" smtClean="0"/>
              <a:t>неисчерпаемый источник электронов:</a:t>
            </a:r>
            <a:endParaRPr lang="ru-RU" sz="2000" b="1" dirty="0" smtClean="0"/>
          </a:p>
          <a:p>
            <a:r>
              <a:rPr lang="ru-RU" sz="2000" b="1" dirty="0" smtClean="0"/>
              <a:t>     2. </a:t>
            </a:r>
            <a:r>
              <a:rPr lang="ru-RU" sz="2000" b="1" dirty="0">
                <a:solidFill>
                  <a:srgbClr val="00B050"/>
                </a:solidFill>
              </a:rPr>
              <a:t>В</a:t>
            </a:r>
            <a:r>
              <a:rPr lang="ru-RU" sz="2000" b="1" dirty="0" smtClean="0">
                <a:solidFill>
                  <a:srgbClr val="00B050"/>
                </a:solidFill>
              </a:rPr>
              <a:t>ода</a:t>
            </a:r>
            <a:r>
              <a:rPr lang="ru-RU" sz="2000" b="1" dirty="0" smtClean="0"/>
              <a:t> (реакция фотоокисления воды: 2Н₂О → 4Н⁺+ 4е⁻+ </a:t>
            </a:r>
            <a:r>
              <a:rPr lang="ru-RU" sz="2000" b="1" dirty="0" smtClean="0">
                <a:solidFill>
                  <a:srgbClr val="FF0000"/>
                </a:solidFill>
              </a:rPr>
              <a:t>О₂</a:t>
            </a:r>
            <a:r>
              <a:rPr lang="ru-RU" sz="2000" b="1" dirty="0" smtClean="0"/>
              <a:t>). </a:t>
            </a:r>
          </a:p>
          <a:p>
            <a:r>
              <a:rPr lang="ru-RU" sz="2000" b="1" dirty="0" smtClean="0"/>
              <a:t>     С момента, когда естественный отбор поддержал появление </a:t>
            </a:r>
            <a:r>
              <a:rPr lang="ru-RU" sz="2000" b="1" dirty="0" smtClean="0">
                <a:solidFill>
                  <a:srgbClr val="00B0F0"/>
                </a:solidFill>
              </a:rPr>
              <a:t>кислородного фотосинтеза</a:t>
            </a:r>
            <a:r>
              <a:rPr lang="ru-RU" sz="2000" b="1" dirty="0" smtClean="0"/>
              <a:t>, эффективность организмов-</a:t>
            </a:r>
            <a:r>
              <a:rPr lang="ru-RU" sz="2000" b="1" dirty="0" err="1" smtClean="0"/>
              <a:t>фотосинтетиков</a:t>
            </a:r>
            <a:r>
              <a:rPr lang="ru-RU" sz="2000" b="1" dirty="0" smtClean="0"/>
              <a:t> уже не лимитировалась источником электронов. Однако Н₂О – </a:t>
            </a:r>
            <a:r>
              <a:rPr lang="ru-RU" sz="2000" b="1" i="1" dirty="0" smtClean="0"/>
              <a:t>более слабый восстановитель, чем все вышеуказанные!</a:t>
            </a:r>
            <a:endParaRPr lang="ru-RU" b="1" i="1" dirty="0" smtClean="0"/>
          </a:p>
          <a:p>
            <a:r>
              <a:rPr lang="ru-RU" b="1" dirty="0" smtClean="0"/>
              <a:t>     По мере  мере того, как характер атмосферы Земли изменялся с восстановительного на окислительный, на планете разразилась т.наз. </a:t>
            </a:r>
            <a:r>
              <a:rPr lang="ru-RU" b="1" dirty="0" smtClean="0">
                <a:solidFill>
                  <a:srgbClr val="FF0000"/>
                </a:solidFill>
              </a:rPr>
              <a:t>Кислородная катастрофа</a:t>
            </a:r>
            <a:r>
              <a:rPr lang="ru-RU" b="1" dirty="0"/>
              <a:t> </a:t>
            </a:r>
            <a:r>
              <a:rPr lang="ru-RU" b="1" dirty="0" smtClean="0"/>
              <a:t>– масштабное вымирание анаэробных организмов, для которых О₂ был токсичен. 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8" y="3648808"/>
            <a:ext cx="2523027" cy="29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7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"/>
            <a:ext cx="11896344" cy="10286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тилакоидных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мембранах клеток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цианобактерий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, водорослей и растений согласованно работают  2 типа фотосистем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7" y="1028700"/>
            <a:ext cx="9064869" cy="3991708"/>
          </a:xfrm>
        </p:spPr>
      </p:pic>
      <p:sp>
        <p:nvSpPr>
          <p:cNvPr id="5" name="TextBox 4"/>
          <p:cNvSpPr txBox="1"/>
          <p:nvPr/>
        </p:nvSpPr>
        <p:spPr>
          <a:xfrm>
            <a:off x="246185" y="5108331"/>
            <a:ext cx="11632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В мембранах </a:t>
            </a:r>
            <a:r>
              <a:rPr lang="ru-RU" sz="2000" b="1" dirty="0" err="1" smtClean="0"/>
              <a:t>тилакоидов</a:t>
            </a:r>
            <a:r>
              <a:rPr lang="ru-RU" sz="2000" b="1" smtClean="0"/>
              <a:t>  </a:t>
            </a:r>
            <a:r>
              <a:rPr lang="ru-RU" sz="2000" b="1" dirty="0" err="1" smtClean="0"/>
              <a:t>светособирающие</a:t>
            </a:r>
            <a:r>
              <a:rPr lang="ru-RU" sz="2000" b="1" dirty="0" smtClean="0"/>
              <a:t> элементы организованы в т.наз. Фотосистему</a:t>
            </a:r>
            <a:r>
              <a:rPr lang="en-US" sz="2000" b="1" dirty="0" smtClean="0"/>
              <a:t> I</a:t>
            </a:r>
            <a:r>
              <a:rPr lang="ru-RU" sz="2000" b="1" dirty="0" smtClean="0"/>
              <a:t> </a:t>
            </a:r>
            <a:r>
              <a:rPr lang="en-US" sz="2000" b="1" dirty="0" smtClean="0"/>
              <a:t>(RC I) </a:t>
            </a:r>
            <a:r>
              <a:rPr lang="ru-RU" sz="2000" b="1" dirty="0" smtClean="0"/>
              <a:t>и</a:t>
            </a:r>
            <a:r>
              <a:rPr lang="en-US" sz="2000" b="1" dirty="0" smtClean="0"/>
              <a:t> </a:t>
            </a:r>
            <a:r>
              <a:rPr lang="ru-RU" sz="2000" b="1" dirty="0" smtClean="0"/>
              <a:t>Фотосистему </a:t>
            </a:r>
            <a:r>
              <a:rPr lang="en-US" sz="2000" b="1" dirty="0" smtClean="0"/>
              <a:t>II (RC II).</a:t>
            </a:r>
          </a:p>
          <a:p>
            <a:r>
              <a:rPr lang="ru-RU" sz="2000" b="1" dirty="0" smtClean="0"/>
              <a:t>     Фотохимическими реакционными центрами в этих системах служат </a:t>
            </a:r>
            <a:r>
              <a:rPr lang="ru-RU" sz="2000" b="1" dirty="0" err="1" smtClean="0"/>
              <a:t>хлорофилльные</a:t>
            </a:r>
            <a:r>
              <a:rPr lang="ru-RU" sz="2000" b="1" dirty="0" smtClean="0"/>
              <a:t> комплексы: Р700 и Р680. Они названы так, потому что максимумы  спектров поглощения этих комплексов находятся при 700 и 680 </a:t>
            </a:r>
            <a:r>
              <a:rPr lang="ru-RU" sz="2000" b="1" dirty="0" err="1" smtClean="0"/>
              <a:t>нм</a:t>
            </a:r>
            <a:r>
              <a:rPr lang="ru-RU" sz="2000" b="1" dirty="0" smtClean="0"/>
              <a:t>.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794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32656"/>
            <a:ext cx="11603736" cy="122413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FF0000"/>
                </a:solidFill>
                <a:latin typeface="+mn-lt"/>
              </a:rPr>
              <a:t>Гениальность</a:t>
            </a:r>
            <a:r>
              <a:rPr lang="ru-RU" sz="1800" b="1" dirty="0">
                <a:latin typeface="+mn-lt"/>
              </a:rPr>
              <a:t> – чрезвычайно высокий уровень интеллектуального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функционирования личности.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solidFill>
                  <a:srgbClr val="FF0000"/>
                </a:solidFill>
                <a:latin typeface="+mn-lt"/>
              </a:rPr>
              <a:t>Интеллект</a:t>
            </a:r>
            <a:r>
              <a:rPr lang="ru-RU" sz="1800" b="1" dirty="0">
                <a:latin typeface="+mn-lt"/>
              </a:rPr>
              <a:t> – общая умственная способность, включающая способность рассуждать, планировать, решать проблемы, мыслить абстрактно, постигать сложные идеи, быстро учиться  на основании получаемых знаний и приобретаемого опыта. 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 Кстати: </a:t>
            </a:r>
            <a:r>
              <a:rPr lang="ru-RU" sz="1800" b="1" i="1" dirty="0">
                <a:latin typeface="+mn-lt"/>
              </a:rPr>
              <a:t>Чем умный человек отличается от мудрого? </a:t>
            </a:r>
            <a:r>
              <a:rPr lang="ru-RU" sz="1800" b="1" dirty="0">
                <a:latin typeface="+mn-lt"/>
              </a:rPr>
              <a:t/>
            </a:r>
            <a:br>
              <a:rPr lang="ru-RU" sz="1800" b="1" dirty="0">
                <a:latin typeface="+mn-lt"/>
              </a:rPr>
            </a:br>
            <a:endParaRPr lang="ru-RU" sz="1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641905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empuser\Documents\Материалы к генетике гениальности\depositphotos_7682771-stock-photo-little-gen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1700808"/>
            <a:ext cx="6660232" cy="5013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28248" y="1628801"/>
            <a:ext cx="3787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6 ключевых способностей:</a:t>
            </a:r>
          </a:p>
          <a:p>
            <a:r>
              <a:rPr lang="ru-RU" sz="2000" b="1" dirty="0"/>
              <a:t>1. Рассуждение.</a:t>
            </a:r>
          </a:p>
          <a:p>
            <a:r>
              <a:rPr lang="ru-RU" sz="2000" b="1" dirty="0"/>
              <a:t>2. Способность к оперированию числами.</a:t>
            </a:r>
          </a:p>
          <a:p>
            <a:r>
              <a:rPr lang="ru-RU" sz="2000" b="1" dirty="0"/>
              <a:t>3. Пространственная способность.</a:t>
            </a:r>
          </a:p>
          <a:p>
            <a:r>
              <a:rPr lang="ru-RU" sz="2000" b="1" dirty="0"/>
              <a:t>4. Беглость речи (способность за короткое время назвать ряд синонимов),</a:t>
            </a:r>
          </a:p>
          <a:p>
            <a:r>
              <a:rPr lang="ru-RU" sz="2000" b="1" dirty="0"/>
              <a:t>5.  Скорость восприятия.</a:t>
            </a:r>
          </a:p>
          <a:p>
            <a:r>
              <a:rPr lang="ru-RU" sz="2000" b="1" dirty="0"/>
              <a:t>6. Память.</a:t>
            </a:r>
          </a:p>
        </p:txBody>
      </p:sp>
    </p:spTree>
    <p:extLst>
      <p:ext uri="{BB962C8B-B14F-4D97-AF65-F5344CB8AC3E}">
        <p14:creationId xmlns:p14="http://schemas.microsoft.com/office/powerpoint/2010/main" val="84288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6770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Совместное действие фотосистем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I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II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хлоропластах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Z-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схема)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597877"/>
            <a:ext cx="6682154" cy="6145823"/>
          </a:xfrm>
        </p:spPr>
      </p:pic>
      <p:sp>
        <p:nvSpPr>
          <p:cNvPr id="3" name="Прямоугольник 2"/>
          <p:cNvSpPr/>
          <p:nvPr/>
        </p:nvSpPr>
        <p:spPr>
          <a:xfrm>
            <a:off x="6515100" y="597878"/>
            <a:ext cx="5615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Поток </a:t>
            </a:r>
            <a:r>
              <a:rPr lang="ru-RU" b="1" dirty="0"/>
              <a:t>электронов от Н₂О к </a:t>
            </a:r>
            <a:r>
              <a:rPr lang="en-US" b="1" dirty="0"/>
              <a:t>NADP⁺ </a:t>
            </a:r>
            <a:r>
              <a:rPr lang="ru-RU" b="1" dirty="0"/>
              <a:t>описывается </a:t>
            </a:r>
            <a:r>
              <a:rPr lang="ru-RU" b="1" dirty="0" smtClean="0"/>
              <a:t>схемой, включающей : фотосистему </a:t>
            </a:r>
            <a:r>
              <a:rPr lang="en-US" b="1" dirty="0"/>
              <a:t>II </a:t>
            </a:r>
            <a:r>
              <a:rPr lang="ru-RU" b="1" dirty="0" smtClean="0"/>
              <a:t> (аналогична системе </a:t>
            </a:r>
            <a:r>
              <a:rPr lang="ru-RU" b="1" dirty="0" smtClean="0">
                <a:solidFill>
                  <a:srgbClr val="C00000"/>
                </a:solidFill>
              </a:rPr>
              <a:t>пурпурных бактерий</a:t>
            </a:r>
            <a:r>
              <a:rPr lang="ru-RU" b="1" dirty="0" smtClean="0"/>
              <a:t>) и фотосистему </a:t>
            </a:r>
            <a:r>
              <a:rPr lang="en-US" b="1" dirty="0"/>
              <a:t>I</a:t>
            </a:r>
            <a:r>
              <a:rPr lang="ru-RU" b="1" dirty="0"/>
              <a:t> (аналогична системе </a:t>
            </a:r>
            <a:r>
              <a:rPr lang="ru-RU" b="1" dirty="0">
                <a:solidFill>
                  <a:srgbClr val="00B050"/>
                </a:solidFill>
              </a:rPr>
              <a:t>зеленых серных бактерий</a:t>
            </a:r>
            <a:r>
              <a:rPr lang="ru-RU" b="1" dirty="0"/>
              <a:t>).  </a:t>
            </a:r>
            <a:endParaRPr lang="ru-RU" b="1" dirty="0" smtClean="0"/>
          </a:p>
          <a:p>
            <a:r>
              <a:rPr lang="ru-RU" b="1" dirty="0" smtClean="0"/>
              <a:t>     Для </a:t>
            </a:r>
            <a:r>
              <a:rPr lang="ru-RU" b="1" dirty="0"/>
              <a:t>того, чтобы электроны, возникающие при расщеплении воды: 2Н₂О → 4Н⁺ + 4е⁻ +О₂, смогли восстановить </a:t>
            </a:r>
            <a:r>
              <a:rPr lang="en-US" b="1" dirty="0"/>
              <a:t>NAD</a:t>
            </a:r>
            <a:r>
              <a:rPr lang="ru-RU" b="1" dirty="0"/>
              <a:t>Р⁺:</a:t>
            </a:r>
          </a:p>
          <a:p>
            <a:r>
              <a:rPr lang="en-US" b="1" dirty="0"/>
              <a:t>2NADP⁺ + 4H⁺ + 4e⁻ → 2NADPH+2H⁺,</a:t>
            </a:r>
          </a:p>
          <a:p>
            <a:r>
              <a:rPr lang="ru-RU" b="1" dirty="0"/>
              <a:t>они должны быть дважды «</a:t>
            </a:r>
            <a:r>
              <a:rPr lang="ru-RU" b="1" i="1" dirty="0"/>
              <a:t>подброшены</a:t>
            </a:r>
            <a:r>
              <a:rPr lang="ru-RU" b="1" dirty="0"/>
              <a:t>» вверх за счет энергии возбуждения, последовательно поглощенной фотосистемой </a:t>
            </a:r>
            <a:r>
              <a:rPr lang="en-US" b="1" dirty="0"/>
              <a:t>II </a:t>
            </a:r>
            <a:r>
              <a:rPr lang="ru-RU" b="1" dirty="0"/>
              <a:t>и фотосистемой </a:t>
            </a:r>
            <a:r>
              <a:rPr lang="en-US" b="1" dirty="0"/>
              <a:t>I.</a:t>
            </a:r>
            <a:endParaRPr lang="ru-RU" b="1" dirty="0"/>
          </a:p>
          <a:p>
            <a:r>
              <a:rPr lang="ru-RU" b="1" dirty="0" smtClean="0"/>
              <a:t>     На </a:t>
            </a:r>
            <a:r>
              <a:rPr lang="ru-RU" b="1" dirty="0"/>
              <a:t>прохождение каждого е⁻ по этим системам </a:t>
            </a:r>
            <a:r>
              <a:rPr lang="ru-RU" b="1" dirty="0" smtClean="0"/>
              <a:t>от Н₂О к </a:t>
            </a:r>
            <a:r>
              <a:rPr lang="en-US" b="1" dirty="0" smtClean="0"/>
              <a:t>NAD</a:t>
            </a:r>
            <a:r>
              <a:rPr lang="ru-RU" b="1" dirty="0" smtClean="0"/>
              <a:t>Р</a:t>
            </a:r>
            <a:r>
              <a:rPr lang="en-US" b="1" dirty="0" smtClean="0"/>
              <a:t>⁺ </a:t>
            </a:r>
            <a:r>
              <a:rPr lang="ru-RU" b="1" dirty="0" smtClean="0"/>
              <a:t>поглощаются </a:t>
            </a:r>
            <a:r>
              <a:rPr lang="ru-RU" b="1" dirty="0"/>
              <a:t>2  фотона – по одному на каждую систему. </a:t>
            </a:r>
            <a:r>
              <a:rPr lang="ru-RU" b="1" dirty="0" smtClean="0"/>
              <a:t>Следовательно, для образования одной молекулы О₂ от молекулы Н₂О к </a:t>
            </a:r>
            <a:r>
              <a:rPr lang="en-US" b="1" dirty="0" smtClean="0"/>
              <a:t>NADPH⁺ </a:t>
            </a:r>
            <a:r>
              <a:rPr lang="ru-RU" b="1" dirty="0" smtClean="0"/>
              <a:t>должны быть переданы 4 электрона, то есть должно быть поглощено 4х2= 8 фотонов, по 4 на каждую систему. Суммарное уравнение </a:t>
            </a:r>
            <a:r>
              <a:rPr lang="ru-RU" b="1" i="1" dirty="0" err="1" smtClean="0"/>
              <a:t>оксигенного</a:t>
            </a:r>
            <a:r>
              <a:rPr lang="ru-RU" b="1" i="1" dirty="0" smtClean="0"/>
              <a:t> фотосинтеза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H₂O + 2NADP⁺ + 8 </a:t>
            </a:r>
            <a:r>
              <a:rPr lang="ru-RU" b="1" dirty="0">
                <a:solidFill>
                  <a:srgbClr val="FF0000"/>
                </a:solidFill>
              </a:rPr>
              <a:t>фотонов </a:t>
            </a:r>
            <a:r>
              <a:rPr lang="en-US" b="1" dirty="0">
                <a:solidFill>
                  <a:srgbClr val="FF0000"/>
                </a:solidFill>
              </a:rPr>
              <a:t>→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₂ + 2NADPH + 2H⁺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147" y="6507188"/>
            <a:ext cx="256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Расщепление воды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45623"/>
            <a:ext cx="11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Первый фотон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915" y="4290646"/>
            <a:ext cx="132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Второй фотон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560" y="614476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«Дырки» от электронов, ушедших из Р680 к</a:t>
            </a:r>
            <a:r>
              <a:rPr lang="en-US" sz="1600" b="1" dirty="0" smtClean="0"/>
              <a:t> NAD⁺</a:t>
            </a:r>
            <a:r>
              <a:rPr lang="ru-RU" sz="1600" b="1" dirty="0" smtClean="0"/>
              <a:t>, заполняются электронами, отщепляемыми от Н₂О в процессе окисления воды.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4611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1"/>
            <a:ext cx="11923776" cy="14264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Циклический поток электронов между фотосистемой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I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цитохромным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комплексом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b₆f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увеличивает продукцию АТР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161288"/>
            <a:ext cx="6159471" cy="5550407"/>
          </a:xfrm>
        </p:spPr>
      </p:pic>
      <p:sp>
        <p:nvSpPr>
          <p:cNvPr id="5" name="TextBox 4"/>
          <p:cNvSpPr txBox="1"/>
          <p:nvPr/>
        </p:nvSpPr>
        <p:spPr>
          <a:xfrm>
            <a:off x="6250911" y="1280160"/>
            <a:ext cx="57643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Поток электронов от Р680 через </a:t>
            </a:r>
            <a:r>
              <a:rPr lang="ru-RU" b="1" dirty="0" err="1" smtClean="0"/>
              <a:t>цитохромный</a:t>
            </a:r>
            <a:r>
              <a:rPr lang="ru-RU" b="1" dirty="0" smtClean="0"/>
              <a:t> комплекс</a:t>
            </a:r>
            <a:r>
              <a:rPr lang="en-US" b="1" dirty="0" smtClean="0"/>
              <a:t> </a:t>
            </a:r>
            <a:r>
              <a:rPr lang="en-US" b="1" dirty="0" err="1" smtClean="0"/>
              <a:t>b₆f</a:t>
            </a:r>
            <a:r>
              <a:rPr lang="en-US" b="1" dirty="0" smtClean="0"/>
              <a:t> </a:t>
            </a:r>
            <a:r>
              <a:rPr lang="ru-RU" b="1" dirty="0" smtClean="0"/>
              <a:t>и далее к </a:t>
            </a:r>
            <a:r>
              <a:rPr lang="en-US" b="1" dirty="0" smtClean="0"/>
              <a:t>NADP⁺ -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нециклический поток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Он создает протонный градиент, который используется для синтез АТР.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Циклический поток </a:t>
            </a:r>
            <a:r>
              <a:rPr lang="ru-RU" b="1" dirty="0" smtClean="0"/>
              <a:t>– электроны, выброшенные центром Р700 (фотосистема</a:t>
            </a:r>
            <a:r>
              <a:rPr lang="en-US" b="1" dirty="0" smtClean="0"/>
              <a:t> I)</a:t>
            </a:r>
            <a:r>
              <a:rPr lang="ru-RU" b="1" dirty="0" smtClean="0"/>
              <a:t>, не используются для синтеза </a:t>
            </a:r>
            <a:r>
              <a:rPr lang="en-US" b="1" dirty="0" smtClean="0"/>
              <a:t>NADPH</a:t>
            </a:r>
            <a:r>
              <a:rPr lang="ru-RU" b="1" dirty="0" smtClean="0"/>
              <a:t>,  а доходят только до </a:t>
            </a:r>
            <a:r>
              <a:rPr lang="ru-RU" b="1" dirty="0" err="1" smtClean="0"/>
              <a:t>ферредоксина</a:t>
            </a:r>
            <a:r>
              <a:rPr lang="ru-RU" b="1" dirty="0" smtClean="0"/>
              <a:t> и возвращаются в </a:t>
            </a:r>
            <a:r>
              <a:rPr lang="ru-RU" b="1" dirty="0" err="1" smtClean="0"/>
              <a:t>цитохромный</a:t>
            </a:r>
            <a:r>
              <a:rPr lang="ru-RU" b="1" dirty="0" smtClean="0"/>
              <a:t> комплекс </a:t>
            </a:r>
            <a:r>
              <a:rPr lang="en-US" b="1" dirty="0" err="1" smtClean="0"/>
              <a:t>b₆f</a:t>
            </a:r>
            <a:r>
              <a:rPr lang="en-US" b="1" dirty="0" smtClean="0"/>
              <a:t> (</a:t>
            </a:r>
            <a:r>
              <a:rPr lang="ru-RU" b="1" dirty="0" smtClean="0"/>
              <a:t>аналогично системе в зеленых серных </a:t>
            </a:r>
            <a:r>
              <a:rPr lang="ru-RU" b="1" dirty="0"/>
              <a:t>б</a:t>
            </a:r>
            <a:r>
              <a:rPr lang="ru-RU" b="1" dirty="0" smtClean="0"/>
              <a:t>актериях). Эти электроны вновь поступают в центр Р700, который опять перебрасывает их </a:t>
            </a:r>
            <a:r>
              <a:rPr lang="ru-RU" b="1" dirty="0" err="1" smtClean="0"/>
              <a:t>ферредоксину</a:t>
            </a:r>
            <a:r>
              <a:rPr lang="ru-RU" b="1" dirty="0" smtClean="0"/>
              <a:t>.  </a:t>
            </a:r>
          </a:p>
          <a:p>
            <a:r>
              <a:rPr lang="ru-RU" b="1" dirty="0" smtClean="0"/>
              <a:t>   Энергия, требуемая для проведения одного электрона через такой цикл, обеспечивается поглощением одного фотона.</a:t>
            </a:r>
          </a:p>
          <a:p>
            <a:r>
              <a:rPr lang="ru-RU" b="1" dirty="0" smtClean="0"/>
              <a:t>   Циклический поток электронов не сопровождается   образованием</a:t>
            </a:r>
            <a:r>
              <a:rPr lang="en-US" b="1" dirty="0" smtClean="0"/>
              <a:t> NADPH </a:t>
            </a:r>
            <a:r>
              <a:rPr lang="ru-RU" b="1" dirty="0" smtClean="0"/>
              <a:t>и выделением О₂, однако он приводит к генерации АТР. Этот процесс называется  </a:t>
            </a:r>
            <a:r>
              <a:rPr lang="ru-RU" b="1" i="1" dirty="0" smtClean="0"/>
              <a:t>циклическим </a:t>
            </a:r>
            <a:r>
              <a:rPr lang="ru-RU" b="1" i="1" dirty="0" err="1" smtClean="0"/>
              <a:t>фотофосфорилированием</a:t>
            </a:r>
            <a:r>
              <a:rPr lang="ru-RU" b="1" dirty="0" smtClean="0"/>
              <a:t>: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</a:t>
            </a:r>
            <a:r>
              <a:rPr lang="en-US" b="1" dirty="0" smtClean="0"/>
              <a:t>ADP + P + </a:t>
            </a:r>
            <a:r>
              <a:rPr lang="ru-RU" b="1" dirty="0" smtClean="0">
                <a:solidFill>
                  <a:srgbClr val="FF0000"/>
                </a:solidFill>
              </a:rPr>
              <a:t>свет</a:t>
            </a:r>
            <a:r>
              <a:rPr lang="en-US" b="1" dirty="0" smtClean="0"/>
              <a:t> → ATP + H₂O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381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84" y="142852"/>
            <a:ext cx="11786616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Окислительно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-восстановительные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реакции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(повторение)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" y="642918"/>
            <a:ext cx="11612880" cy="1540286"/>
          </a:xfrm>
        </p:spPr>
        <p:txBody>
          <a:bodyPr>
            <a:normAutofit fontScale="92500" lnSpcReduction="10000"/>
          </a:bodyPr>
          <a:lstStyle/>
          <a:p>
            <a:endParaRPr lang="ru-RU" sz="2000" b="1" dirty="0"/>
          </a:p>
          <a:p>
            <a:r>
              <a:rPr lang="ru-RU" sz="2400" b="1" dirty="0"/>
              <a:t>Мнемоническое правило для запоминания: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Восстановитель</a:t>
            </a:r>
            <a:r>
              <a:rPr lang="ru-RU" sz="2400" b="1" dirty="0"/>
              <a:t>: молекула, </a:t>
            </a:r>
            <a:r>
              <a:rPr lang="ru-RU" sz="2400" b="1" i="1" dirty="0" err="1">
                <a:solidFill>
                  <a:srgbClr val="FF0000"/>
                </a:solidFill>
              </a:rPr>
              <a:t>ОТ</a:t>
            </a:r>
            <a:r>
              <a:rPr lang="ru-RU" sz="2400" b="1" dirty="0" err="1"/>
              <a:t>дающая</a:t>
            </a:r>
            <a:r>
              <a:rPr lang="ru-RU" sz="2400" b="1" dirty="0"/>
              <a:t> электрон – </a:t>
            </a:r>
            <a:r>
              <a:rPr lang="ru-RU" sz="2400" b="1" i="1" dirty="0" err="1">
                <a:solidFill>
                  <a:srgbClr val="FF0000"/>
                </a:solidFill>
              </a:rPr>
              <a:t>ОК</a:t>
            </a:r>
            <a:r>
              <a:rPr lang="ru-RU" sz="2400" b="1" dirty="0" err="1"/>
              <a:t>исляется</a:t>
            </a:r>
            <a:r>
              <a:rPr lang="ru-RU" sz="2400" b="1" dirty="0"/>
              <a:t>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Окислитель</a:t>
            </a:r>
            <a:r>
              <a:rPr lang="ru-RU" sz="2400" b="1" dirty="0"/>
              <a:t>: молекула, </a:t>
            </a:r>
            <a:r>
              <a:rPr lang="ru-RU" sz="2400" b="1" i="1" dirty="0" err="1">
                <a:solidFill>
                  <a:srgbClr val="FF0000"/>
                </a:solidFill>
              </a:rPr>
              <a:t>ВОС</a:t>
            </a:r>
            <a:r>
              <a:rPr lang="ru-RU" sz="2400" b="1" dirty="0" err="1"/>
              <a:t>принимающая</a:t>
            </a:r>
            <a:r>
              <a:rPr lang="ru-RU" sz="2400" b="1" dirty="0"/>
              <a:t> электрон –</a:t>
            </a:r>
            <a:r>
              <a:rPr lang="ru-RU" sz="2400" b="1" i="1" dirty="0" err="1">
                <a:solidFill>
                  <a:srgbClr val="FF0000"/>
                </a:solidFill>
              </a:rPr>
              <a:t>ВОС</a:t>
            </a:r>
            <a:r>
              <a:rPr lang="ru-RU" sz="2400" b="1" dirty="0" err="1"/>
              <a:t>станавливается</a:t>
            </a:r>
            <a:r>
              <a:rPr lang="ru-RU" sz="2400" b="1" dirty="0"/>
              <a:t>.</a:t>
            </a:r>
          </a:p>
          <a:p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928934"/>
            <a:ext cx="4571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Кирилл\Documents\ПУТИ МЕТ(материалы к лекции 2)\схема ок-восст р-ции -гут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3" y="2276872"/>
            <a:ext cx="98755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69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Расщепление воды в О₂-образующим комплексе (1)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566928"/>
            <a:ext cx="11795760" cy="2256817"/>
          </a:xfrm>
        </p:spPr>
      </p:pic>
      <p:sp>
        <p:nvSpPr>
          <p:cNvPr id="8" name="TextBox 7"/>
          <p:cNvSpPr txBox="1"/>
          <p:nvPr/>
        </p:nvSpPr>
        <p:spPr>
          <a:xfrm>
            <a:off x="173736" y="3429000"/>
            <a:ext cx="11777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3 млрд. лет тому назад у предковых </a:t>
            </a:r>
            <a:r>
              <a:rPr lang="ru-RU" b="1" dirty="0" err="1" smtClean="0"/>
              <a:t>цианобактерий</a:t>
            </a:r>
            <a:r>
              <a:rPr lang="ru-RU" b="1" dirty="0" smtClean="0"/>
              <a:t> сформировалась фотосистема, способная использовать самый доступный донор электронов – </a:t>
            </a:r>
            <a:r>
              <a:rPr lang="ru-RU" b="1" i="1" dirty="0" smtClean="0"/>
              <a:t>воду </a:t>
            </a:r>
            <a:r>
              <a:rPr lang="ru-RU" b="1" dirty="0" smtClean="0"/>
              <a:t>(4-х электронное окисление воды):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                                           2Н₂О → 4Н⁺ + 4е⁻ + </a:t>
            </a:r>
            <a:r>
              <a:rPr lang="ru-RU" b="1" dirty="0" smtClean="0">
                <a:solidFill>
                  <a:srgbClr val="FF0000"/>
                </a:solidFill>
              </a:rPr>
              <a:t>О₂</a:t>
            </a:r>
          </a:p>
          <a:p>
            <a:pPr algn="just"/>
            <a:r>
              <a:rPr lang="ru-RU" b="1" dirty="0" smtClean="0"/>
              <a:t>   В этой реакции на каждый отщепляемый электрон требуется энергия одно фотона (экситона). 4 отщепляемых электрона с помощью </a:t>
            </a:r>
            <a:r>
              <a:rPr lang="ru-RU" b="1" dirty="0" smtClean="0">
                <a:solidFill>
                  <a:srgbClr val="FF0000"/>
                </a:solidFill>
              </a:rPr>
              <a:t>О₂-образующего комплекса </a:t>
            </a:r>
            <a:r>
              <a:rPr lang="ru-RU" b="1" i="1" dirty="0" smtClean="0"/>
              <a:t>последовательно по одному </a:t>
            </a:r>
            <a:r>
              <a:rPr lang="ru-RU" b="1" dirty="0" smtClean="0"/>
              <a:t>поступают на реакционный центр Р680   (окисленное состояние Р680⁺). Прямым донором этих электронов для Р680⁺ служит остаток тирозина (</a:t>
            </a:r>
            <a:r>
              <a:rPr lang="en-US" b="1" dirty="0" err="1"/>
              <a:t>T</a:t>
            </a:r>
            <a:r>
              <a:rPr lang="en-US" b="1" dirty="0" err="1" smtClean="0"/>
              <a:t>yrZ</a:t>
            </a:r>
            <a:r>
              <a:rPr lang="en-US" b="1" dirty="0" smtClean="0"/>
              <a:t>), </a:t>
            </a:r>
            <a:r>
              <a:rPr lang="ru-RU" b="1" dirty="0" smtClean="0"/>
              <a:t>который находится в этом центре.</a:t>
            </a:r>
          </a:p>
          <a:p>
            <a:pPr algn="just"/>
            <a:r>
              <a:rPr lang="ru-RU" b="1" dirty="0" smtClean="0"/>
              <a:t>   О₂-образующий комплекс содержит группу из 4-х ионов М</a:t>
            </a:r>
            <a:r>
              <a:rPr lang="en-US" b="1" dirty="0" smtClean="0"/>
              <a:t>n, </a:t>
            </a:r>
            <a:r>
              <a:rPr lang="ru-RU" b="1" dirty="0" smtClean="0"/>
              <a:t>которые могут находиться в разных состояниях окисления. При каждом присоединении экситона (фотона) эта группа теряет один е⁻ (уходит на остаток </a:t>
            </a:r>
            <a:r>
              <a:rPr lang="en-US" b="1" dirty="0" err="1" smtClean="0"/>
              <a:t>TyrZ</a:t>
            </a:r>
            <a:r>
              <a:rPr lang="en-US" b="1" dirty="0" smtClean="0"/>
              <a:t>) </a:t>
            </a:r>
            <a:r>
              <a:rPr lang="ru-RU" b="1" dirty="0" smtClean="0"/>
              <a:t>и один Н⁺</a:t>
            </a:r>
            <a:r>
              <a:rPr lang="en-US" b="1" dirty="0" smtClean="0"/>
              <a:t>. </a:t>
            </a:r>
            <a:r>
              <a:rPr lang="ru-RU" b="1" dirty="0" smtClean="0"/>
              <a:t>В итоге состояние группы становиться все более окисленным:</a:t>
            </a:r>
          </a:p>
          <a:p>
            <a:pPr algn="ctr"/>
            <a:r>
              <a:rPr lang="ru-RU" b="1" dirty="0" smtClean="0"/>
              <a:t> </a:t>
            </a:r>
            <a:r>
              <a:rPr lang="en-US" b="1" dirty="0" smtClean="0"/>
              <a:t>[</a:t>
            </a:r>
            <a:r>
              <a:rPr lang="en-US" b="1" dirty="0" err="1" smtClean="0"/>
              <a:t>Mn</a:t>
            </a:r>
            <a:r>
              <a:rPr lang="en-US" b="1" dirty="0" smtClean="0"/>
              <a:t>]⁰ → [</a:t>
            </a:r>
            <a:r>
              <a:rPr lang="en-US" b="1" dirty="0" err="1" smtClean="0"/>
              <a:t>Mn</a:t>
            </a:r>
            <a:r>
              <a:rPr lang="en-US" b="1" dirty="0" smtClean="0"/>
              <a:t>]¹⁺ → [</a:t>
            </a:r>
            <a:r>
              <a:rPr lang="en-US" b="1" dirty="0" err="1" smtClean="0"/>
              <a:t>Mn</a:t>
            </a:r>
            <a:r>
              <a:rPr lang="en-US" b="1" dirty="0" smtClean="0"/>
              <a:t>]²⁺ → [</a:t>
            </a:r>
            <a:r>
              <a:rPr lang="en-US" b="1" dirty="0" err="1" smtClean="0"/>
              <a:t>Mn</a:t>
            </a:r>
            <a:r>
              <a:rPr lang="en-US" b="1" dirty="0" smtClean="0"/>
              <a:t>]³⁺ → [</a:t>
            </a:r>
            <a:r>
              <a:rPr lang="en-US" b="1" dirty="0" err="1" smtClean="0"/>
              <a:t>Mn</a:t>
            </a:r>
            <a:r>
              <a:rPr lang="en-US" b="1" dirty="0" smtClean="0"/>
              <a:t>]⁴⁺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6441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Расщепление воды в О₂-образующим комплексе (2)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859536"/>
            <a:ext cx="7534656" cy="4334256"/>
          </a:xfrm>
        </p:spPr>
      </p:pic>
      <p:sp>
        <p:nvSpPr>
          <p:cNvPr id="5" name="TextBox 4"/>
          <p:cNvSpPr txBox="1"/>
          <p:nvPr/>
        </p:nvSpPr>
        <p:spPr>
          <a:xfrm>
            <a:off x="146304" y="5111496"/>
            <a:ext cx="1172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Потерю 4-х электронов эта М</a:t>
            </a:r>
            <a:r>
              <a:rPr lang="en-US" b="1" dirty="0" smtClean="0"/>
              <a:t>n-</a:t>
            </a:r>
            <a:r>
              <a:rPr lang="ru-RU" b="1" dirty="0" smtClean="0"/>
              <a:t>группа восполняет, отщепляя их от 2-х молекул Н₂О:</a:t>
            </a:r>
          </a:p>
          <a:p>
            <a:pPr algn="ctr"/>
            <a:r>
              <a:rPr lang="en-US" b="1" dirty="0" smtClean="0"/>
              <a:t>[</a:t>
            </a:r>
            <a:r>
              <a:rPr lang="en-US" b="1" dirty="0" err="1" smtClean="0"/>
              <a:t>Mn</a:t>
            </a:r>
            <a:r>
              <a:rPr lang="en-US" b="1" dirty="0" smtClean="0"/>
              <a:t>]⁴⁺ + 2H₂O → [</a:t>
            </a:r>
            <a:r>
              <a:rPr lang="en-US" b="1" dirty="0" err="1" smtClean="0"/>
              <a:t>Mn</a:t>
            </a:r>
            <a:r>
              <a:rPr lang="en-US" b="1" dirty="0" smtClean="0"/>
              <a:t>]⁰ + 4H⁺ + O₂</a:t>
            </a:r>
          </a:p>
          <a:p>
            <a:pPr algn="just"/>
            <a:r>
              <a:rPr lang="ru-RU" b="1" dirty="0" smtClean="0"/>
              <a:t>Образовавшиеся протоны Н⁺ перекачиваются в </a:t>
            </a:r>
            <a:r>
              <a:rPr lang="ru-RU" b="1" dirty="0" err="1" smtClean="0"/>
              <a:t>тилакоидный</a:t>
            </a:r>
            <a:r>
              <a:rPr lang="ru-RU" b="1" dirty="0" smtClean="0"/>
              <a:t> люмен О₂-образующим комплексом – протонным насосом за счет энергии переноса электронов.</a:t>
            </a:r>
          </a:p>
          <a:p>
            <a:pPr algn="just"/>
            <a:r>
              <a:rPr lang="ru-RU" b="1" dirty="0" smtClean="0"/>
              <a:t>Справа – структура </a:t>
            </a:r>
            <a:r>
              <a:rPr lang="en-US" b="1" dirty="0" err="1" smtClean="0"/>
              <a:t>Mn</a:t>
            </a:r>
            <a:r>
              <a:rPr lang="en-US" b="1" dirty="0" smtClean="0"/>
              <a:t>-</a:t>
            </a:r>
            <a:r>
              <a:rPr lang="ru-RU" b="1" dirty="0" smtClean="0"/>
              <a:t>кластера: 4 иона марганца (</a:t>
            </a:r>
            <a:r>
              <a:rPr lang="ru-RU" b="1" dirty="0" smtClean="0">
                <a:solidFill>
                  <a:srgbClr val="C00000"/>
                </a:solidFill>
              </a:rPr>
              <a:t>1, 2, 3 и 4</a:t>
            </a:r>
            <a:r>
              <a:rPr lang="ru-RU" b="1" dirty="0" smtClean="0"/>
              <a:t>) и  ион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Са²⁺</a:t>
            </a:r>
            <a:r>
              <a:rPr lang="ru-RU" b="1" dirty="0" smtClean="0"/>
              <a:t>. Указав остаток </a:t>
            </a:r>
            <a:r>
              <a:rPr lang="en-US" b="1" dirty="0" err="1" smtClean="0"/>
              <a:t>TyrZ</a:t>
            </a:r>
            <a:r>
              <a:rPr lang="en-US" b="1" dirty="0" smtClean="0"/>
              <a:t> </a:t>
            </a:r>
            <a:r>
              <a:rPr lang="ru-RU" b="1" dirty="0" smtClean="0"/>
              <a:t>и другие близлежащие аминокислотные остатки.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768097"/>
            <a:ext cx="4315968" cy="4425696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 rot="16907658">
            <a:off x="11578318" y="1494305"/>
            <a:ext cx="356088" cy="5169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6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+mn-lt"/>
              </a:rPr>
              <a:t>Фототрофные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  микроорганизмы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215" y="836712"/>
            <a:ext cx="11157439" cy="5832648"/>
          </a:xfrm>
        </p:spPr>
        <p:txBody>
          <a:bodyPr/>
          <a:lstStyle/>
          <a:p>
            <a:endParaRPr lang="ru-RU" sz="1800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>
                <a:solidFill>
                  <a:srgbClr val="FF0000"/>
                </a:solidFill>
              </a:rPr>
              <a:t>ФОТОТРОФЫ</a:t>
            </a:r>
          </a:p>
          <a:p>
            <a:r>
              <a:rPr lang="ru-RU" sz="2400" b="1" i="1" dirty="0"/>
              <a:t>(</a:t>
            </a:r>
            <a:r>
              <a:rPr lang="ru-RU" sz="1800" b="1" i="1" dirty="0"/>
              <a:t>используют </a:t>
            </a:r>
          </a:p>
          <a:p>
            <a:r>
              <a:rPr lang="ru-RU" sz="1800" b="1" i="1" dirty="0"/>
              <a:t>энергию света)</a:t>
            </a:r>
            <a:endParaRPr lang="ru-RU" sz="2400" b="1" i="1" dirty="0"/>
          </a:p>
        </p:txBody>
      </p:sp>
      <p:sp>
        <p:nvSpPr>
          <p:cNvPr id="4" name="Стрелка вверх 3"/>
          <p:cNvSpPr/>
          <p:nvPr/>
        </p:nvSpPr>
        <p:spPr>
          <a:xfrm rot="2194199">
            <a:off x="4456068" y="1429901"/>
            <a:ext cx="484632" cy="17581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894840">
            <a:off x="4529329" y="3304052"/>
            <a:ext cx="484632" cy="2061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16742" y="980728"/>
            <a:ext cx="521576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Фотоавтотрофы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/>
              <a:t>(источник углерода - СО</a:t>
            </a:r>
            <a:r>
              <a:rPr lang="ru-RU" b="1" dirty="0">
                <a:latin typeface="Calibri"/>
              </a:rPr>
              <a:t>₂</a:t>
            </a:r>
            <a:r>
              <a:rPr lang="ru-RU" b="1" dirty="0"/>
              <a:t> и </a:t>
            </a:r>
            <a:r>
              <a:rPr lang="ru-RU" b="1" dirty="0" err="1"/>
              <a:t>неорг</a:t>
            </a:r>
            <a:r>
              <a:rPr lang="ru-RU" b="1" dirty="0"/>
              <a:t>. доноры (Н</a:t>
            </a:r>
            <a:r>
              <a:rPr lang="ru-RU" b="1" dirty="0">
                <a:latin typeface="Calibri"/>
              </a:rPr>
              <a:t>⁺/</a:t>
            </a:r>
            <a:r>
              <a:rPr lang="ru-RU" b="1" dirty="0"/>
              <a:t>е</a:t>
            </a:r>
            <a:r>
              <a:rPr lang="ru-RU" b="1" dirty="0">
                <a:latin typeface="Calibri"/>
              </a:rPr>
              <a:t>⁻): </a:t>
            </a:r>
            <a:r>
              <a:rPr lang="en-US" b="1" dirty="0">
                <a:latin typeface="Calibri"/>
              </a:rPr>
              <a:t>H₂O, H₂S, H₂, S⁰, S₂O₃²⁻ , Fe²⁺ </a:t>
            </a:r>
            <a:r>
              <a:rPr lang="ru-RU" b="1" dirty="0">
                <a:latin typeface="Calibri"/>
              </a:rPr>
              <a:t>и др.)</a:t>
            </a:r>
            <a:endParaRPr lang="en-US" b="1" dirty="0">
              <a:latin typeface="Calibri"/>
            </a:endParaRPr>
          </a:p>
          <a:p>
            <a:endParaRPr lang="ru-RU" b="1" dirty="0">
              <a:latin typeface="Calibri"/>
            </a:endParaRPr>
          </a:p>
          <a:p>
            <a:pPr marL="342900" indent="-342900">
              <a:buAutoNum type="arabicParenR"/>
            </a:pPr>
            <a:r>
              <a:rPr lang="ru-RU" b="1" dirty="0">
                <a:latin typeface="Calibri"/>
              </a:rPr>
              <a:t>С</a:t>
            </a:r>
            <a:r>
              <a:rPr lang="en-US" b="1" dirty="0">
                <a:latin typeface="Calibri"/>
              </a:rPr>
              <a:t>O₂ + 2H₂O (</a:t>
            </a:r>
            <a:r>
              <a:rPr lang="ru-RU" b="1" dirty="0">
                <a:latin typeface="Calibri"/>
              </a:rPr>
              <a:t>донор е⁻) </a:t>
            </a:r>
            <a:r>
              <a:rPr lang="en-US" b="1" dirty="0">
                <a:latin typeface="Calibri"/>
              </a:rPr>
              <a:t>→ (CH₂O) + H₂O +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O₂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b="1" dirty="0">
                <a:latin typeface="Calibri"/>
              </a:rPr>
              <a:t>(акцептор   е⁻).</a:t>
            </a:r>
            <a:endParaRPr lang="en-US" b="1" dirty="0">
              <a:latin typeface="Calibri"/>
            </a:endParaRPr>
          </a:p>
          <a:p>
            <a:pPr marL="342900" indent="-342900">
              <a:buAutoNum type="arabicParenR"/>
            </a:pPr>
            <a:endParaRPr lang="ru-RU" b="1" dirty="0">
              <a:latin typeface="Calibri"/>
            </a:endParaRPr>
          </a:p>
          <a:p>
            <a:r>
              <a:rPr lang="ru-RU" b="1" dirty="0">
                <a:latin typeface="Calibri"/>
              </a:rPr>
              <a:t>2) </a:t>
            </a:r>
            <a:r>
              <a:rPr lang="en-US" b="1" dirty="0">
                <a:latin typeface="Calibri"/>
              </a:rPr>
              <a:t>   </a:t>
            </a:r>
            <a:r>
              <a:rPr lang="ru-RU" b="1" dirty="0">
                <a:latin typeface="Calibri"/>
              </a:rPr>
              <a:t>СО</a:t>
            </a:r>
            <a:r>
              <a:rPr lang="en-US" b="1" dirty="0">
                <a:latin typeface="Calibri"/>
              </a:rPr>
              <a:t>₂ + 2H₂S </a:t>
            </a:r>
            <a:r>
              <a:rPr lang="ru-RU" b="1" dirty="0">
                <a:latin typeface="Calibri"/>
              </a:rPr>
              <a:t> → (С</a:t>
            </a:r>
            <a:r>
              <a:rPr lang="en-US" b="1" dirty="0">
                <a:latin typeface="Calibri"/>
              </a:rPr>
              <a:t>H₂O) + H₂O + 2S</a:t>
            </a:r>
          </a:p>
          <a:p>
            <a:endParaRPr lang="en-US" b="1" dirty="0">
              <a:latin typeface="Calibri"/>
            </a:endParaRPr>
          </a:p>
          <a:p>
            <a:r>
              <a:rPr lang="en-US" b="1" dirty="0">
                <a:latin typeface="Calibri"/>
              </a:rPr>
              <a:t>  </a:t>
            </a:r>
            <a:r>
              <a:rPr lang="ru-RU" b="1" dirty="0">
                <a:latin typeface="Calibri"/>
              </a:rPr>
              <a:t>Обобщенная реакция:</a:t>
            </a:r>
          </a:p>
          <a:p>
            <a:r>
              <a:rPr lang="ru-RU" b="1" dirty="0">
                <a:latin typeface="Calibri"/>
              </a:rPr>
              <a:t>     </a:t>
            </a:r>
            <a:r>
              <a:rPr lang="en-US" b="1" dirty="0">
                <a:latin typeface="Calibri"/>
              </a:rPr>
              <a:t>   </a:t>
            </a:r>
            <a:r>
              <a:rPr lang="ru-RU" b="1" dirty="0">
                <a:latin typeface="Calibri"/>
              </a:rPr>
              <a:t>СО₂ + 2Н₂</a:t>
            </a:r>
            <a:r>
              <a:rPr lang="en-US" b="1" dirty="0">
                <a:solidFill>
                  <a:srgbClr val="00B050"/>
                </a:solidFill>
                <a:latin typeface="Calibri"/>
              </a:rPr>
              <a:t>D</a:t>
            </a:r>
            <a:r>
              <a:rPr lang="en-US" b="1" dirty="0">
                <a:latin typeface="Calibri"/>
              </a:rPr>
              <a:t> → (CH₂O) + H₂O + 2</a:t>
            </a:r>
            <a:r>
              <a:rPr lang="en-US" b="1" dirty="0">
                <a:solidFill>
                  <a:srgbClr val="00B050"/>
                </a:solidFill>
                <a:latin typeface="Calibri"/>
              </a:rPr>
              <a:t>D</a:t>
            </a:r>
            <a:endParaRPr lang="ru-RU" b="1" dirty="0">
              <a:solidFill>
                <a:srgbClr val="00B050"/>
              </a:solidFill>
              <a:latin typeface="Calibri"/>
            </a:endParaRPr>
          </a:p>
          <a:p>
            <a:r>
              <a:rPr lang="ru-RU" b="1" dirty="0">
                <a:solidFill>
                  <a:srgbClr val="00B050"/>
                </a:solidFill>
                <a:latin typeface="Calibri"/>
              </a:rPr>
              <a:t>        </a:t>
            </a:r>
            <a:r>
              <a:rPr lang="en-US" b="1" dirty="0">
                <a:solidFill>
                  <a:srgbClr val="00B050"/>
                </a:solidFill>
                <a:latin typeface="Calibri"/>
              </a:rPr>
              <a:t>D – </a:t>
            </a:r>
            <a:r>
              <a:rPr lang="ru-RU" b="1" dirty="0">
                <a:solidFill>
                  <a:srgbClr val="00B050"/>
                </a:solidFill>
                <a:latin typeface="Calibri"/>
              </a:rPr>
              <a:t>окисленная форма донора</a:t>
            </a:r>
            <a:endParaRPr lang="en-US" b="1" dirty="0">
              <a:solidFill>
                <a:srgbClr val="00B050"/>
              </a:solidFill>
              <a:latin typeface="Calibri"/>
            </a:endParaRPr>
          </a:p>
          <a:p>
            <a:endParaRPr lang="en-US" b="1" dirty="0">
              <a:latin typeface="Calibri"/>
            </a:endParaRPr>
          </a:p>
          <a:p>
            <a:endParaRPr lang="en-US" b="1" dirty="0">
              <a:latin typeface="Calibri"/>
            </a:endParaRPr>
          </a:p>
          <a:p>
            <a:endParaRPr lang="en-US" b="1" dirty="0">
              <a:latin typeface="Calibri"/>
            </a:endParaRPr>
          </a:p>
          <a:p>
            <a:r>
              <a:rPr lang="ru-RU" sz="2400" b="1" dirty="0" err="1">
                <a:solidFill>
                  <a:srgbClr val="FF0000"/>
                </a:solidFill>
                <a:latin typeface="Calibri"/>
              </a:rPr>
              <a:t>Фотогетеротрофы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:</a:t>
            </a:r>
            <a:endParaRPr lang="ru-RU" sz="2400" b="1" dirty="0">
              <a:solidFill>
                <a:srgbClr val="FF0000"/>
              </a:solidFill>
              <a:latin typeface="Calibri"/>
            </a:endParaRPr>
          </a:p>
          <a:p>
            <a:r>
              <a:rPr lang="ru-RU" b="1" dirty="0">
                <a:latin typeface="Calibri"/>
              </a:rPr>
              <a:t>(источники углерода – органические соединения и </a:t>
            </a:r>
            <a:r>
              <a:rPr lang="ru-RU" b="1" dirty="0" err="1">
                <a:latin typeface="Calibri"/>
              </a:rPr>
              <a:t>неорг</a:t>
            </a:r>
            <a:r>
              <a:rPr lang="ru-RU" b="1" dirty="0">
                <a:latin typeface="Calibri"/>
              </a:rPr>
              <a:t>. доноры (Н⁺/е⁻)</a:t>
            </a:r>
          </a:p>
          <a:p>
            <a:endParaRPr lang="ru-RU" b="1" dirty="0">
              <a:latin typeface="Calibri"/>
            </a:endParaRPr>
          </a:p>
          <a:p>
            <a:r>
              <a:rPr lang="ru-RU" b="1" dirty="0">
                <a:latin typeface="Calibri"/>
              </a:rPr>
              <a:t>(</a:t>
            </a:r>
            <a:r>
              <a:rPr lang="en-US" b="1" dirty="0">
                <a:latin typeface="Calibri"/>
              </a:rPr>
              <a:t>CH₂O) +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O₂</a:t>
            </a:r>
            <a:r>
              <a:rPr lang="en-US" b="1" dirty="0">
                <a:latin typeface="Calibri"/>
              </a:rPr>
              <a:t> → CO₂ + H₂O</a:t>
            </a:r>
            <a:endParaRPr lang="ru-RU" b="1" dirty="0">
              <a:latin typeface="Calibri"/>
            </a:endParaRP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31504" y="1268761"/>
            <a:ext cx="306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Цианобактерии</a:t>
            </a:r>
            <a:endParaRPr lang="ru-RU" b="1" dirty="0"/>
          </a:p>
          <a:p>
            <a:r>
              <a:rPr lang="ru-RU" b="1" dirty="0"/>
              <a:t>Зеленые растения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5520" y="508518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Пурпурные несерные бактерии</a:t>
            </a:r>
          </a:p>
          <a:p>
            <a:r>
              <a:rPr lang="ru-RU" b="1" dirty="0"/>
              <a:t>Зеленые несерные  бактерии</a:t>
            </a:r>
          </a:p>
          <a:p>
            <a:r>
              <a:rPr lang="ru-RU" b="1" dirty="0" err="1"/>
              <a:t>Гелиобактерии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8058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Хемотрофные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микроорганизмы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7606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87488" y="3140969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Хемотрофы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b="1" i="1" dirty="0"/>
              <a:t>(используют энергию</a:t>
            </a:r>
          </a:p>
          <a:p>
            <a:r>
              <a:rPr lang="ru-RU" b="1" i="1" dirty="0"/>
              <a:t>хим. окисления)</a:t>
            </a:r>
          </a:p>
        </p:txBody>
      </p:sp>
      <p:sp>
        <p:nvSpPr>
          <p:cNvPr id="5" name="Стрелка вверх 4"/>
          <p:cNvSpPr/>
          <p:nvPr/>
        </p:nvSpPr>
        <p:spPr>
          <a:xfrm rot="1904842">
            <a:off x="4479178" y="1283673"/>
            <a:ext cx="484632" cy="24349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47929" y="908720"/>
            <a:ext cx="51845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Хемоавтотрофы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b="1" dirty="0"/>
              <a:t>(источник углерода - СО</a:t>
            </a:r>
            <a:r>
              <a:rPr lang="ru-RU" b="1" dirty="0">
                <a:latin typeface="Calibri"/>
              </a:rPr>
              <a:t>₂ и </a:t>
            </a:r>
            <a:r>
              <a:rPr lang="ru-RU" b="1" dirty="0" err="1">
                <a:latin typeface="Calibri"/>
              </a:rPr>
              <a:t>неорг</a:t>
            </a:r>
            <a:r>
              <a:rPr lang="ru-RU" b="1" dirty="0">
                <a:latin typeface="Calibri"/>
              </a:rPr>
              <a:t>. доноры (Н⁺/е⁻) – </a:t>
            </a:r>
            <a:r>
              <a:rPr lang="en-US" b="1" dirty="0">
                <a:latin typeface="Calibri"/>
              </a:rPr>
              <a:t>H₂S, NH₃, S⁰, H₂, Fe²⁺)</a:t>
            </a:r>
          </a:p>
          <a:p>
            <a:endParaRPr lang="en-US" b="1" dirty="0">
              <a:latin typeface="Calibri"/>
            </a:endParaRPr>
          </a:p>
          <a:p>
            <a:r>
              <a:rPr lang="ru-RU" b="1" dirty="0">
                <a:latin typeface="Calibri"/>
              </a:rPr>
              <a:t>6</a:t>
            </a:r>
            <a:r>
              <a:rPr lang="en-US" b="1" dirty="0">
                <a:latin typeface="Calibri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O</a:t>
            </a:r>
            <a:r>
              <a:rPr lang="en-US" b="1" dirty="0">
                <a:latin typeface="Calibri"/>
              </a:rPr>
              <a:t>₂  +</a:t>
            </a:r>
            <a:r>
              <a:rPr lang="ru-RU" b="1" dirty="0">
                <a:latin typeface="Calibri"/>
              </a:rPr>
              <a:t>12</a:t>
            </a:r>
            <a:r>
              <a:rPr lang="en-US" b="1" dirty="0">
                <a:latin typeface="Calibri"/>
              </a:rPr>
              <a:t>H₂S(</a:t>
            </a:r>
            <a:r>
              <a:rPr lang="ru-RU" b="1" dirty="0">
                <a:latin typeface="Calibri"/>
              </a:rPr>
              <a:t>донор) </a:t>
            </a:r>
            <a:r>
              <a:rPr lang="en-US" b="1" dirty="0">
                <a:latin typeface="Calibri"/>
              </a:rPr>
              <a:t> → C₆H₁₂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O</a:t>
            </a:r>
            <a:r>
              <a:rPr lang="en-US" b="1" dirty="0">
                <a:latin typeface="Calibri"/>
              </a:rPr>
              <a:t>₆ + </a:t>
            </a:r>
            <a:r>
              <a:rPr lang="ru-RU" b="1" dirty="0">
                <a:latin typeface="Calibri"/>
              </a:rPr>
              <a:t>12</a:t>
            </a:r>
            <a:r>
              <a:rPr lang="en-US" b="1" dirty="0">
                <a:latin typeface="Calibri"/>
              </a:rPr>
              <a:t>S</a:t>
            </a:r>
            <a:r>
              <a:rPr lang="ru-RU" b="1" dirty="0">
                <a:latin typeface="Calibri"/>
              </a:rPr>
              <a:t> + 6Н₂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О</a:t>
            </a:r>
          </a:p>
          <a:p>
            <a:endParaRPr lang="ru-RU" b="1" dirty="0"/>
          </a:p>
        </p:txBody>
      </p:sp>
      <p:sp>
        <p:nvSpPr>
          <p:cNvPr id="7" name="Стрелка вниз 6"/>
          <p:cNvSpPr/>
          <p:nvPr/>
        </p:nvSpPr>
        <p:spPr>
          <a:xfrm rot="16985012">
            <a:off x="4277398" y="3280787"/>
            <a:ext cx="438487" cy="1274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87889" y="3861049"/>
            <a:ext cx="5544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Хемогетеротрофы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b="1" dirty="0"/>
              <a:t>(источник углерода и доноры (Н</a:t>
            </a:r>
            <a:r>
              <a:rPr lang="ru-RU" b="1" dirty="0">
                <a:latin typeface="Calibri"/>
              </a:rPr>
              <a:t>⁺/е⁻) –</a:t>
            </a:r>
          </a:p>
          <a:p>
            <a:r>
              <a:rPr lang="ru-RU" b="1" dirty="0">
                <a:latin typeface="Calibri"/>
              </a:rPr>
              <a:t>органические соединения)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Calibri"/>
              </a:rPr>
              <a:t>Аэробное дыхание:    С₆Н₁₂О₆ + 6О₂ → 6СО₂ + 6Н₂О (+2822 кДж/моль)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Calibri"/>
              </a:rPr>
              <a:t>Неполное окисление: С₂Н₅ОН (спирт)→ СН₃СООН (</a:t>
            </a:r>
            <a:r>
              <a:rPr lang="ru-RU" b="1" dirty="0" err="1">
                <a:latin typeface="Calibri"/>
              </a:rPr>
              <a:t>укс.кислота</a:t>
            </a:r>
            <a:r>
              <a:rPr lang="ru-RU" b="1" dirty="0">
                <a:latin typeface="Calibri"/>
              </a:rPr>
              <a:t>) + Н₂О (+487 кДж/моль)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Calibri"/>
              </a:rPr>
              <a:t>Спиртовое брожение:                    </a:t>
            </a:r>
          </a:p>
          <a:p>
            <a:r>
              <a:rPr lang="ru-RU" b="1" dirty="0">
                <a:latin typeface="Calibri"/>
              </a:rPr>
              <a:t>       С₆Н₁₂О₆  → 2С₂Н₅ОН + 2СО₂ (+118 кДж/моль)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03512" y="1124745"/>
            <a:ext cx="301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Серуокисляющие</a:t>
            </a:r>
            <a:r>
              <a:rPr lang="ru-RU" b="1" dirty="0"/>
              <a:t> бактерии, водородные бактерии, нитрифицирующие бактерии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458112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Большинство бактерий, грибы, простейшие</a:t>
            </a:r>
          </a:p>
        </p:txBody>
      </p:sp>
    </p:spTree>
    <p:extLst>
      <p:ext uri="{BB962C8B-B14F-4D97-AF65-F5344CB8AC3E}">
        <p14:creationId xmlns:p14="http://schemas.microsoft.com/office/powerpoint/2010/main" val="356428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90010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Свет – источник энергии для образования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NADPH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и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ATP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H:\БИОЭНЕРГЕТИКА (МАТЕРИАЛЫ К НОВОМУ КУРСУ)\ФОТОСИНТЕЗ-Материалы\световые и темновые реак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764705"/>
            <a:ext cx="81369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261" y="4653137"/>
            <a:ext cx="12033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Фотосинтез в клетках растений протекает в 2 стадии:  </a:t>
            </a:r>
          </a:p>
          <a:p>
            <a:r>
              <a:rPr lang="ru-RU" b="1" dirty="0"/>
              <a:t>   1. Световые реакции – поглощение световой энергии </a:t>
            </a:r>
            <a:r>
              <a:rPr lang="ru-RU" b="1" dirty="0" smtClean="0"/>
              <a:t>хлорофиллом и др. пигментами </a:t>
            </a:r>
            <a:r>
              <a:rPr lang="ru-RU" b="1" dirty="0"/>
              <a:t>и запасание ее  в химической форме – в виде высокоэнергетических продуктов, </a:t>
            </a:r>
            <a:r>
              <a:rPr lang="en-US" b="1" dirty="0"/>
              <a:t>NADPH </a:t>
            </a:r>
            <a:r>
              <a:rPr lang="ru-RU" b="1" dirty="0"/>
              <a:t>и АТР. При этом выделяется побочный продукт: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₂</a:t>
            </a:r>
            <a:r>
              <a:rPr lang="ru-RU" b="1" dirty="0">
                <a:latin typeface="Calibri"/>
              </a:rPr>
              <a:t>. </a:t>
            </a:r>
          </a:p>
          <a:p>
            <a:r>
              <a:rPr lang="ru-RU" b="1" dirty="0">
                <a:latin typeface="Calibri"/>
              </a:rPr>
              <a:t>   2. Реакции </a:t>
            </a:r>
            <a:r>
              <a:rPr lang="ru-RU" b="1" dirty="0">
                <a:solidFill>
                  <a:srgbClr val="00B050"/>
                </a:solidFill>
                <a:latin typeface="Calibri"/>
              </a:rPr>
              <a:t>фиксации </a:t>
            </a:r>
            <a:r>
              <a:rPr lang="ru-RU" b="1" dirty="0" smtClean="0">
                <a:solidFill>
                  <a:srgbClr val="00B050"/>
                </a:solidFill>
                <a:latin typeface="Calibri"/>
              </a:rPr>
              <a:t>углерода </a:t>
            </a:r>
            <a:r>
              <a:rPr lang="ru-RU" b="1" dirty="0" smtClean="0">
                <a:latin typeface="Calibri"/>
              </a:rPr>
              <a:t>(</a:t>
            </a:r>
            <a:r>
              <a:rPr lang="ru-RU" b="1" dirty="0" err="1" smtClean="0">
                <a:latin typeface="Calibri"/>
              </a:rPr>
              <a:t>темновые</a:t>
            </a:r>
            <a:r>
              <a:rPr lang="ru-RU" b="1" dirty="0" smtClean="0">
                <a:latin typeface="Calibri"/>
              </a:rPr>
              <a:t> реакции)  </a:t>
            </a:r>
            <a:r>
              <a:rPr lang="ru-RU" b="1" dirty="0">
                <a:latin typeface="Calibri"/>
              </a:rPr>
              <a:t>– восстановление СО₂ до органических соединений с использованием энергии </a:t>
            </a:r>
            <a:r>
              <a:rPr lang="en-US" b="1" dirty="0">
                <a:latin typeface="Calibri"/>
              </a:rPr>
              <a:t>NADPH</a:t>
            </a:r>
            <a:r>
              <a:rPr lang="ru-RU" b="1" dirty="0">
                <a:latin typeface="Calibri"/>
              </a:rPr>
              <a:t> и АТР</a:t>
            </a:r>
            <a:r>
              <a:rPr lang="en-US" b="1" dirty="0">
                <a:latin typeface="Calibri"/>
              </a:rPr>
              <a:t> (</a:t>
            </a:r>
            <a:r>
              <a:rPr lang="ru-RU" b="1" dirty="0">
                <a:latin typeface="Calibri"/>
              </a:rPr>
              <a:t>цикл Кальвина)</a:t>
            </a:r>
            <a:r>
              <a:rPr lang="en-US" b="1" dirty="0">
                <a:latin typeface="Calibri"/>
              </a:rPr>
              <a:t>. </a:t>
            </a:r>
            <a:r>
              <a:rPr lang="ru-RU" b="1" dirty="0">
                <a:latin typeface="Calibri"/>
              </a:rPr>
              <a:t>Суммарная реакция</a:t>
            </a:r>
            <a:r>
              <a:rPr lang="ru-RU" b="1" dirty="0" smtClean="0">
                <a:latin typeface="Calibri"/>
              </a:rPr>
              <a:t>:</a:t>
            </a:r>
          </a:p>
          <a:p>
            <a:endParaRPr lang="ru-RU" b="1" dirty="0">
              <a:latin typeface="Calibri"/>
            </a:endParaRPr>
          </a:p>
          <a:p>
            <a:pPr algn="ctr"/>
            <a:r>
              <a:rPr lang="ru-RU" sz="2400" b="1" dirty="0">
                <a:latin typeface="Calibri"/>
              </a:rPr>
              <a:t>6</a:t>
            </a:r>
            <a:r>
              <a:rPr lang="en-US" sz="2400" b="1" dirty="0">
                <a:latin typeface="Calibri"/>
              </a:rPr>
              <a:t>CO₂ + 18ATP + 12NADPH + 12H⁺ </a:t>
            </a:r>
            <a:r>
              <a:rPr lang="ru-RU" sz="2400" b="1" dirty="0">
                <a:latin typeface="Calibri"/>
              </a:rPr>
              <a:t>+</a:t>
            </a:r>
            <a:r>
              <a:rPr lang="en-US" sz="2400" b="1" dirty="0">
                <a:latin typeface="Calibri"/>
              </a:rPr>
              <a:t>12</a:t>
            </a:r>
            <a:r>
              <a:rPr lang="ru-RU" sz="2400" b="1" dirty="0">
                <a:latin typeface="Calibri"/>
              </a:rPr>
              <a:t>Н₂О</a:t>
            </a:r>
            <a:r>
              <a:rPr lang="en-US" sz="2400" b="1" dirty="0">
                <a:latin typeface="Calibri"/>
              </a:rPr>
              <a:t>→ </a:t>
            </a:r>
            <a:r>
              <a:rPr lang="ru-RU" sz="2400" b="1" dirty="0">
                <a:latin typeface="Calibri"/>
              </a:rPr>
              <a:t> (</a:t>
            </a:r>
            <a:r>
              <a:rPr lang="en-US" sz="2400" b="1" dirty="0">
                <a:latin typeface="Calibri"/>
              </a:rPr>
              <a:t>C₆H₁₂O₆) + 18ADP + 18P + 12NADP⁺</a:t>
            </a:r>
            <a:r>
              <a:rPr lang="ru-RU" sz="2400" b="1" dirty="0">
                <a:latin typeface="Calibri"/>
              </a:rPr>
              <a:t>+</a:t>
            </a:r>
            <a:r>
              <a:rPr lang="en-US" sz="2400" b="1" dirty="0">
                <a:latin typeface="Calibri"/>
              </a:rPr>
              <a:t>6</a:t>
            </a:r>
            <a:r>
              <a:rPr lang="ru-RU" sz="2400" b="1" dirty="0">
                <a:solidFill>
                  <a:srgbClr val="FF0000"/>
                </a:solidFill>
                <a:latin typeface="Calibri"/>
              </a:rPr>
              <a:t>О₂</a:t>
            </a:r>
            <a:r>
              <a:rPr lang="en-US" sz="2400" b="1" dirty="0">
                <a:latin typeface="Calibri"/>
              </a:rPr>
              <a:t>+6H₂O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859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Лекция 14в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967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4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Иосиф Абрамович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Рапопорт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" y="886968"/>
            <a:ext cx="3814953" cy="53492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2" y="886968"/>
            <a:ext cx="5925312" cy="2624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2" y="3639312"/>
            <a:ext cx="4876800" cy="2980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61" y="3997642"/>
            <a:ext cx="1076325" cy="1514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1104" y="6126480"/>
            <a:ext cx="245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Трофим Денисович Лысенко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56064" y="5715000"/>
            <a:ext cx="236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Исай</a:t>
            </a:r>
            <a:r>
              <a:rPr lang="ru-RU" b="1" dirty="0" smtClean="0"/>
              <a:t> Израилевич Презент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553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8856984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Отличия бескислородного  и кислородного фотосинтеза</a:t>
            </a:r>
          </a:p>
        </p:txBody>
      </p:sp>
      <p:pic>
        <p:nvPicPr>
          <p:cNvPr id="2050" name="Picture 2" descr="H:\БИОЭНЕРГЕТИКА (МАТЕРИАЛЫ К НОВОМУ КУРСУ)\the-first-cells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16" y="548680"/>
            <a:ext cx="87129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896" y="4653137"/>
            <a:ext cx="116311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Первичный  фотосинтез без участия О</a:t>
            </a:r>
            <a:r>
              <a:rPr lang="ru-RU" b="1" dirty="0">
                <a:latin typeface="Calibri"/>
              </a:rPr>
              <a:t>₂ (зеленые серобактерии):  </a:t>
            </a:r>
          </a:p>
          <a:p>
            <a:pPr algn="ctr"/>
            <a:r>
              <a:rPr lang="en-US" b="1" dirty="0">
                <a:latin typeface="Calibri"/>
              </a:rPr>
              <a:t>2</a:t>
            </a:r>
            <a:r>
              <a:rPr lang="ru-RU" b="1" dirty="0">
                <a:latin typeface="Calibri"/>
              </a:rPr>
              <a:t>Н₂</a:t>
            </a:r>
            <a:r>
              <a:rPr lang="en-US" b="1" dirty="0">
                <a:latin typeface="Calibri"/>
              </a:rPr>
              <a:t>S (</a:t>
            </a:r>
            <a:r>
              <a:rPr lang="ru-RU" b="1" dirty="0">
                <a:latin typeface="Calibri"/>
              </a:rPr>
              <a:t>донор электронов)</a:t>
            </a:r>
            <a:r>
              <a:rPr lang="en-US" b="1" dirty="0">
                <a:latin typeface="Calibri"/>
              </a:rPr>
              <a:t> +</a:t>
            </a:r>
            <a:r>
              <a:rPr lang="ru-RU" b="1" dirty="0">
                <a:latin typeface="Calibri"/>
              </a:rPr>
              <a:t> СО₂ +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свет</a:t>
            </a:r>
            <a:r>
              <a:rPr lang="ru-RU" b="1" dirty="0">
                <a:latin typeface="Calibri"/>
              </a:rPr>
              <a:t> → (СН₂О) + </a:t>
            </a:r>
            <a:r>
              <a:rPr lang="en-US" b="1" dirty="0">
                <a:latin typeface="Calibri"/>
              </a:rPr>
              <a:t>S₂</a:t>
            </a:r>
            <a:r>
              <a:rPr lang="ru-RU" b="1" dirty="0">
                <a:latin typeface="Calibri"/>
              </a:rPr>
              <a:t>(акцептор электронов) </a:t>
            </a:r>
            <a:r>
              <a:rPr lang="en-US" b="1" dirty="0">
                <a:latin typeface="Calibri"/>
              </a:rPr>
              <a:t> </a:t>
            </a:r>
            <a:r>
              <a:rPr lang="ru-RU" b="1" dirty="0">
                <a:latin typeface="Calibri"/>
              </a:rPr>
              <a:t>+ Н₂О 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  <a:latin typeface="Calibri"/>
              </a:rPr>
              <a:t>2</a:t>
            </a:r>
            <a:r>
              <a:rPr lang="en-US" sz="1600" b="1" dirty="0">
                <a:solidFill>
                  <a:srgbClr val="00B0F0"/>
                </a:solidFill>
                <a:latin typeface="Calibri"/>
              </a:rPr>
              <a:t>H₂S → </a:t>
            </a:r>
            <a:r>
              <a:rPr lang="ru-RU" sz="1600" b="1" dirty="0">
                <a:solidFill>
                  <a:srgbClr val="00B0F0"/>
                </a:solidFill>
                <a:latin typeface="Calibri"/>
              </a:rPr>
              <a:t>4</a:t>
            </a:r>
            <a:r>
              <a:rPr lang="en-US" sz="1600" b="1" dirty="0">
                <a:solidFill>
                  <a:srgbClr val="00B0F0"/>
                </a:solidFill>
                <a:latin typeface="Calibri"/>
              </a:rPr>
              <a:t>H⁺ + </a:t>
            </a:r>
            <a:r>
              <a:rPr lang="ru-RU" sz="1600" b="1" dirty="0">
                <a:solidFill>
                  <a:srgbClr val="00B0F0"/>
                </a:solidFill>
                <a:latin typeface="Calibri"/>
              </a:rPr>
              <a:t>4</a:t>
            </a:r>
            <a:r>
              <a:rPr lang="en-US" sz="1600" b="1" dirty="0">
                <a:solidFill>
                  <a:srgbClr val="00B0F0"/>
                </a:solidFill>
                <a:latin typeface="Calibri"/>
              </a:rPr>
              <a:t>e⁻ + S₂</a:t>
            </a:r>
            <a:endParaRPr lang="ru-RU" sz="1600" b="1" dirty="0">
              <a:solidFill>
                <a:srgbClr val="00B0F0"/>
              </a:solidFill>
              <a:latin typeface="Calibri"/>
            </a:endParaRPr>
          </a:p>
          <a:p>
            <a:r>
              <a:rPr lang="ru-RU" b="1" dirty="0">
                <a:latin typeface="Calibri"/>
              </a:rPr>
              <a:t>2. Первичный фотосинтез с высвобождением О₂</a:t>
            </a:r>
            <a:r>
              <a:rPr lang="en-US" b="1" dirty="0">
                <a:latin typeface="Calibri"/>
              </a:rPr>
              <a:t> (</a:t>
            </a:r>
            <a:r>
              <a:rPr lang="ru-RU" b="1" dirty="0" err="1">
                <a:latin typeface="Calibri"/>
              </a:rPr>
              <a:t>цианобактерии</a:t>
            </a:r>
            <a:r>
              <a:rPr lang="ru-RU" b="1" dirty="0">
                <a:latin typeface="Calibri"/>
              </a:rPr>
              <a:t>):</a:t>
            </a:r>
          </a:p>
          <a:p>
            <a:pPr algn="ctr"/>
            <a:r>
              <a:rPr lang="ru-RU" b="1" dirty="0">
                <a:latin typeface="Calibri"/>
              </a:rPr>
              <a:t>2Н₂О (донор электронов) + СО₂ +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свет</a:t>
            </a:r>
            <a:r>
              <a:rPr lang="ru-RU" b="1" dirty="0">
                <a:latin typeface="Calibri"/>
              </a:rPr>
              <a:t> → (СН₂О) + О₂ (акцептор электронов)+ Н₂О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  <a:latin typeface="Calibri"/>
              </a:rPr>
              <a:t>2Н₂О → 4Н⁺ + 4е⁻ + О₂ </a:t>
            </a:r>
          </a:p>
          <a:p>
            <a:pPr algn="just"/>
            <a:r>
              <a:rPr lang="ru-RU" sz="1600" b="1" dirty="0">
                <a:latin typeface="Calibri"/>
              </a:rPr>
              <a:t>Преимущества процесса (2): вода как неисчерпаемый по своему количеству восстановитель (по сравнению с сероводородом, Н₂</a:t>
            </a:r>
            <a:r>
              <a:rPr lang="en-US" sz="1600" b="1" dirty="0">
                <a:latin typeface="Calibri"/>
              </a:rPr>
              <a:t>S)</a:t>
            </a:r>
            <a:r>
              <a:rPr lang="ru-RU" sz="1600" b="1" dirty="0">
                <a:latin typeface="Calibri"/>
              </a:rPr>
              <a:t>, однако вода – слабый восстановитель.</a:t>
            </a:r>
          </a:p>
          <a:p>
            <a:pPr algn="just"/>
            <a:r>
              <a:rPr lang="en-US" sz="1600" b="1" dirty="0">
                <a:latin typeface="Calibri"/>
              </a:rPr>
              <a:t>  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91744" y="4221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9976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56736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0"/>
            <a:ext cx="8712968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Возникновение кислородного фотосинтеза</a:t>
            </a:r>
          </a:p>
        </p:txBody>
      </p:sp>
      <p:pic>
        <p:nvPicPr>
          <p:cNvPr id="3074" name="Picture 2" descr="H:\БИОЭНЕРГЕТИКА (МАТЕРИАЛЫ К НОВОМУ КУРСУ)\ФОТОСИНТЕЗ-Материалы\great_oxidation_event_6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60" y="548680"/>
            <a:ext cx="87849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176" y="3789041"/>
            <a:ext cx="11695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Выделяющийся в результате активности  </a:t>
            </a:r>
            <a:r>
              <a:rPr lang="ru-RU" b="1" dirty="0" err="1"/>
              <a:t>фотосинтетиков</a:t>
            </a:r>
            <a:r>
              <a:rPr lang="ru-RU" b="1" dirty="0"/>
              <a:t> (</a:t>
            </a:r>
            <a:r>
              <a:rPr lang="ru-RU" b="1" dirty="0" err="1"/>
              <a:t>процианобактерий</a:t>
            </a:r>
            <a:r>
              <a:rPr lang="ru-RU" b="1" dirty="0"/>
              <a:t>) О</a:t>
            </a:r>
            <a:r>
              <a:rPr lang="ru-RU" b="1" dirty="0">
                <a:latin typeface="Calibri"/>
              </a:rPr>
              <a:t>₂ использовался прежде всего на окисление вулканических газов - Н₂</a:t>
            </a:r>
            <a:r>
              <a:rPr lang="en-US" b="1" dirty="0">
                <a:latin typeface="Calibri"/>
              </a:rPr>
              <a:t>S, CH₄ </a:t>
            </a:r>
            <a:r>
              <a:rPr lang="ru-RU" b="1" dirty="0">
                <a:latin typeface="Calibri"/>
              </a:rPr>
              <a:t>и Н₂. В связи со снижением вулканической активности и уменьшением в океане ионов </a:t>
            </a:r>
            <a:r>
              <a:rPr lang="en-US" b="1" dirty="0">
                <a:latin typeface="Calibri"/>
              </a:rPr>
              <a:t>Fe²⁺ </a:t>
            </a:r>
            <a:r>
              <a:rPr lang="ru-RU" b="1" dirty="0">
                <a:latin typeface="Calibri"/>
              </a:rPr>
              <a:t>в атмосфере  стал накапливаться  О₂</a:t>
            </a:r>
            <a:r>
              <a:rPr lang="en-US" b="1" dirty="0">
                <a:latin typeface="Calibri"/>
              </a:rPr>
              <a:t>  - </a:t>
            </a:r>
            <a:r>
              <a:rPr lang="ru-RU" b="1" dirty="0">
                <a:latin typeface="Calibri"/>
              </a:rPr>
              <a:t> наиболее активно на рубеже архея и протерозоя (2,5-2,4 млрд. лет тому назад).   </a:t>
            </a:r>
            <a:endParaRPr lang="ru-RU" b="1" dirty="0" smtClean="0">
              <a:latin typeface="Calibri"/>
            </a:endParaRPr>
          </a:p>
          <a:p>
            <a:r>
              <a:rPr lang="ru-RU" b="1" dirty="0">
                <a:latin typeface="Calibri"/>
              </a:rPr>
              <a:t> </a:t>
            </a:r>
            <a:r>
              <a:rPr lang="ru-RU" b="1" dirty="0" smtClean="0">
                <a:latin typeface="Calibri"/>
              </a:rPr>
              <a:t>  Образование </a:t>
            </a:r>
            <a:r>
              <a:rPr lang="ru-RU" b="1" dirty="0">
                <a:latin typeface="Calibri"/>
              </a:rPr>
              <a:t>О₂ в ходе кислородного фотосинтеза приводило к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биогенному</a:t>
            </a:r>
            <a:r>
              <a:rPr lang="ru-RU" b="1" dirty="0">
                <a:latin typeface="Calibri"/>
              </a:rPr>
              <a:t> формированию озонового слоя. Характер атмосферы изменялся с восстановительного на окислительный. Анаэробные сообщества стали вымирать под действием радикалов О₂, замещаясь аэробными, которые использовали О₂ в своем метаболизме.</a:t>
            </a:r>
          </a:p>
          <a:p>
            <a:r>
              <a:rPr lang="ru-RU" b="1" dirty="0" smtClean="0">
                <a:latin typeface="Calibri"/>
              </a:rPr>
              <a:t>   Так </a:t>
            </a:r>
            <a:r>
              <a:rPr lang="ru-RU" b="1" dirty="0">
                <a:latin typeface="Calibri"/>
              </a:rPr>
              <a:t>происходило развитие энергетически более выгодного кислородного метаболизма по сравнению с анаэробными процессами (например, гликолизом).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160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727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Кислородная катастрофа (революция).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 Oxygen holocaust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768096"/>
            <a:ext cx="5714999" cy="5779008"/>
          </a:xfrm>
        </p:spPr>
      </p:pic>
      <p:sp>
        <p:nvSpPr>
          <p:cNvPr id="5" name="TextBox 4"/>
          <p:cNvSpPr txBox="1"/>
          <p:nvPr/>
        </p:nvSpPr>
        <p:spPr>
          <a:xfrm>
            <a:off x="6096000" y="923544"/>
            <a:ext cx="5894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Кислородная катастрофа – глобальное изменение состава атмосферы Земли, вызванное накоплением О₂ , в результате чего «</a:t>
            </a:r>
            <a:r>
              <a:rPr lang="ru-RU" sz="2000" b="1" i="1" dirty="0" smtClean="0"/>
              <a:t>биосфера вывернулась наизнанку</a:t>
            </a:r>
            <a:r>
              <a:rPr lang="ru-RU" sz="2000" b="1" dirty="0" smtClean="0"/>
              <a:t>».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Выделение О₂ в атмосферу как побочного продукта кислородного фотосинтеза </a:t>
            </a:r>
            <a:r>
              <a:rPr lang="ru-RU" sz="2000" b="1" dirty="0" err="1" smtClean="0"/>
              <a:t>цианобактерий</a:t>
            </a:r>
            <a:r>
              <a:rPr lang="ru-RU" sz="2000" b="1" dirty="0" smtClean="0"/>
              <a:t> приводило к вымиранию клеток, не использующих О₂ и не имеющих систем защиты от токсического действия его радикалов.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Эта замена бескислородных микробных сообществ на кислородные – более масштабное явление в истории Земли, чем все падения астероидов, глобальные оледенения и тем более техногенная деятельность человечества.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Даже глобальная ядерная война будет иметь меньшие последствия, чем появление кислородного фотосинтеза.</a:t>
            </a:r>
          </a:p>
          <a:p>
            <a:r>
              <a:rPr lang="ru-RU" sz="2000" b="1" dirty="0" smtClean="0"/>
              <a:t>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7512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2776" y="128017"/>
            <a:ext cx="7431024" cy="10058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Хронология кислородной катастрофы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1133857"/>
            <a:ext cx="8430768" cy="55778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2" y="0"/>
            <a:ext cx="3358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3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8046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Какой обмен веществ был в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докислородную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эпоху?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868680"/>
            <a:ext cx="8047482" cy="3904488"/>
          </a:xfrm>
        </p:spPr>
      </p:pic>
      <p:sp>
        <p:nvSpPr>
          <p:cNvPr id="5" name="TextBox 4"/>
          <p:cNvSpPr txBox="1"/>
          <p:nvPr/>
        </p:nvSpPr>
        <p:spPr>
          <a:xfrm>
            <a:off x="283464" y="4654331"/>
            <a:ext cx="1161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Поступление кислорода в атмосферу в значительных количествах началось примерно 2,4-2,5 млрд. лет тому назад. До этого периода фотосинтез имел бескислородный характер: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168" y="5303520"/>
            <a:ext cx="1188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Первичный  фотосинтез без участия О₂ (зеленые серобактерии):  </a:t>
            </a:r>
          </a:p>
          <a:p>
            <a:pPr algn="ctr"/>
            <a:r>
              <a:rPr lang="en-US" b="1" dirty="0"/>
              <a:t>2</a:t>
            </a:r>
            <a:r>
              <a:rPr lang="ru-RU" b="1" dirty="0"/>
              <a:t>Н₂</a:t>
            </a:r>
            <a:r>
              <a:rPr lang="en-US" b="1" dirty="0"/>
              <a:t>S (</a:t>
            </a:r>
            <a:r>
              <a:rPr lang="ru-RU" b="1" dirty="0"/>
              <a:t>донор электронов)</a:t>
            </a:r>
            <a:r>
              <a:rPr lang="en-US" b="1" dirty="0"/>
              <a:t> +</a:t>
            </a:r>
            <a:r>
              <a:rPr lang="ru-RU" b="1" dirty="0"/>
              <a:t> СО₂ + </a:t>
            </a:r>
            <a:r>
              <a:rPr lang="ru-RU" b="1" dirty="0">
                <a:solidFill>
                  <a:srgbClr val="FF0000"/>
                </a:solidFill>
              </a:rPr>
              <a:t>свет</a:t>
            </a:r>
            <a:r>
              <a:rPr lang="ru-RU" b="1" dirty="0"/>
              <a:t> → (СН₂О) + </a:t>
            </a:r>
            <a:r>
              <a:rPr lang="en-US" b="1" dirty="0"/>
              <a:t>S₂</a:t>
            </a:r>
            <a:r>
              <a:rPr lang="ru-RU" b="1" dirty="0"/>
              <a:t>(акцептор электронов) </a:t>
            </a:r>
            <a:r>
              <a:rPr lang="en-US" b="1" dirty="0"/>
              <a:t> </a:t>
            </a:r>
            <a:r>
              <a:rPr lang="ru-RU" b="1" dirty="0"/>
              <a:t>+ Н₂О 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</a:rPr>
              <a:t>2</a:t>
            </a:r>
            <a:r>
              <a:rPr lang="en-US" sz="1600" b="1" dirty="0">
                <a:solidFill>
                  <a:srgbClr val="00B0F0"/>
                </a:solidFill>
              </a:rPr>
              <a:t>H₂S → </a:t>
            </a:r>
            <a:r>
              <a:rPr lang="ru-RU" sz="1600" b="1" dirty="0">
                <a:solidFill>
                  <a:srgbClr val="00B0F0"/>
                </a:solidFill>
              </a:rPr>
              <a:t>4</a:t>
            </a:r>
            <a:r>
              <a:rPr lang="en-US" sz="1600" b="1" dirty="0">
                <a:solidFill>
                  <a:srgbClr val="00B0F0"/>
                </a:solidFill>
              </a:rPr>
              <a:t>H⁺ + </a:t>
            </a:r>
            <a:r>
              <a:rPr lang="ru-RU" sz="1600" b="1" dirty="0">
                <a:solidFill>
                  <a:srgbClr val="00B0F0"/>
                </a:solidFill>
              </a:rPr>
              <a:t>4</a:t>
            </a:r>
            <a:r>
              <a:rPr lang="en-US" sz="1600" b="1" dirty="0">
                <a:solidFill>
                  <a:srgbClr val="00B0F0"/>
                </a:solidFill>
              </a:rPr>
              <a:t>e⁻ + S₂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464" y="6196072"/>
            <a:ext cx="1180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Генерацию сероводорода </a:t>
            </a:r>
            <a:r>
              <a:rPr lang="en-US" b="1" dirty="0" smtClean="0"/>
              <a:t>H₂S </a:t>
            </a:r>
            <a:r>
              <a:rPr lang="ru-RU" b="1" dirty="0" smtClean="0"/>
              <a:t>осуществляли </a:t>
            </a:r>
            <a:r>
              <a:rPr lang="ru-RU" b="1" dirty="0" err="1">
                <a:solidFill>
                  <a:srgbClr val="FF0000"/>
                </a:solidFill>
              </a:rPr>
              <a:t>х</a:t>
            </a:r>
            <a:r>
              <a:rPr lang="ru-RU" b="1" dirty="0" err="1" smtClean="0">
                <a:solidFill>
                  <a:srgbClr val="FF0000"/>
                </a:solidFill>
              </a:rPr>
              <a:t>емотрофы</a:t>
            </a:r>
            <a:r>
              <a:rPr lang="ru-RU" b="1" dirty="0" smtClean="0"/>
              <a:t>: сульфат-редуцирующие прокариоты (бактерии и археи).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596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89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Хемотрофы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88" y="819785"/>
            <a:ext cx="6083424" cy="4351338"/>
          </a:xfrm>
        </p:spPr>
      </p:pic>
      <p:sp>
        <p:nvSpPr>
          <p:cNvPr id="5" name="TextBox 4"/>
          <p:cNvSpPr txBox="1"/>
          <p:nvPr/>
        </p:nvSpPr>
        <p:spPr>
          <a:xfrm>
            <a:off x="393192" y="5577840"/>
            <a:ext cx="1156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Хемотрофы</a:t>
            </a:r>
            <a:r>
              <a:rPr lang="ru-RU" b="1" dirty="0" smtClean="0"/>
              <a:t> – микроорганизмы, получающие энергию в результате </a:t>
            </a:r>
            <a:r>
              <a:rPr lang="ru-RU" b="1" dirty="0" err="1" smtClean="0"/>
              <a:t>окислительно</a:t>
            </a:r>
            <a:r>
              <a:rPr lang="ru-RU" b="1" dirty="0" smtClean="0"/>
              <a:t>-восстановительных реакций, в которых в качестве доноров электронов (восстановителей) выступают как неорганические вещества (соединения серы, ионы железа, молекулярный водород и др.), так и некоторая органика (углеводы, жиры, белки).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9850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3093</Words>
  <Application>Microsoft Office PowerPoint</Application>
  <PresentationFormat>Широкоэкранный</PresentationFormat>
  <Paragraphs>239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Лекция 14в</vt:lpstr>
      <vt:lpstr>Гениальность – чрезвычайно высокий уровень интеллектуального функционирования личности. Интеллект – общая умственная способность, включающая способность рассуждать, планировать, решать проблемы, мыслить абстрактно, постигать сложные идеи, быстро учиться  на основании получаемых знаний и приобретаемого опыта.   Кстати: Чем умный человек отличается от мудрого?  </vt:lpstr>
      <vt:lpstr>Иосиф Абрамович Рапопорт</vt:lpstr>
      <vt:lpstr>Отличия бескислородного  и кислородного фотосинтеза</vt:lpstr>
      <vt:lpstr>Возникновение кислородного фотосинтеза</vt:lpstr>
      <vt:lpstr>Кислородная катастрофа (революция).  Oxygen holocaust</vt:lpstr>
      <vt:lpstr>Хронология кислородной катастрофы</vt:lpstr>
      <vt:lpstr>Какой обмен веществ был в докислородную эпоху?</vt:lpstr>
      <vt:lpstr>Хемотрофы</vt:lpstr>
      <vt:lpstr>Сульфат-восстанавливающие прокариоты  (бактерии и археи)</vt:lpstr>
      <vt:lpstr>Сульфат-восстанавливающие бактерии и археи («дышат» сульфатом) </vt:lpstr>
      <vt:lpstr>Пурпурные бактерии </vt:lpstr>
      <vt:lpstr>Зеленые серные бактерии</vt:lpstr>
      <vt:lpstr> Микробные сообщества в докислородную эпоху</vt:lpstr>
      <vt:lpstr>Перенос и запасание энергии в  системах, содержащие светопоглощающие пигменты</vt:lpstr>
      <vt:lpstr>Фотореакционная система пурпурных бактерий (RC II)</vt:lpstr>
      <vt:lpstr>Фотореакционная система зеленых серных бактерий (RC I)</vt:lpstr>
      <vt:lpstr> Природа ищет и наконец находит  новые источники электронов (восстановители) для фотосинтеза</vt:lpstr>
      <vt:lpstr>В тилакоидных мембранах клеток цианобактерий, водорослей и растений согласованно работают  2 типа фотосистем</vt:lpstr>
      <vt:lpstr>Совместное действие фотосистем I и II в хлоропластах (Z-схема)</vt:lpstr>
      <vt:lpstr>Циклический поток электронов между фотосистемой I и цитохромным комплексом b₆f увеличивает продукцию АТР  </vt:lpstr>
      <vt:lpstr>Окислительно-восстановительные реакции  (повторение)</vt:lpstr>
      <vt:lpstr>Расщепление воды в О₂-образующим комплексе (1)</vt:lpstr>
      <vt:lpstr>Расщепление воды в О₂-образующим комплексе (2)</vt:lpstr>
      <vt:lpstr>Фототрофные  микроорганизмы</vt:lpstr>
      <vt:lpstr> Хемотрофные микроорганизмы</vt:lpstr>
      <vt:lpstr>Свет – источник энергии для образования NADPH и ATP</vt:lpstr>
      <vt:lpstr>Лекция 14в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14в</dc:title>
  <dc:creator>Кирилл</dc:creator>
  <cp:lastModifiedBy>Кирилл</cp:lastModifiedBy>
  <cp:revision>9</cp:revision>
  <dcterms:created xsi:type="dcterms:W3CDTF">2021-01-21T17:38:44Z</dcterms:created>
  <dcterms:modified xsi:type="dcterms:W3CDTF">2023-09-23T04:20:21Z</dcterms:modified>
</cp:coreProperties>
</file>