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F510F-C204-417E-9436-B8FA72DFAFA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E45D8-AEB7-4ED0-86F0-B50B3352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Меланиновый</a:t>
            </a:r>
            <a:r>
              <a:rPr lang="ru-RU" dirty="0" smtClean="0"/>
              <a:t> фотосинтез». На бетонных стенах Чернобыльского реактора были обнаружены колонии плесневых</a:t>
            </a:r>
            <a:r>
              <a:rPr lang="ru-RU" baseline="0" dirty="0" smtClean="0"/>
              <a:t> грибов </a:t>
            </a:r>
            <a:r>
              <a:rPr lang="en-US" baseline="0" dirty="0" smtClean="0"/>
              <a:t>Cryptococcus</a:t>
            </a:r>
            <a:r>
              <a:rPr lang="ru-RU" baseline="0" dirty="0" smtClean="0"/>
              <a:t> с огромным содержанием </a:t>
            </a:r>
            <a:r>
              <a:rPr lang="ru-RU" baseline="0" dirty="0" err="1" smtClean="0"/>
              <a:t>меланиновых</a:t>
            </a:r>
            <a:r>
              <a:rPr lang="ru-RU" baseline="0" dirty="0" smtClean="0"/>
              <a:t> гранул. Под действием рентгеновского излучения (500-кратная доза) в этих гранулах происходит реакция восстановления НАД, используемая для синтеза АТФ.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0A7CC-6DAA-46ED-ACBF-A955AD779B2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7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7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4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0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8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8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8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9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2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7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E286-8AD3-4171-82B5-E9D260042185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BC9D-D514-4BBC-A11E-424CC6D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9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8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Лекция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14а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36" y="1113448"/>
            <a:ext cx="3243928" cy="4351338"/>
          </a:xfrm>
        </p:spPr>
      </p:pic>
      <p:sp>
        <p:nvSpPr>
          <p:cNvPr id="7" name="TextBox 6"/>
          <p:cNvSpPr txBox="1"/>
          <p:nvPr/>
        </p:nvSpPr>
        <p:spPr>
          <a:xfrm>
            <a:off x="518746" y="5697415"/>
            <a:ext cx="1131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Эрнест Резерфорд: Три стадии признания научной истины:</a:t>
            </a:r>
          </a:p>
          <a:p>
            <a:pPr algn="ctr"/>
            <a:r>
              <a:rPr lang="ru-RU" sz="2400" b="1" dirty="0" smtClean="0"/>
              <a:t>Первая – «это полный абсурд». Вторая – «в этом что-то есть любопытное». Третья – «да это уже давным-давно известно всем»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43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Окислительно-восстановительные реакции с участием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NAD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E:\окисл-восст р-ция в цвет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36" y="548680"/>
            <a:ext cx="4210050" cy="792088"/>
          </a:xfrm>
          <a:prstGeom prst="rect">
            <a:avLst/>
          </a:prstGeom>
          <a:noFill/>
        </p:spPr>
      </p:pic>
      <p:pic>
        <p:nvPicPr>
          <p:cNvPr id="2051" name="Picture 3" descr="E:\NAD+NA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2204864"/>
            <a:ext cx="8890000" cy="45102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51000" y="1448174"/>
            <a:ext cx="102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AH₂(</a:t>
            </a:r>
            <a:r>
              <a:rPr lang="ru-RU" b="1" dirty="0" err="1"/>
              <a:t>вост.субстрат</a:t>
            </a:r>
            <a:r>
              <a:rPr lang="ru-RU" b="1" dirty="0"/>
              <a:t>)+</a:t>
            </a:r>
            <a:r>
              <a:rPr lang="en-US" b="1" dirty="0"/>
              <a:t>NAD⁺(</a:t>
            </a:r>
            <a:r>
              <a:rPr lang="ru-RU" b="1" dirty="0" err="1"/>
              <a:t>окисл.кофермент</a:t>
            </a:r>
            <a:r>
              <a:rPr lang="ru-RU" b="1" dirty="0"/>
              <a:t>) = </a:t>
            </a:r>
            <a:r>
              <a:rPr lang="ru-RU" b="1" dirty="0" smtClean="0"/>
              <a:t> </a:t>
            </a:r>
            <a:r>
              <a:rPr lang="en-US" b="1" dirty="0"/>
              <a:t>A(</a:t>
            </a:r>
            <a:r>
              <a:rPr lang="ru-RU" b="1" dirty="0" err="1"/>
              <a:t>окисл.субстрат</a:t>
            </a:r>
            <a:r>
              <a:rPr lang="ru-RU" b="1" dirty="0"/>
              <a:t>)+</a:t>
            </a:r>
            <a:r>
              <a:rPr lang="en-US" b="1" dirty="0"/>
              <a:t>NADH+H⁺</a:t>
            </a:r>
            <a:r>
              <a:rPr lang="ru-RU" b="1" dirty="0"/>
              <a:t>(</a:t>
            </a:r>
            <a:r>
              <a:rPr lang="ru-RU" b="1" dirty="0" err="1"/>
              <a:t>восст.кофермент</a:t>
            </a:r>
            <a:r>
              <a:rPr lang="ru-RU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3992" y="594928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NAD</a:t>
            </a:r>
            <a:r>
              <a:rPr lang="en-US" b="1" dirty="0">
                <a:latin typeface="Calibri"/>
              </a:rPr>
              <a:t>⁺ + 2 </a:t>
            </a:r>
            <a:r>
              <a:rPr lang="ru-RU" b="1" dirty="0">
                <a:latin typeface="Calibri"/>
              </a:rPr>
              <a:t>атома водорода(2е⁻ +2Н⁺) → </a:t>
            </a:r>
          </a:p>
          <a:p>
            <a:r>
              <a:rPr lang="en-US" b="1" dirty="0">
                <a:latin typeface="Calibri"/>
              </a:rPr>
              <a:t>NADH + H⁺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672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10199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NADP (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никотинамид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адениннуклеотид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-фосфат)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9" y="1299152"/>
            <a:ext cx="8843655" cy="5152292"/>
          </a:xfrm>
        </p:spPr>
      </p:pic>
      <p:sp>
        <p:nvSpPr>
          <p:cNvPr id="3" name="TextBox 2"/>
          <p:cNvSpPr txBox="1"/>
          <p:nvPr/>
        </p:nvSpPr>
        <p:spPr>
          <a:xfrm>
            <a:off x="9015984" y="1353312"/>
            <a:ext cx="27797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NAD </a:t>
            </a:r>
            <a:r>
              <a:rPr lang="ru-RU" sz="2400" b="1" dirty="0" smtClean="0"/>
              <a:t>чаще всего используется в реакциях катаболизма (как окислитель и восстановитель).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NADP</a:t>
            </a:r>
            <a:r>
              <a:rPr lang="ru-RU" sz="2400" b="1" dirty="0" smtClean="0"/>
              <a:t> чаще всего используется в реакциях анаболизма (как правило, как восстановитель).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504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0"/>
            <a:ext cx="9108504" cy="980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Главные особенности фотосинтеза и дыхания</a:t>
            </a:r>
          </a:p>
        </p:txBody>
      </p:sp>
      <p:pic>
        <p:nvPicPr>
          <p:cNvPr id="1026" name="Picture 2" descr="H:\БИОЭНЕРГЕТИКА (МАТЕРИАЛЫ К НОВОМУ КУРСУ)\ФОТОСИНТЕЗ-Материалы\photosynthesis and cellular respiration image 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756243"/>
            <a:ext cx="4968552" cy="2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БИОЭНЕРГЕТИКА (МАТЕРИАЛЫ К НОВОМУ КУРСУ)\ФОТОСИНТЕЗ-Материалы\Фотосинтез+дыхание=вери гу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143250"/>
            <a:ext cx="54483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785" y="3143250"/>
            <a:ext cx="482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        </a:t>
            </a:r>
            <a:r>
              <a:rPr lang="ru-RU" sz="2000" b="1" dirty="0" err="1">
                <a:solidFill>
                  <a:srgbClr val="00B050"/>
                </a:solidFill>
              </a:rPr>
              <a:t>Эндергонический</a:t>
            </a:r>
            <a:r>
              <a:rPr lang="ru-RU" sz="2000" b="1" dirty="0">
                <a:solidFill>
                  <a:srgbClr val="00B050"/>
                </a:solidFill>
              </a:rPr>
              <a:t> процесс: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192" y="6309320"/>
            <a:ext cx="45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Экзергонический</a:t>
            </a:r>
            <a:r>
              <a:rPr lang="ru-RU" sz="2000" b="1" dirty="0">
                <a:solidFill>
                  <a:srgbClr val="FF0000"/>
                </a:solidFill>
              </a:rPr>
              <a:t> процесс: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9496" y="278092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6С</a:t>
            </a:r>
            <a:r>
              <a:rPr lang="en-US" sz="1600" b="1" dirty="0"/>
              <a:t>O</a:t>
            </a:r>
            <a:r>
              <a:rPr lang="en-US" sz="1600" b="1" dirty="0">
                <a:latin typeface="Calibri"/>
              </a:rPr>
              <a:t>₂+6H₂O</a:t>
            </a:r>
            <a:r>
              <a:rPr lang="ru-RU" sz="1600" b="1" dirty="0">
                <a:latin typeface="Calibri"/>
              </a:rPr>
              <a:t>+</a:t>
            </a:r>
            <a:r>
              <a:rPr lang="ru-RU" sz="1600" b="1" dirty="0">
                <a:solidFill>
                  <a:srgbClr val="0070C0"/>
                </a:solidFill>
                <a:latin typeface="Calibri"/>
              </a:rPr>
              <a:t>свет </a:t>
            </a:r>
            <a:r>
              <a:rPr lang="ru-RU" sz="1600" b="1" dirty="0">
                <a:latin typeface="Calibri"/>
              </a:rPr>
              <a:t>(2850 кДж/моль)</a:t>
            </a:r>
            <a:r>
              <a:rPr lang="en-US" sz="1600" b="1" dirty="0">
                <a:latin typeface="Calibri"/>
              </a:rPr>
              <a:t>→</a:t>
            </a:r>
            <a:r>
              <a:rPr lang="ru-RU" sz="1600" b="1" dirty="0">
                <a:latin typeface="Calibri"/>
              </a:rPr>
              <a:t> </a:t>
            </a:r>
            <a:r>
              <a:rPr lang="en-US" sz="1600" b="1" dirty="0">
                <a:latin typeface="Calibri"/>
              </a:rPr>
              <a:t>C₆H₁₂O₆+6O₂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9496" y="580526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dirty="0">
                <a:latin typeface="Calibri"/>
              </a:rPr>
              <a:t>₆H₁₂O₆+6O₂</a:t>
            </a:r>
            <a:r>
              <a:rPr lang="ru-RU" sz="1600" b="1" dirty="0">
                <a:latin typeface="Calibri"/>
              </a:rPr>
              <a:t> </a:t>
            </a:r>
            <a:r>
              <a:rPr lang="en-US" sz="1600" b="1" dirty="0">
                <a:latin typeface="Calibri"/>
              </a:rPr>
              <a:t>→</a:t>
            </a:r>
            <a:r>
              <a:rPr lang="ru-RU" sz="1600" b="1" dirty="0">
                <a:latin typeface="Calibri"/>
              </a:rPr>
              <a:t> </a:t>
            </a:r>
            <a:r>
              <a:rPr lang="en-US" sz="1600" b="1" dirty="0">
                <a:latin typeface="Calibri"/>
              </a:rPr>
              <a:t>6CO₂+6H₂O+(2850 </a:t>
            </a:r>
            <a:r>
              <a:rPr lang="ru-RU" sz="1600" b="1" dirty="0">
                <a:latin typeface="Calibri"/>
              </a:rPr>
              <a:t>кДж/моль)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5059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Первичная атмосфера Земли</a:t>
            </a:r>
          </a:p>
        </p:txBody>
      </p:sp>
      <p:pic>
        <p:nvPicPr>
          <p:cNvPr id="3074" name="Picture 2" descr="H:\БИОЭНЕРГЕТИКА (МАТЕРИАЛЫ К НОВОМУ КУРСУ)\ФОТОСИНТЕЗ-Материалы\Development of atmosphe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620688"/>
            <a:ext cx="66967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736" y="5085184"/>
            <a:ext cx="11859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Первичная атмосфера (4-3,3 млрд. лет тому назад) не содержала О</a:t>
            </a:r>
            <a:r>
              <a:rPr lang="ru-RU" b="1" dirty="0">
                <a:latin typeface="Calibri"/>
              </a:rPr>
              <a:t>₂ и </a:t>
            </a:r>
            <a:r>
              <a:rPr lang="ru-RU" b="1" dirty="0"/>
              <a:t>имела восстановительный характер.  Жесткий ультрафиолет  достигает земной поверхности!</a:t>
            </a:r>
          </a:p>
          <a:p>
            <a:r>
              <a:rPr lang="ru-RU" b="1" dirty="0"/>
              <a:t>Первичный фотосинтез происходил без участия О</a:t>
            </a:r>
            <a:r>
              <a:rPr lang="ru-RU" b="1" dirty="0">
                <a:latin typeface="Calibri"/>
              </a:rPr>
              <a:t>₂ (пример, анаэробные зеленые серобактерии):</a:t>
            </a:r>
          </a:p>
          <a:p>
            <a:r>
              <a:rPr lang="en-US" b="1" dirty="0">
                <a:latin typeface="Calibri"/>
              </a:rPr>
              <a:t>2H₂S (</a:t>
            </a:r>
            <a:r>
              <a:rPr lang="ru-RU" b="1" dirty="0">
                <a:latin typeface="Calibri"/>
              </a:rPr>
              <a:t>донор электронов) + СО₂ +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свет</a:t>
            </a:r>
            <a:r>
              <a:rPr lang="ru-RU" b="1" dirty="0">
                <a:latin typeface="Calibri"/>
              </a:rPr>
              <a:t> → (СН₂О) + </a:t>
            </a:r>
            <a:r>
              <a:rPr lang="en-US" b="1" dirty="0">
                <a:latin typeface="Calibri"/>
              </a:rPr>
              <a:t>S₂(</a:t>
            </a:r>
            <a:r>
              <a:rPr lang="ru-RU" b="1" dirty="0">
                <a:latin typeface="Calibri"/>
              </a:rPr>
              <a:t>акцептор электронов) + Н₂О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alibri"/>
              </a:rPr>
              <a:t>2H₂S → 4H⁺ + 4e⁻ + S₂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4272" y="1772816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Выделение газов при извержении   вулканов: </a:t>
            </a:r>
            <a:r>
              <a:rPr lang="en-US" b="1" dirty="0"/>
              <a:t>SO</a:t>
            </a:r>
            <a:r>
              <a:rPr lang="en-US" b="1" dirty="0">
                <a:latin typeface="Calibri"/>
              </a:rPr>
              <a:t>₂, CO₂, H₂, CH₄, N₂, H₂S</a:t>
            </a:r>
            <a:r>
              <a:rPr lang="ru-RU" b="1" dirty="0">
                <a:latin typeface="Calibri"/>
              </a:rPr>
              <a:t>, СН₂О, водяной пар.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264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95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Меланиновый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» фотосинтез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753998"/>
            <a:ext cx="5650992" cy="59028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0" y="753999"/>
            <a:ext cx="4648200" cy="3448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7064" y="4306824"/>
            <a:ext cx="5705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На бетонных стенах Чернобыльского реактора после катастрофы были обнаружены колонии плесневых грибов </a:t>
            </a:r>
            <a:r>
              <a:rPr lang="en-US" b="1" dirty="0" smtClean="0"/>
              <a:t>Cryptococcus </a:t>
            </a:r>
            <a:r>
              <a:rPr lang="ru-RU" b="1" dirty="0" smtClean="0"/>
              <a:t>с огромным содержанием гранул меланина.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Под действием огромных доз рентгеновского облучения (500-кратная доза) в этих гранулах происходила реакция восстановления </a:t>
            </a:r>
            <a:r>
              <a:rPr lang="en-US" b="1" dirty="0" smtClean="0"/>
              <a:t>NAD</a:t>
            </a:r>
            <a:r>
              <a:rPr lang="ru-RU" b="1" dirty="0" smtClean="0"/>
              <a:t>, который далее использовался для синтеза АТР.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344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0"/>
            <a:ext cx="10991088" cy="6926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ФОТОСИНТЕЗ (кислородный и бескислородный)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–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ОСНОВНОЕ УРАВНЕНИЕ</a:t>
            </a:r>
          </a:p>
        </p:txBody>
      </p:sp>
      <p:pic>
        <p:nvPicPr>
          <p:cNvPr id="3074" name="Picture 2" descr="C:\Users\Кирилл\Documents\ПЕРСОНАЛЬНОЕ\Лучшие яхтенные фото\IMG_9047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37" y="620688"/>
            <a:ext cx="3788511" cy="44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312" y="5166360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А) </a:t>
            </a:r>
            <a:r>
              <a:rPr lang="en-US" b="1" dirty="0"/>
              <a:t>6CO</a:t>
            </a:r>
            <a:r>
              <a:rPr lang="en-US" b="1" dirty="0">
                <a:latin typeface="Calibri"/>
              </a:rPr>
              <a:t>₂ + </a:t>
            </a:r>
            <a:r>
              <a:rPr lang="en-US" b="1" dirty="0"/>
              <a:t>12H</a:t>
            </a:r>
            <a:r>
              <a:rPr lang="en-US" b="1" dirty="0">
                <a:latin typeface="Calibri"/>
              </a:rPr>
              <a:t>₂D</a:t>
            </a:r>
            <a:r>
              <a:rPr lang="ru-RU" b="1" dirty="0">
                <a:latin typeface="Calibri"/>
              </a:rPr>
              <a:t>(донор электронов) +</a:t>
            </a:r>
            <a:r>
              <a:rPr lang="en-US" b="1" dirty="0">
                <a:latin typeface="Calibri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libri"/>
              </a:rPr>
              <a:t>свет</a:t>
            </a:r>
            <a:r>
              <a:rPr lang="ru-RU" b="1" dirty="0">
                <a:latin typeface="Calibri"/>
              </a:rPr>
              <a:t> → С₆</a:t>
            </a:r>
            <a:r>
              <a:rPr lang="en-US" b="1" dirty="0">
                <a:latin typeface="Calibri"/>
              </a:rPr>
              <a:t>H₁₂O₆ + 12D(</a:t>
            </a:r>
            <a:r>
              <a:rPr lang="ru-RU" b="1" dirty="0">
                <a:latin typeface="Calibri"/>
              </a:rPr>
              <a:t>акцептор электронов) + 6Н₂</a:t>
            </a:r>
            <a:r>
              <a:rPr lang="en-US" b="1" dirty="0">
                <a:latin typeface="Calibri"/>
              </a:rPr>
              <a:t>O</a:t>
            </a:r>
          </a:p>
          <a:p>
            <a:pPr algn="ctr"/>
            <a:r>
              <a:rPr lang="ru-RU" b="1" dirty="0">
                <a:latin typeface="Calibri"/>
              </a:rPr>
              <a:t>Доноры электронов: </a:t>
            </a:r>
            <a:r>
              <a:rPr lang="en-US" b="1" dirty="0">
                <a:latin typeface="Calibri"/>
              </a:rPr>
              <a:t>H₂, H₂S, S₂O₃, AsO₃³⁻ </a:t>
            </a:r>
            <a:r>
              <a:rPr lang="ru-RU" b="1" dirty="0">
                <a:latin typeface="Calibri"/>
              </a:rPr>
              <a:t>, </a:t>
            </a:r>
            <a:r>
              <a:rPr lang="ru-RU" b="1" dirty="0" err="1">
                <a:latin typeface="Calibri"/>
              </a:rPr>
              <a:t>лактат</a:t>
            </a:r>
            <a:r>
              <a:rPr lang="en-US" b="1" dirty="0">
                <a:latin typeface="Calibri"/>
              </a:rPr>
              <a:t> (</a:t>
            </a:r>
            <a:r>
              <a:rPr lang="ru-RU" b="1" dirty="0">
                <a:latin typeface="Calibri"/>
              </a:rPr>
              <a:t>бескислородный фотосинтез</a:t>
            </a:r>
            <a:r>
              <a:rPr lang="ru-RU" b="1" dirty="0" smtClean="0">
                <a:latin typeface="Calibri"/>
              </a:rPr>
              <a:t>).</a:t>
            </a:r>
          </a:p>
          <a:p>
            <a:pPr algn="ctr"/>
            <a:endParaRPr lang="ru-RU" b="1" dirty="0">
              <a:latin typeface="Calibri"/>
            </a:endParaRPr>
          </a:p>
          <a:p>
            <a:pPr algn="ctr"/>
            <a:r>
              <a:rPr lang="ru-RU" b="1" dirty="0">
                <a:latin typeface="Calibri"/>
              </a:rPr>
              <a:t>В) 6</a:t>
            </a:r>
            <a:r>
              <a:rPr lang="en-US" b="1" dirty="0">
                <a:latin typeface="Calibri"/>
              </a:rPr>
              <a:t>CO₂ + 12H₂O(</a:t>
            </a:r>
            <a:r>
              <a:rPr lang="ru-RU" b="1" dirty="0">
                <a:latin typeface="Calibri"/>
              </a:rPr>
              <a:t>донор) + </a:t>
            </a:r>
            <a:r>
              <a:rPr lang="ru-RU" b="1" dirty="0">
                <a:solidFill>
                  <a:srgbClr val="0070C0"/>
                </a:solidFill>
                <a:latin typeface="Calibri"/>
              </a:rPr>
              <a:t>свет</a:t>
            </a:r>
            <a:r>
              <a:rPr lang="ru-RU" b="1" dirty="0">
                <a:latin typeface="Calibri"/>
              </a:rPr>
              <a:t> → С₆</a:t>
            </a:r>
            <a:r>
              <a:rPr lang="en-US" b="1" dirty="0">
                <a:latin typeface="Calibri"/>
              </a:rPr>
              <a:t>H₁₂O₆ +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6O₂</a:t>
            </a:r>
            <a:r>
              <a:rPr lang="en-US" b="1" dirty="0">
                <a:latin typeface="Calibri"/>
              </a:rPr>
              <a:t>(</a:t>
            </a:r>
            <a:r>
              <a:rPr lang="ru-RU" b="1" dirty="0">
                <a:latin typeface="Calibri"/>
              </a:rPr>
              <a:t>акцептор электронов) </a:t>
            </a:r>
            <a:r>
              <a:rPr lang="en-US" b="1" dirty="0">
                <a:latin typeface="Calibri"/>
              </a:rPr>
              <a:t> + 6H₂O</a:t>
            </a:r>
            <a:endParaRPr lang="ru-RU" b="1" dirty="0">
              <a:latin typeface="Calibri"/>
            </a:endParaRPr>
          </a:p>
          <a:p>
            <a:pPr algn="ctr"/>
            <a:r>
              <a:rPr lang="ru-RU" b="1" dirty="0">
                <a:latin typeface="Calibri"/>
              </a:rPr>
              <a:t>Донор электронов: Н₂О (кислородный фотосинтез)</a:t>
            </a:r>
          </a:p>
          <a:p>
            <a:r>
              <a:rPr lang="ru-RU" b="1" dirty="0">
                <a:latin typeface="Calibri"/>
              </a:rPr>
              <a:t>                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8059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Спектр излучения Солнца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4034" name="Picture 2" descr="F:\БИОЭНЕРГЕТИКА (МАТЕРИАЛЫ К НОВОМУ КУРСУ)\ФОТОСИНТЕЗ-Материалы\SolarSpectr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548680"/>
            <a:ext cx="7056784" cy="45860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46785"/>
            <a:ext cx="11992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  </a:t>
            </a:r>
            <a:r>
              <a:rPr lang="ru-RU" sz="2400" b="1" dirty="0" smtClean="0"/>
              <a:t>  Биосфера </a:t>
            </a:r>
            <a:r>
              <a:rPr lang="ru-RU" sz="2400" b="1" dirty="0"/>
              <a:t>Земли благодаря фотосинтезу «подключена» к природному </a:t>
            </a:r>
            <a:r>
              <a:rPr lang="en-US" sz="2400" b="1" dirty="0"/>
              <a:t>  </a:t>
            </a:r>
            <a:r>
              <a:rPr lang="ru-RU" sz="2400" b="1" dirty="0"/>
              <a:t>термоядерному реактору - Солнцу. </a:t>
            </a:r>
          </a:p>
          <a:p>
            <a:r>
              <a:rPr lang="ru-RU" sz="2400" b="1" dirty="0"/>
              <a:t>    Распределение излучения Солнца (верхние слои атмосферы):  7% - УФ (меньше 400 нм), 41% - видимая область (400-780 нм), 52% - инфракрасная область (больше 780 нм).</a:t>
            </a:r>
          </a:p>
        </p:txBody>
      </p:sp>
    </p:spTree>
    <p:extLst>
      <p:ext uri="{BB962C8B-B14F-4D97-AF65-F5344CB8AC3E}">
        <p14:creationId xmlns:p14="http://schemas.microsoft.com/office/powerpoint/2010/main" val="368801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Поглощение  и испускание квантов света</a:t>
            </a:r>
          </a:p>
        </p:txBody>
      </p:sp>
      <p:pic>
        <p:nvPicPr>
          <p:cNvPr id="2050" name="Picture 2" descr="H:\БИОЭНЕРГЕТИКА (МАТЕРИАЛЫ К НОВОМУ КУРСУ)\ФОТОСИНТЕЗ-Материалы\Pigment_spectr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22281" y="675228"/>
            <a:ext cx="4571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БИОЭНЕРГЕТИКА (МАТЕРИАЛЫ К НОВОМУ КУРСУ)\ФОТОСИНТЕЗ-Материалы\chlorophill absorp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548680"/>
            <a:ext cx="44279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391" y="4290647"/>
            <a:ext cx="11737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en-US" sz="2000" b="1" dirty="0" smtClean="0"/>
              <a:t>C</a:t>
            </a:r>
            <a:r>
              <a:rPr lang="ru-RU" sz="2000" b="1" dirty="0" err="1"/>
              <a:t>вет</a:t>
            </a:r>
            <a:r>
              <a:rPr lang="ru-RU" sz="2000" b="1" dirty="0"/>
              <a:t> – излучение фотонов (квантов энергии</a:t>
            </a:r>
            <a:r>
              <a:rPr lang="ru-RU" sz="2000" b="1" dirty="0" smtClean="0"/>
              <a:t>). </a:t>
            </a:r>
            <a:r>
              <a:rPr lang="ru-RU" sz="2000" b="1" dirty="0"/>
              <a:t>При поглощении фотона один из электронов молекулы (пример – хлорофилл) переходит </a:t>
            </a:r>
            <a:r>
              <a:rPr lang="ru-RU" sz="2000" b="1" dirty="0" smtClean="0"/>
              <a:t>с основной </a:t>
            </a:r>
            <a:r>
              <a:rPr lang="ru-RU" sz="2000" b="1" dirty="0" err="1" smtClean="0"/>
              <a:t>орбитали</a:t>
            </a:r>
            <a:r>
              <a:rPr lang="ru-RU" sz="2000" b="1" dirty="0" smtClean="0"/>
              <a:t> (Е₁) на </a:t>
            </a:r>
            <a:r>
              <a:rPr lang="ru-RU" sz="2000" b="1" dirty="0"/>
              <a:t>более высокий энергетический уровень: Е</a:t>
            </a:r>
            <a:r>
              <a:rPr lang="ru-RU" sz="2000" b="1" dirty="0">
                <a:latin typeface="Calibri"/>
              </a:rPr>
              <a:t>₂-Е₁ = </a:t>
            </a:r>
            <a:r>
              <a:rPr lang="en-US" sz="2000" b="1" dirty="0" err="1">
                <a:latin typeface="Calibri"/>
              </a:rPr>
              <a:t>hc</a:t>
            </a:r>
            <a:r>
              <a:rPr lang="en-US" sz="2000" b="1" dirty="0">
                <a:latin typeface="Calibri"/>
              </a:rPr>
              <a:t>/</a:t>
            </a:r>
            <a:r>
              <a:rPr lang="el-GR" sz="2000" b="1" dirty="0">
                <a:latin typeface="Calibri"/>
              </a:rPr>
              <a:t>λ</a:t>
            </a:r>
            <a:r>
              <a:rPr lang="ru-RU" sz="2000" b="1" dirty="0">
                <a:latin typeface="Calibri"/>
              </a:rPr>
              <a:t>, где </a:t>
            </a:r>
            <a:r>
              <a:rPr lang="en-US" sz="2000" b="1" dirty="0">
                <a:latin typeface="Calibri"/>
              </a:rPr>
              <a:t>h – </a:t>
            </a:r>
            <a:r>
              <a:rPr lang="ru-RU" sz="2000" b="1" dirty="0">
                <a:latin typeface="Calibri"/>
              </a:rPr>
              <a:t>постоянная Планка, с – скорость света, </a:t>
            </a:r>
            <a:r>
              <a:rPr lang="el-GR" sz="2000" b="1" dirty="0">
                <a:latin typeface="Calibri"/>
              </a:rPr>
              <a:t>λ</a:t>
            </a:r>
            <a:r>
              <a:rPr lang="ru-RU" sz="2000" b="1" dirty="0">
                <a:latin typeface="Calibri"/>
              </a:rPr>
              <a:t> – длина световой волны. </a:t>
            </a:r>
            <a:r>
              <a:rPr lang="ru-RU" sz="2000" b="1" dirty="0"/>
              <a:t> </a:t>
            </a:r>
            <a:r>
              <a:rPr lang="ru-RU" sz="2000" b="1" dirty="0" smtClean="0"/>
              <a:t>1 моль фотонов = 6,022·10²³ фотонов (1 </a:t>
            </a:r>
            <a:r>
              <a:rPr lang="ru-RU" sz="2000" b="1" dirty="0" err="1" smtClean="0"/>
              <a:t>эйнштейн</a:t>
            </a:r>
            <a:r>
              <a:rPr lang="ru-RU" sz="2000" b="1" dirty="0" smtClean="0"/>
              <a:t>).</a:t>
            </a:r>
            <a:endParaRPr lang="ru-RU" sz="2000" b="1" dirty="0"/>
          </a:p>
          <a:p>
            <a:r>
              <a:rPr lang="ru-RU" sz="2000" b="1" dirty="0" smtClean="0"/>
              <a:t>     Энергия </a:t>
            </a:r>
            <a:r>
              <a:rPr lang="ru-RU" sz="2000" b="1" dirty="0"/>
              <a:t>1 моля фотонов красного цвета (700 </a:t>
            </a:r>
            <a:r>
              <a:rPr lang="ru-RU" sz="2000" b="1" dirty="0" err="1"/>
              <a:t>нм</a:t>
            </a:r>
            <a:r>
              <a:rPr lang="ru-RU" sz="2000" b="1" dirty="0"/>
              <a:t>) – 171 </a:t>
            </a:r>
            <a:r>
              <a:rPr lang="ru-RU" sz="2000" b="1" dirty="0" smtClean="0"/>
              <a:t>кДж, что примерно в 5 раз превышает энергию образования 1 моля АТР из</a:t>
            </a:r>
            <a:r>
              <a:rPr lang="en-US" sz="2000" b="1" dirty="0" smtClean="0"/>
              <a:t> ADP </a:t>
            </a:r>
            <a:r>
              <a:rPr lang="ru-RU" sz="2000" b="1" dirty="0" smtClean="0"/>
              <a:t>и неорганического </a:t>
            </a:r>
            <a:r>
              <a:rPr lang="en-US" sz="2000" b="1" dirty="0" smtClean="0"/>
              <a:t>P</a:t>
            </a:r>
            <a:r>
              <a:rPr lang="ru-RU" sz="2000" b="1" dirty="0" smtClean="0"/>
              <a:t> (30,5 кДж).  </a:t>
            </a:r>
            <a:endParaRPr lang="ru-RU" sz="2000" b="1" dirty="0"/>
          </a:p>
          <a:p>
            <a:r>
              <a:rPr lang="ru-RU" sz="2000" b="1" dirty="0" smtClean="0"/>
              <a:t>     Энергия </a:t>
            </a:r>
            <a:r>
              <a:rPr lang="ru-RU" sz="2000" b="1" dirty="0"/>
              <a:t>1 моля фотонов фиолетового цвета (400 </a:t>
            </a:r>
            <a:r>
              <a:rPr lang="ru-RU" sz="2000" b="1" dirty="0" err="1"/>
              <a:t>нм</a:t>
            </a:r>
            <a:r>
              <a:rPr lang="ru-RU" sz="2000" b="1" dirty="0"/>
              <a:t>) – 300 кДж, что в 10 раз превышает энергию образования 1 моля </a:t>
            </a:r>
            <a:r>
              <a:rPr lang="en-US" sz="2000" b="1" dirty="0"/>
              <a:t>ATP</a:t>
            </a:r>
            <a:r>
              <a:rPr lang="ru-RU" sz="2000" b="1" dirty="0"/>
              <a:t> из </a:t>
            </a:r>
            <a:r>
              <a:rPr lang="en-US" sz="2000" b="1" dirty="0"/>
              <a:t>ADP</a:t>
            </a:r>
            <a:r>
              <a:rPr lang="ru-RU" sz="2000" b="1" dirty="0"/>
              <a:t> и </a:t>
            </a:r>
            <a:r>
              <a:rPr lang="ru-RU" sz="2000" b="1" dirty="0" smtClean="0"/>
              <a:t>неорганического Р </a:t>
            </a:r>
            <a:r>
              <a:rPr lang="ru-RU" sz="2000" b="1" dirty="0"/>
              <a:t>(30,5 кДж).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3512" y="9087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Е</a:t>
            </a:r>
            <a:r>
              <a:rPr lang="ru-RU" b="1" dirty="0">
                <a:latin typeface="Calibri"/>
              </a:rPr>
              <a:t>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31504" y="36450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Е</a:t>
            </a:r>
            <a:r>
              <a:rPr lang="ru-RU" b="1" dirty="0">
                <a:latin typeface="Calibri"/>
              </a:rPr>
              <a:t>₁</a:t>
            </a:r>
            <a:endParaRPr lang="ru-RU" b="1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2661141" y="1150790"/>
            <a:ext cx="484632" cy="26642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7391" y="3645024"/>
            <a:ext cx="337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Е₁ - основная орбиталь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054" y="908720"/>
            <a:ext cx="323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Е₂ - возбужденная орбиталь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30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Спектр электромагнитного излучения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1506077"/>
            <a:ext cx="11466576" cy="3845846"/>
          </a:xfrm>
        </p:spPr>
      </p:pic>
      <p:sp>
        <p:nvSpPr>
          <p:cNvPr id="5" name="TextBox 4"/>
          <p:cNvSpPr txBox="1"/>
          <p:nvPr/>
        </p:nvSpPr>
        <p:spPr>
          <a:xfrm>
            <a:off x="502920" y="5669280"/>
            <a:ext cx="1145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Энергия                                 300                                   210                                 200                                  170</a:t>
            </a:r>
          </a:p>
          <a:p>
            <a:r>
              <a:rPr lang="ru-RU" b="1" dirty="0" smtClean="0"/>
              <a:t>кДж/</a:t>
            </a:r>
            <a:r>
              <a:rPr lang="ru-RU" b="1" dirty="0" err="1" smtClean="0"/>
              <a:t>эйнштейн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445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6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Электронные переходы при поглощении кванта света (1)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83" y="886968"/>
            <a:ext cx="7309905" cy="51550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" y="886968"/>
            <a:ext cx="4400550" cy="49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7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9131"/>
            <a:ext cx="9144000" cy="113420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«Солнце, воздух и вода – наши лучшие друзья»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- песня юных ботаников и физкультурников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88123"/>
            <a:ext cx="9144000" cy="35696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2" y="1125415"/>
            <a:ext cx="9337431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76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Электронные переходы при поглощении  кванта света (2)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1" y="712177"/>
            <a:ext cx="5848350" cy="5829300"/>
          </a:xfrm>
        </p:spPr>
      </p:pic>
      <p:sp>
        <p:nvSpPr>
          <p:cNvPr id="5" name="TextBox 4"/>
          <p:cNvSpPr txBox="1"/>
          <p:nvPr/>
        </p:nvSpPr>
        <p:spPr>
          <a:xfrm>
            <a:off x="5829300" y="817685"/>
            <a:ext cx="62952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Поглощение кванта света приводит к переносу электрона на возбужденную орбиталь. На возбужденной </a:t>
            </a:r>
            <a:r>
              <a:rPr lang="ru-RU" b="1" dirty="0" err="1" smtClean="0"/>
              <a:t>орбитали</a:t>
            </a:r>
            <a:r>
              <a:rPr lang="ru-RU" b="1" dirty="0" smtClean="0"/>
              <a:t> электрон связан с ядром относительно слабо. Поэтому его легко оторвать от молекулы пигмента, находящуюся в возбужденном состоянии. Значит молекула в этом состоянии становится хорошим </a:t>
            </a:r>
            <a:r>
              <a:rPr lang="ru-RU" b="1" dirty="0" smtClean="0">
                <a:solidFill>
                  <a:srgbClr val="FF0000"/>
                </a:solidFill>
              </a:rPr>
              <a:t>восстановителем</a:t>
            </a:r>
            <a:r>
              <a:rPr lang="ru-RU" b="1" dirty="0" smtClean="0"/>
              <a:t>.   Одновременно на основной </a:t>
            </a:r>
            <a:r>
              <a:rPr lang="ru-RU" b="1" dirty="0" err="1" smtClean="0"/>
              <a:t>орбитали</a:t>
            </a:r>
            <a:r>
              <a:rPr lang="ru-RU" b="1" dirty="0" smtClean="0"/>
              <a:t> образуется «вакансия» для одного электрона – «</a:t>
            </a:r>
            <a:r>
              <a:rPr lang="ru-RU" b="1" dirty="0" smtClean="0">
                <a:solidFill>
                  <a:srgbClr val="00B050"/>
                </a:solidFill>
              </a:rPr>
              <a:t>дырка</a:t>
            </a:r>
            <a:r>
              <a:rPr lang="ru-RU" b="1" dirty="0" smtClean="0"/>
              <a:t>». Эта дырка» обладает большим сродством к электрону, т.е. является хорошим </a:t>
            </a:r>
            <a:r>
              <a:rPr lang="ru-RU" b="1" dirty="0" smtClean="0">
                <a:solidFill>
                  <a:srgbClr val="FF0000"/>
                </a:solidFill>
              </a:rPr>
              <a:t>окислителем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Электрон может быстро возвратиться на основную орбиталь, при этом энергия поглощенного кванта теряется в виде тепла, либо в виде высвеченного кванта – эффекты флуоресценции или фосфоресценции. </a:t>
            </a:r>
          </a:p>
          <a:p>
            <a:r>
              <a:rPr lang="ru-RU" b="1" dirty="0" smtClean="0"/>
              <a:t>   Фотосинтезирующие организмы научились использовать кванты поглощенного света для осуществления химических реакций. Это надо делать чрезвычайно быстро, чтобы предотвратить возвращение электрона на основную орбиталь. 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Реакции фотосинтеза – самые быстрые из известных в биологии!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Миграция энергии в фотосинтетических системах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1527048"/>
            <a:ext cx="5824728" cy="4873752"/>
          </a:xfrm>
        </p:spPr>
      </p:pic>
      <p:sp>
        <p:nvSpPr>
          <p:cNvPr id="5" name="TextBox 4"/>
          <p:cNvSpPr txBox="1"/>
          <p:nvPr/>
        </p:nvSpPr>
        <p:spPr>
          <a:xfrm>
            <a:off x="6537960" y="1472184"/>
            <a:ext cx="5422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Для систем фотосинтеза очень важным является процесс </a:t>
            </a:r>
            <a:r>
              <a:rPr lang="ru-RU" sz="2000" b="1" dirty="0" smtClean="0">
                <a:solidFill>
                  <a:srgbClr val="FF0000"/>
                </a:solidFill>
              </a:rPr>
              <a:t>прямой передачи </a:t>
            </a:r>
            <a:r>
              <a:rPr lang="ru-RU" sz="2000" b="1" dirty="0" smtClean="0"/>
              <a:t>энергии возбуждения от возбужденной молекулы к соседней, находящейся в основном состоянии.</a:t>
            </a:r>
          </a:p>
          <a:p>
            <a:r>
              <a:rPr lang="ru-RU" sz="2000" b="1" dirty="0" smtClean="0"/>
              <a:t>   Такой процесс называется передачей экситона, а квант энергии, переданной от одной молекулы к другой, называется экситоном, по аналогии с фотоном – квантом энергии света.</a:t>
            </a:r>
          </a:p>
          <a:p>
            <a:r>
              <a:rPr lang="ru-RU" sz="2000" b="1" dirty="0" smtClean="0"/>
              <a:t>   Экситон – квазичастица (пара </a:t>
            </a:r>
            <a:r>
              <a:rPr lang="ru-RU" sz="2000" b="1" dirty="0" err="1" smtClean="0"/>
              <a:t>электрон+дырка</a:t>
            </a:r>
            <a:r>
              <a:rPr lang="ru-RU" sz="2000" b="1" dirty="0" smtClean="0"/>
              <a:t>), связь между которыми определяется законом Кулона.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Фактически экситон – мигрирующее электронное возбуждение.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6323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Фотосинтез растений происходит в хлоропластах</a:t>
            </a:r>
          </a:p>
        </p:txBody>
      </p:sp>
      <p:pic>
        <p:nvPicPr>
          <p:cNvPr id="5122" name="Picture 2" descr="H:\БИОЭНЕРГЕТИКА (МАТЕРИАЛЫ К НОВОМУ КУРСУ)\ФОТОСИНТЕЗ-Материалы\chloroplas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9" y="738798"/>
            <a:ext cx="5472608" cy="42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9567" y="836713"/>
            <a:ext cx="62924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   </a:t>
            </a:r>
            <a:r>
              <a:rPr lang="ru-RU" sz="2400" b="1" i="1" dirty="0">
                <a:solidFill>
                  <a:srgbClr val="FF0000"/>
                </a:solidFill>
              </a:rPr>
              <a:t>Хлоропласты растений </a:t>
            </a:r>
            <a:r>
              <a:rPr lang="ru-RU" sz="2400" b="1" dirty="0"/>
              <a:t>– внутриклеточные органеллы с двойной мембраной, похожие на митохондрии.    Внутри – плоские мембранные мешочки (</a:t>
            </a:r>
            <a:r>
              <a:rPr lang="ru-RU" sz="2400" b="1" i="1" dirty="0" err="1">
                <a:solidFill>
                  <a:srgbClr val="FF0000"/>
                </a:solidFill>
              </a:rPr>
              <a:t>тилакоиды</a:t>
            </a:r>
            <a:r>
              <a:rPr lang="ru-RU" sz="2400" b="1" dirty="0"/>
              <a:t>), часто связанные с внутренней мембраной. </a:t>
            </a:r>
            <a:r>
              <a:rPr lang="ru-RU" sz="2400" b="1" dirty="0" err="1"/>
              <a:t>Тилакоиды</a:t>
            </a:r>
            <a:r>
              <a:rPr lang="ru-RU" sz="2400" b="1" dirty="0"/>
              <a:t> собраны в стопки – </a:t>
            </a:r>
            <a:r>
              <a:rPr lang="ru-RU" sz="2400" b="1" dirty="0">
                <a:solidFill>
                  <a:srgbClr val="FF0000"/>
                </a:solidFill>
              </a:rPr>
              <a:t>граны</a:t>
            </a:r>
            <a:r>
              <a:rPr lang="ru-RU" sz="2400" b="1" dirty="0"/>
              <a:t>. В них имеется ДНК.</a:t>
            </a:r>
          </a:p>
          <a:p>
            <a:r>
              <a:rPr lang="ru-RU" sz="2400" b="1" dirty="0"/>
              <a:t>   В </a:t>
            </a:r>
            <a:r>
              <a:rPr lang="ru-RU" sz="2400" b="1" dirty="0" err="1"/>
              <a:t>тилакоидных</a:t>
            </a:r>
            <a:r>
              <a:rPr lang="ru-RU" sz="2400" b="1" dirty="0"/>
              <a:t> мембранах (</a:t>
            </a:r>
            <a:r>
              <a:rPr lang="ru-RU" sz="2400" b="1" i="1" dirty="0" err="1">
                <a:solidFill>
                  <a:srgbClr val="FF0000"/>
                </a:solidFill>
              </a:rPr>
              <a:t>ламеллах</a:t>
            </a:r>
            <a:r>
              <a:rPr lang="ru-RU" sz="2400" b="1" dirty="0"/>
              <a:t>) содержатся все фотосинтезирующие пигменты,  ферменты световых реакций  и синтеза АТР. </a:t>
            </a:r>
            <a:r>
              <a:rPr lang="ru-RU" sz="2400" b="1" i="1" dirty="0">
                <a:solidFill>
                  <a:srgbClr val="FF0000"/>
                </a:solidFill>
              </a:rPr>
              <a:t>Люмен</a:t>
            </a:r>
            <a:r>
              <a:rPr lang="ru-RU" sz="2400" b="1" dirty="0"/>
              <a:t> – внутреннее содержимое </a:t>
            </a:r>
            <a:r>
              <a:rPr lang="ru-RU" sz="2400" b="1" dirty="0" err="1"/>
              <a:t>тилакоида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  В жидкости внутренней части хлоропласта, окружающей </a:t>
            </a:r>
            <a:r>
              <a:rPr lang="ru-RU" sz="2400" b="1" dirty="0" err="1"/>
              <a:t>тилакоиды</a:t>
            </a:r>
            <a:r>
              <a:rPr lang="ru-RU" sz="2400" b="1" dirty="0"/>
              <a:t> (</a:t>
            </a:r>
            <a:r>
              <a:rPr lang="ru-RU" sz="2400" b="1" i="1" dirty="0">
                <a:solidFill>
                  <a:srgbClr val="FF0000"/>
                </a:solidFill>
              </a:rPr>
              <a:t>строма</a:t>
            </a:r>
            <a:r>
              <a:rPr lang="ru-RU" sz="2400" b="1" dirty="0"/>
              <a:t>), находятся ферменты фиксации углерода.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392" y="5085184"/>
            <a:ext cx="52929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В </a:t>
            </a:r>
            <a:r>
              <a:rPr lang="ru-RU" sz="2000" b="1" dirty="0" err="1"/>
              <a:t>эукариотических</a:t>
            </a:r>
            <a:r>
              <a:rPr lang="ru-RU" sz="2000" b="1" dirty="0"/>
              <a:t> фотосинтезирующих клетках</a:t>
            </a:r>
          </a:p>
          <a:p>
            <a:pPr algn="just"/>
            <a:r>
              <a:rPr lang="ru-RU" sz="2000" b="1" dirty="0"/>
              <a:t>весь процесс фотосинтеза происходит в хлоропластах.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156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98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Каким образом поглощенная световая энергия превращается в химическую?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069848"/>
            <a:ext cx="5785104" cy="3012535"/>
          </a:xfrm>
        </p:spPr>
      </p:pic>
      <p:sp>
        <p:nvSpPr>
          <p:cNvPr id="6" name="TextBox 5"/>
          <p:cNvSpPr txBox="1"/>
          <p:nvPr/>
        </p:nvSpPr>
        <p:spPr>
          <a:xfrm>
            <a:off x="182880" y="4315968"/>
            <a:ext cx="5913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1. </a:t>
            </a:r>
            <a:r>
              <a:rPr lang="ru-RU" b="1" i="1" dirty="0" smtClean="0"/>
              <a:t>Роберт Хилл </a:t>
            </a:r>
            <a:r>
              <a:rPr lang="ru-RU" b="1" dirty="0" smtClean="0"/>
              <a:t>обнаружил, что если добавить к листовым экстрактам, содержащих хлоропласты, какой-нибудь небиологический акцептор электронов (А), а затем осветить эти экстракты, то они будут выделять О₂ и одновременно в них будет происходить восстановление этого акцептора: А → АН₂. </a:t>
            </a:r>
          </a:p>
          <a:p>
            <a:r>
              <a:rPr lang="ru-RU" b="1" dirty="0" smtClean="0"/>
              <a:t>   Эти опыты доказывают , что энергия света вызывает перенос электронов от Н₂О на акцептор А.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5080" y="1161288"/>
            <a:ext cx="5504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2</a:t>
            </a:r>
            <a:r>
              <a:rPr lang="ru-RU" b="1" dirty="0" smtClean="0"/>
              <a:t>. Начались поиски природного биологического акцептора электронов А, который присутствует в хлоропластах и присоединяет атомы водорода, отщепляемые на свету от молекулы Н₂О. </a:t>
            </a:r>
          </a:p>
          <a:p>
            <a:r>
              <a:rPr lang="ru-RU" b="1" dirty="0" smtClean="0"/>
              <a:t>   Биохимик </a:t>
            </a:r>
            <a:r>
              <a:rPr lang="ru-RU" b="1" i="1" dirty="0" err="1" smtClean="0"/>
              <a:t>Северо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Очоа</a:t>
            </a:r>
            <a:r>
              <a:rPr lang="ru-RU" b="1" i="1" dirty="0" smtClean="0"/>
              <a:t> </a:t>
            </a:r>
            <a:r>
              <a:rPr lang="ru-RU" b="1" dirty="0" smtClean="0"/>
              <a:t>показал, что в хлоропластах роль такого акцептора выполняет </a:t>
            </a:r>
            <a:r>
              <a:rPr lang="en-US" b="1" dirty="0" smtClean="0"/>
              <a:t>NADP⁺.</a:t>
            </a:r>
          </a:p>
          <a:p>
            <a:r>
              <a:rPr lang="ru-RU" b="1" dirty="0" smtClean="0"/>
              <a:t>   Тогда вся реакция может быть описана следующим образом:</a:t>
            </a:r>
          </a:p>
          <a:p>
            <a:r>
              <a:rPr lang="ru-RU" b="1" dirty="0" smtClean="0"/>
              <a:t>Фотолиз (разложение) воды:</a:t>
            </a:r>
          </a:p>
          <a:p>
            <a:r>
              <a:rPr lang="ru-RU" b="1" dirty="0" smtClean="0"/>
              <a:t>4Н₂</a:t>
            </a:r>
            <a:r>
              <a:rPr lang="en-US" b="1" dirty="0" smtClean="0"/>
              <a:t>O + </a:t>
            </a:r>
            <a:r>
              <a:rPr lang="ru-RU" b="1" dirty="0" smtClean="0"/>
              <a:t>свет (хлоропласты) → 4Н⁺ + 4ОН⁻</a:t>
            </a:r>
          </a:p>
          <a:p>
            <a:endParaRPr lang="ru-RU" b="1" dirty="0" smtClean="0"/>
          </a:p>
          <a:p>
            <a:r>
              <a:rPr lang="ru-RU" b="1" dirty="0" smtClean="0"/>
              <a:t>4ОН⁻ → 2Н₂О + 4е⁻ + О₂</a:t>
            </a:r>
          </a:p>
          <a:p>
            <a:r>
              <a:rPr lang="en-US" b="1" dirty="0" smtClean="0"/>
              <a:t>2NADP + 4H⁺ + 4e⁻ → 2(NADHP+H⁺)</a:t>
            </a:r>
          </a:p>
          <a:p>
            <a:endParaRPr lang="en-US" b="1" dirty="0"/>
          </a:p>
          <a:p>
            <a:r>
              <a:rPr lang="ru-RU" b="1" dirty="0" smtClean="0"/>
              <a:t>Итоговая реакция: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H₂O + 2NADP + </a:t>
            </a:r>
            <a:r>
              <a:rPr lang="ru-RU" b="1" dirty="0" smtClean="0">
                <a:solidFill>
                  <a:srgbClr val="FF0000"/>
                </a:solidFill>
              </a:rPr>
              <a:t>свет</a:t>
            </a:r>
            <a:r>
              <a:rPr lang="en-US" b="1" dirty="0" smtClean="0">
                <a:solidFill>
                  <a:srgbClr val="FF0000"/>
                </a:solidFill>
              </a:rPr>
              <a:t> → 2(NADPH+H⁺) + O₂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986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Лекция 14а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19218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624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Классификация организмов по способу питания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7224" y="1115568"/>
            <a:ext cx="4242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Автотрофные и гетеротрофные организмы существуют в биосфере Земли в сбалансированном состоянии и не могут существовать друг без друга.</a:t>
            </a:r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960120"/>
            <a:ext cx="7141463" cy="5715000"/>
          </a:xfrm>
        </p:spPr>
      </p:pic>
    </p:spTree>
    <p:extLst>
      <p:ext uri="{BB962C8B-B14F-4D97-AF65-F5344CB8AC3E}">
        <p14:creationId xmlns:p14="http://schemas.microsoft.com/office/powerpoint/2010/main" val="93624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11795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Солнечная энергия – первичный источник всей энергии биологических систем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3560" y="1179576"/>
            <a:ext cx="64282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1. Фотосинтезирующие организмы поглощают солнечную энергию и запасают ее в форме АТР и восстановленного </a:t>
            </a:r>
            <a:r>
              <a:rPr lang="en-US" b="1" dirty="0" smtClean="0"/>
              <a:t>NADPH+H⁺.</a:t>
            </a:r>
            <a:r>
              <a:rPr lang="ru-RU" b="1" dirty="0" smtClean="0"/>
              <a:t> Эти соединения (АТР – </a:t>
            </a:r>
            <a:r>
              <a:rPr lang="ru-RU" b="1" dirty="0" err="1" smtClean="0"/>
              <a:t>макроэрг</a:t>
            </a:r>
            <a:r>
              <a:rPr lang="ru-RU" b="1" dirty="0" smtClean="0"/>
              <a:t>, </a:t>
            </a:r>
            <a:r>
              <a:rPr lang="en-US" b="1" dirty="0" smtClean="0"/>
              <a:t>NADPH+H⁺ - </a:t>
            </a:r>
            <a:r>
              <a:rPr lang="ru-RU" b="1" dirty="0" smtClean="0"/>
              <a:t>источник протонов и электронов) служат поставщиками  энергии для синтеза углеводов и других компонентов клеток из СО₂ и Н₂О. При этом в атмосферу выделяется О₂. </a:t>
            </a:r>
          </a:p>
          <a:p>
            <a:r>
              <a:rPr lang="ru-RU" b="1" dirty="0" smtClean="0"/>
              <a:t>   2. Аэробные гетеротрофы используют этот кислород для окисления (расщепления) богатых энергией продуктов фотосинтеза до СО₂ и Н₂О. За счет высвобождаемой энергии синтезируют АТР для своих нужд. </a:t>
            </a:r>
          </a:p>
          <a:p>
            <a:r>
              <a:rPr lang="ru-RU" b="1" dirty="0" smtClean="0"/>
              <a:t>   3. Углекислый газ, образующийся при дыхании гетеротрофов, возвращается в атмосферу и далее вновь используется </a:t>
            </a:r>
            <a:r>
              <a:rPr lang="ru-RU" b="1" dirty="0" err="1" smtClean="0"/>
              <a:t>фотосинтетиками</a:t>
            </a:r>
            <a:r>
              <a:rPr lang="ru-RU" b="1" dirty="0" smtClean="0"/>
              <a:t>.  </a:t>
            </a:r>
          </a:p>
          <a:p>
            <a:r>
              <a:rPr lang="ru-RU" b="1" dirty="0" smtClean="0"/>
              <a:t>   4. Именно солнечная энергия создает движущую силу для указанного </a:t>
            </a:r>
            <a:r>
              <a:rPr lang="ru-RU" b="1" dirty="0" smtClean="0">
                <a:solidFill>
                  <a:srgbClr val="FF0000"/>
                </a:solidFill>
              </a:rPr>
              <a:t>круговорота </a:t>
            </a:r>
            <a:r>
              <a:rPr lang="ru-RU" b="1" dirty="0" smtClean="0"/>
              <a:t>СО₂ и О₂. </a:t>
            </a:r>
          </a:p>
          <a:p>
            <a:r>
              <a:rPr lang="ru-RU" b="1" dirty="0" smtClean="0"/>
              <a:t>   5. Фотосинтез происходит не только в клетках растений, но и одноклеточных эукариот (водорослях), а также разнообразных бактерий. 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072"/>
            <a:ext cx="5468112" cy="4133088"/>
          </a:xfrm>
        </p:spPr>
      </p:pic>
      <p:sp>
        <p:nvSpPr>
          <p:cNvPr id="8" name="TextBox 7"/>
          <p:cNvSpPr txBox="1"/>
          <p:nvPr/>
        </p:nvSpPr>
        <p:spPr>
          <a:xfrm>
            <a:off x="566928" y="1243584"/>
            <a:ext cx="468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Фотосинтезирующие организмы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944" y="6108192"/>
            <a:ext cx="47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Аэробные гетеротрофные организмы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4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" y="109729"/>
            <a:ext cx="11932920" cy="6583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Какие действия человека считаются вредными с точки зрения экологической пропаганды?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8096"/>
            <a:ext cx="5867400" cy="5879592"/>
          </a:xfrm>
        </p:spPr>
      </p:pic>
      <p:sp>
        <p:nvSpPr>
          <p:cNvPr id="5" name="TextBox 4"/>
          <p:cNvSpPr txBox="1"/>
          <p:nvPr/>
        </p:nvSpPr>
        <p:spPr>
          <a:xfrm>
            <a:off x="6373368" y="768096"/>
            <a:ext cx="5641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Люди добывают нефть, газ и уголь, чтобы сжечь их. Но это – не чужие для биосферы вещества: они являются остатками древних растений и водорослей, это углерод, который захоронился и выпал из глобального круговорота в древние эпохи. Человек просто возвращает биосфере потерянное. </a:t>
            </a:r>
          </a:p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Глобальное потепление </a:t>
            </a:r>
            <a:r>
              <a:rPr lang="ru-RU" b="1" dirty="0" smtClean="0"/>
              <a:t>и таяние ледников, которое может произойти из-за деятельности человека, - это всего лишь возвращение Земли к нормальному для нее климату. За исключением двух периодов оледенения на полюсах (310-250 млн. лет и последние 40 млн. лет тому назад) на большей части суши до самого полюса климат Земли был близок к субтропическому.</a:t>
            </a:r>
          </a:p>
          <a:p>
            <a:r>
              <a:rPr lang="ru-RU" b="1" dirty="0" smtClean="0"/>
              <a:t>     Следовательно, таяние ледников – неприятность лишь для людей. Для Земли это скорее возвращение к норме из длительного ледникового периода.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25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84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Global warming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56" y="886968"/>
            <a:ext cx="5788152" cy="5742432"/>
          </a:xfrm>
        </p:spPr>
      </p:pic>
    </p:spTree>
    <p:extLst>
      <p:ext uri="{BB962C8B-B14F-4D97-AF65-F5344CB8AC3E}">
        <p14:creationId xmlns:p14="http://schemas.microsoft.com/office/powerpoint/2010/main" val="49881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позитивной роли человека в природном круговороте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850392"/>
            <a:ext cx="5385816" cy="578815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" y="996697"/>
            <a:ext cx="2707577" cy="206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1480" y="996697"/>
            <a:ext cx="60948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Фосфориты (содержат важный биогенный элемент,  фосфор, преимущественно в форме Р₄О₁₀)  – полезные ископаемые.</a:t>
            </a:r>
          </a:p>
          <a:p>
            <a:r>
              <a:rPr lang="ru-RU" b="1" dirty="0" smtClean="0"/>
              <a:t>   При отмирании организмов образуются захоронения в виде пластов, которые содержат различные фосфатные соединения.</a:t>
            </a:r>
          </a:p>
          <a:p>
            <a:r>
              <a:rPr lang="ru-RU" b="1" dirty="0" smtClean="0"/>
              <a:t>   Фосфориты используются для получения минеральных удобрений для полей. Так с помощью человека в биосферу возвращается потерянный когда то фосфор. Без человека </a:t>
            </a:r>
            <a:r>
              <a:rPr lang="ru-RU" b="1" dirty="0" smtClean="0">
                <a:solidFill>
                  <a:srgbClr val="FF0000"/>
                </a:solidFill>
              </a:rPr>
              <a:t>круговорот</a:t>
            </a:r>
            <a:r>
              <a:rPr lang="ru-RU" b="1" dirty="0" smtClean="0"/>
              <a:t> фосфора практически не замыкается: фосфор постепенно смывается с суши в море и откладывается в морских осадках. Движение плит океанской коры может занести эти осадки в мантию, откуда фосфор выйдет с вулканическими газами и вернется в атмосферу. Но в современную эпоху тектоническая активность слаба и не компенсирует осаждение фосфора в океанах. Только человек, добывая похороненные в толще земной коры фосфориты, восполняет дефицит фосфора, тем самым повышая продуктивность всей биосферы.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638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10990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Фотосинтез и дыхание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" y="949569"/>
            <a:ext cx="10506807" cy="5591908"/>
          </a:xfrm>
        </p:spPr>
      </p:pic>
      <p:sp>
        <p:nvSpPr>
          <p:cNvPr id="3" name="TextBox 2"/>
          <p:cNvSpPr txBox="1"/>
          <p:nvPr/>
        </p:nvSpPr>
        <p:spPr>
          <a:xfrm>
            <a:off x="1793632" y="5741377"/>
            <a:ext cx="971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Стандартное (школьное уравнение фотосинтеза):</a:t>
            </a:r>
          </a:p>
          <a:p>
            <a:pPr algn="ctr"/>
            <a:r>
              <a:rPr lang="ru-RU" sz="2400" b="1" dirty="0" smtClean="0"/>
              <a:t>6СО₂ + 6Н₂О + </a:t>
            </a:r>
            <a:r>
              <a:rPr lang="ru-RU" sz="2400" b="1" dirty="0" smtClean="0">
                <a:solidFill>
                  <a:srgbClr val="00B050"/>
                </a:solidFill>
              </a:rPr>
              <a:t>свет</a:t>
            </a:r>
            <a:r>
              <a:rPr lang="ru-RU" sz="2400" b="1" dirty="0" smtClean="0"/>
              <a:t>→ С₆Н₁₂О₆ (глюкоза) + </a:t>
            </a:r>
            <a:r>
              <a:rPr lang="ru-RU" sz="2400" b="1" dirty="0" smtClean="0">
                <a:solidFill>
                  <a:srgbClr val="FF0000"/>
                </a:solidFill>
              </a:rPr>
              <a:t>6О₂ (побочный продукт)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0354" y="3015762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Фотосинтез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06708" y="3077308"/>
            <a:ext cx="180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Дыхание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211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44624"/>
            <a:ext cx="8579296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Окислительно-восстановительные реакции </a:t>
            </a:r>
          </a:p>
        </p:txBody>
      </p:sp>
      <p:pic>
        <p:nvPicPr>
          <p:cNvPr id="2050" name="Picture 2" descr="C:\Users\Кирилл\Documents\05-02_RedoxReactions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253067"/>
            <a:ext cx="8784976" cy="43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808" y="908721"/>
            <a:ext cx="1172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Окислительно-восстановительные реакции: реакции, в которых происходит перенос электронов от одной молекулы (</a:t>
            </a:r>
            <a:r>
              <a:rPr lang="ru-RU" sz="2400" b="1" i="1" dirty="0"/>
              <a:t>донор; восстановитель</a:t>
            </a:r>
            <a:r>
              <a:rPr lang="ru-RU" sz="2400" b="1" dirty="0"/>
              <a:t>) к другой (</a:t>
            </a:r>
            <a:r>
              <a:rPr lang="ru-RU" sz="2400" b="1" i="1" dirty="0"/>
              <a:t>акцептор; окислитель</a:t>
            </a:r>
            <a:r>
              <a:rPr lang="ru-RU" sz="2400" b="1" dirty="0"/>
              <a:t>).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9496" y="26369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Восстановитель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904" y="53012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Окислитель</a:t>
            </a:r>
          </a:p>
        </p:txBody>
      </p:sp>
    </p:spTree>
    <p:extLst>
      <p:ext uri="{BB962C8B-B14F-4D97-AF65-F5344CB8AC3E}">
        <p14:creationId xmlns:p14="http://schemas.microsoft.com/office/powerpoint/2010/main" val="8301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1813</Words>
  <Application>Microsoft Office PowerPoint</Application>
  <PresentationFormat>Широкоэкранный</PresentationFormat>
  <Paragraphs>111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Лекция 14а</vt:lpstr>
      <vt:lpstr>«Солнце, воздух и вода – наши лучшие друзья» - песня юных ботаников и физкультурников</vt:lpstr>
      <vt:lpstr>Классификация организмов по способу питания</vt:lpstr>
      <vt:lpstr>Солнечная энергия – первичный источник всей энергии биологических систем</vt:lpstr>
      <vt:lpstr>Какие действия человека считаются вредными с точки зрения экологической пропаганды?</vt:lpstr>
      <vt:lpstr>Global warming</vt:lpstr>
      <vt:lpstr>Пример позитивной роли человека в природном круговороте</vt:lpstr>
      <vt:lpstr>Фотосинтез и дыхание</vt:lpstr>
      <vt:lpstr>Окислительно-восстановительные реакции </vt:lpstr>
      <vt:lpstr>Окислительно-восстановительные реакции с участием NAD</vt:lpstr>
      <vt:lpstr> NADP (никотинамид-адениннуклеотид-фосфат)  </vt:lpstr>
      <vt:lpstr>Главные особенности фотосинтеза и дыхания</vt:lpstr>
      <vt:lpstr>Первичная атмосфера Земли</vt:lpstr>
      <vt:lpstr>«Меланиновый» фотосинтез</vt:lpstr>
      <vt:lpstr>ФОТОСИНТЕЗ (кислородный и бескислородный) – ОСНОВНОЕ УРАВНЕНИЕ</vt:lpstr>
      <vt:lpstr> Спектр излучения Солнца  </vt:lpstr>
      <vt:lpstr>Поглощение  и испускание квантов света</vt:lpstr>
      <vt:lpstr>Спектр электромагнитного излучения</vt:lpstr>
      <vt:lpstr>Электронные переходы при поглощении кванта света (1)</vt:lpstr>
      <vt:lpstr>Электронные переходы при поглощении  кванта света (2)</vt:lpstr>
      <vt:lpstr>Миграция энергии в фотосинтетических системах</vt:lpstr>
      <vt:lpstr> Фотосинтез растений происходит в хлоропластах</vt:lpstr>
      <vt:lpstr>Каким образом поглощенная световая энергия превращается в химическую?</vt:lpstr>
      <vt:lpstr>Лекция 14а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14а</dc:title>
  <dc:creator>Кирилл</dc:creator>
  <cp:lastModifiedBy>Кирилл</cp:lastModifiedBy>
  <cp:revision>1</cp:revision>
  <dcterms:created xsi:type="dcterms:W3CDTF">2021-01-21T17:21:30Z</dcterms:created>
  <dcterms:modified xsi:type="dcterms:W3CDTF">2021-01-21T17:25:39Z</dcterms:modified>
</cp:coreProperties>
</file>