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1" r:id="rId2"/>
    <p:sldId id="303" r:id="rId3"/>
    <p:sldId id="332" r:id="rId4"/>
    <p:sldId id="304" r:id="rId5"/>
    <p:sldId id="305" r:id="rId6"/>
    <p:sldId id="266" r:id="rId7"/>
    <p:sldId id="308" r:id="rId8"/>
    <p:sldId id="309" r:id="rId9"/>
    <p:sldId id="310" r:id="rId10"/>
    <p:sldId id="268" r:id="rId11"/>
    <p:sldId id="269" r:id="rId12"/>
    <p:sldId id="311" r:id="rId13"/>
    <p:sldId id="312" r:id="rId14"/>
    <p:sldId id="270" r:id="rId15"/>
    <p:sldId id="330" r:id="rId16"/>
    <p:sldId id="271" r:id="rId17"/>
    <p:sldId id="315" r:id="rId18"/>
    <p:sldId id="314" r:id="rId19"/>
    <p:sldId id="313" r:id="rId20"/>
    <p:sldId id="272" r:id="rId21"/>
    <p:sldId id="333" r:id="rId22"/>
    <p:sldId id="317" r:id="rId23"/>
    <p:sldId id="316" r:id="rId24"/>
    <p:sldId id="273" r:id="rId25"/>
    <p:sldId id="306" r:id="rId26"/>
    <p:sldId id="334" r:id="rId27"/>
    <p:sldId id="319" r:id="rId28"/>
    <p:sldId id="318" r:id="rId29"/>
    <p:sldId id="28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2602A-6F4E-4ECC-BDE6-FF5C94DF6EEB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B4969-B0A8-4225-A43D-07F537FF5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Общая площадь внутренней мембраны всех митохондрий в организме человека равна примерно 14 тыс.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Это два футбольных поля!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53BD2-F47B-46D8-9674-0E25873FCCC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0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18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24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48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68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71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28.03.2021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80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28.03.2021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84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28.03.2021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33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28.03.2021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91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28.03.2021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92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FC0-178C-4955-8CF4-F9AE1E7F67A0}" type="datetimeFigureOut">
              <a:rPr lang="ru-RU" smtClean="0"/>
              <a:t>28.03.2021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54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9DFC0-178C-4955-8CF4-F9AE1E7F67A0}" type="datetimeFigureOut">
              <a:rPr lang="ru-RU" smtClean="0"/>
              <a:t>28.03.2021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B3BD4-3017-4988-8908-8984F5EE6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8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350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Лекция 13б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932688"/>
            <a:ext cx="7690104" cy="5925312"/>
          </a:xfr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721230"/>
              </p:ext>
            </p:extLst>
          </p:nvPr>
        </p:nvGraphicFramePr>
        <p:xfrm>
          <a:off x="7991855" y="896111"/>
          <a:ext cx="4337305" cy="5540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окумент" r:id="rId4" imgW="5936788" imgH="3754545" progId="Word.Document.12">
                  <p:embed/>
                </p:oleObj>
              </mc:Choice>
              <mc:Fallback>
                <p:oleObj name="Документ" r:id="rId4" imgW="5936788" imgH="37545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91855" y="896111"/>
                        <a:ext cx="4337305" cy="5540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117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595" y="274638"/>
            <a:ext cx="11474605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Питер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Деннис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Митчел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– от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хемиосмотической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гипотезы 1961 г.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опубликована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 ведущем журнале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Nature)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к Нобелевской премии 1978 г.</a:t>
            </a:r>
          </a:p>
        </p:txBody>
      </p:sp>
      <p:pic>
        <p:nvPicPr>
          <p:cNvPr id="1026" name="Picture 2" descr="C:\Users\Кирилл\Documents\Peter-Mitchell-Nob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484784"/>
            <a:ext cx="59766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2752" y="6016426"/>
            <a:ext cx="9105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«Я наконец остался в полном одиночестве,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но это лишь укрепляет меня в том, что я прав!»</a:t>
            </a:r>
          </a:p>
        </p:txBody>
      </p:sp>
    </p:spTree>
    <p:extLst>
      <p:ext uri="{BB962C8B-B14F-4D97-AF65-F5344CB8AC3E}">
        <p14:creationId xmlns:p14="http://schemas.microsoft.com/office/powerpoint/2010/main" val="104159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Протонное электричество (</a:t>
            </a:r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протичество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pic>
        <p:nvPicPr>
          <p:cNvPr id="1026" name="Picture 2" descr="G:\ФОТОГРАФИИ\Фотографии\2005.Англия 06-08.(Мошков-2)\Мошков-Яхта-2005-2 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2" y="836712"/>
            <a:ext cx="442793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8341" y="836713"/>
            <a:ext cx="64900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</a:t>
            </a:r>
            <a:r>
              <a:rPr lang="ru-RU" sz="2400" b="1" dirty="0" err="1" smtClean="0"/>
              <a:t>Хемиосмотическую</a:t>
            </a:r>
            <a:r>
              <a:rPr lang="ru-RU" sz="2400" b="1" dirty="0" smtClean="0"/>
              <a:t> </a:t>
            </a:r>
            <a:r>
              <a:rPr lang="ru-RU" sz="2400" b="1" dirty="0"/>
              <a:t>гипотезу Питера Митчелла игнорировали, принимали в штыки, считали либо сумасшедшей, либо неоригинальной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     </a:t>
            </a:r>
            <a:r>
              <a:rPr lang="ru-RU" sz="2400" b="1" dirty="0" err="1" smtClean="0"/>
              <a:t>Э.Рэкер</a:t>
            </a:r>
            <a:r>
              <a:rPr lang="ru-RU" sz="2400" b="1" dirty="0" smtClean="0"/>
              <a:t> </a:t>
            </a:r>
            <a:r>
              <a:rPr lang="ru-RU" sz="2400" b="1" dirty="0"/>
              <a:t>позже писал:</a:t>
            </a:r>
          </a:p>
          <a:p>
            <a:r>
              <a:rPr lang="ru-RU" sz="2400" b="1" dirty="0"/>
              <a:t>«</a:t>
            </a:r>
            <a:r>
              <a:rPr lang="ru-RU" sz="2400" b="1" i="1" dirty="0"/>
              <a:t>На фоне тогдашних умонастроений научного сообщества формулировки Питера, работавшего в </a:t>
            </a:r>
            <a:r>
              <a:rPr lang="ru-RU" sz="2400" b="1" i="1" dirty="0" err="1"/>
              <a:t>Эдинбургском</a:t>
            </a:r>
            <a:r>
              <a:rPr lang="ru-RU" sz="2400" b="1" i="1" dirty="0"/>
              <a:t> университете, звучали как высказывания придворного шута или безумного пророка».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11512" y="6309320"/>
            <a:ext cx="6351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Эдинбург</a:t>
            </a:r>
          </a:p>
        </p:txBody>
      </p:sp>
    </p:spTree>
    <p:extLst>
      <p:ext uri="{BB962C8B-B14F-4D97-AF65-F5344CB8AC3E}">
        <p14:creationId xmlns:p14="http://schemas.microsoft.com/office/powerpoint/2010/main" val="304321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n-lt"/>
              </a:rPr>
              <a:t>рН</a:t>
            </a:r>
          </a:p>
        </p:txBody>
      </p:sp>
      <p:pic>
        <p:nvPicPr>
          <p:cNvPr id="1026" name="Picture 2" descr="C:\Users\Кирилл\Documents\р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836713"/>
            <a:ext cx="63367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ирилл\Documents\Водородный показател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789040"/>
            <a:ext cx="828092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20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Электрохимический потенциал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или «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протондвижущая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сила»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1331904" y="620688"/>
            <a:ext cx="3539959" cy="63813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718" y="404664"/>
            <a:ext cx="45719" cy="63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3134" y="379939"/>
            <a:ext cx="701807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</a:t>
            </a:r>
            <a:r>
              <a:rPr lang="ru-RU" sz="2000" b="1" dirty="0"/>
              <a:t>1. Одновременно с транспортом электронов по дыхательной цепи происходит высвобождение протонов (Н</a:t>
            </a:r>
            <a:r>
              <a:rPr lang="ru-RU" sz="2000" b="1" dirty="0">
                <a:latin typeface="Calibri"/>
              </a:rPr>
              <a:t>⁺) </a:t>
            </a:r>
            <a:r>
              <a:rPr lang="ru-RU" sz="2000" b="1" dirty="0"/>
              <a:t>в межмембранное </a:t>
            </a:r>
            <a:r>
              <a:rPr lang="ru-RU" sz="2000" b="1" dirty="0" smtClean="0"/>
              <a:t>пространство. </a:t>
            </a:r>
            <a:r>
              <a:rPr lang="ru-RU" sz="2000" b="1" dirty="0"/>
              <a:t>Таким образом формируется градиент концентрации протонов (</a:t>
            </a:r>
            <a:r>
              <a:rPr lang="ru-RU" sz="2000" b="1" i="1" dirty="0">
                <a:solidFill>
                  <a:srgbClr val="FF0000"/>
                </a:solidFill>
              </a:rPr>
              <a:t>протонный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градиент</a:t>
            </a:r>
            <a:r>
              <a:rPr lang="ru-RU" sz="2000" b="1" dirty="0"/>
              <a:t>), выражаемый через градиент рН (∆рН).</a:t>
            </a:r>
          </a:p>
          <a:p>
            <a:r>
              <a:rPr lang="ru-RU" sz="2000" b="1" dirty="0"/>
              <a:t>   2. Различие концентраций протонов  по разные стороны мембраны  приводит к возникновению разности электрических потенциалов по разные стороны мембраны. Эта разность называется </a:t>
            </a:r>
            <a:r>
              <a:rPr lang="ru-RU" sz="2000" b="1" i="1" dirty="0">
                <a:solidFill>
                  <a:srgbClr val="FF0000"/>
                </a:solidFill>
              </a:rPr>
              <a:t>мембранным потенциалом </a:t>
            </a:r>
            <a:r>
              <a:rPr lang="ru-RU" sz="2000" b="1" dirty="0">
                <a:solidFill>
                  <a:srgbClr val="FF0000"/>
                </a:solidFill>
              </a:rPr>
              <a:t>∆</a:t>
            </a:r>
            <a:r>
              <a:rPr lang="el-GR" sz="2000" b="1" dirty="0">
                <a:solidFill>
                  <a:srgbClr val="FF0000"/>
                </a:solidFill>
              </a:rPr>
              <a:t>Ψ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. Данный потенциал возникает из-за того, при переносе протонов в матриксе остаются анионы – </a:t>
            </a:r>
            <a:r>
              <a:rPr lang="ru-RU" sz="2000" b="1" dirty="0" err="1"/>
              <a:t>контрпартнеры</a:t>
            </a:r>
            <a:r>
              <a:rPr lang="ru-RU" sz="2000" b="1" dirty="0"/>
              <a:t> Н⁺ (фосфаты, НСО₃⁻, карбоновые кислоты и др.).   </a:t>
            </a:r>
          </a:p>
          <a:p>
            <a:r>
              <a:rPr lang="ru-RU" sz="2000" b="1" dirty="0"/>
              <a:t>                                                                                </a:t>
            </a:r>
          </a:p>
          <a:p>
            <a:r>
              <a:rPr lang="ru-RU" sz="2000" b="1" dirty="0"/>
              <a:t>   Для обозначения комбинированного эффекта </a:t>
            </a:r>
            <a:r>
              <a:rPr lang="ru-RU" sz="2000" b="1" i="1" dirty="0">
                <a:solidFill>
                  <a:srgbClr val="FF0000"/>
                </a:solidFill>
              </a:rPr>
              <a:t>мембранного потенциала </a:t>
            </a:r>
            <a:r>
              <a:rPr lang="ru-RU" sz="2000" b="1" dirty="0"/>
              <a:t>и  </a:t>
            </a:r>
            <a:r>
              <a:rPr lang="ru-RU" sz="2000" b="1" i="1" dirty="0">
                <a:solidFill>
                  <a:srgbClr val="FF0000"/>
                </a:solidFill>
              </a:rPr>
              <a:t>протонного градиента </a:t>
            </a:r>
            <a:r>
              <a:rPr lang="ru-RU" sz="2000" b="1" dirty="0" err="1"/>
              <a:t>П.Митчел</a:t>
            </a:r>
            <a:r>
              <a:rPr lang="ru-RU" sz="2000" b="1" dirty="0"/>
              <a:t> ввел понятие «</a:t>
            </a:r>
            <a:r>
              <a:rPr lang="ru-RU" sz="2000" b="1" i="1" dirty="0" err="1"/>
              <a:t>протондвижущей</a:t>
            </a:r>
            <a:r>
              <a:rPr lang="ru-RU" sz="2000" b="1" i="1" dirty="0"/>
              <a:t> силы</a:t>
            </a:r>
            <a:r>
              <a:rPr lang="ru-RU" sz="2000" b="1" dirty="0"/>
              <a:t>» (в вольтах): ∆р = ∆</a:t>
            </a:r>
            <a:r>
              <a:rPr lang="el-GR" sz="2000" b="1" dirty="0"/>
              <a:t>Ψ</a:t>
            </a:r>
            <a:r>
              <a:rPr lang="ru-RU" sz="2000" b="1" dirty="0"/>
              <a:t> – 0,06∙∆рН. Часто можно встретить термин «</a:t>
            </a:r>
            <a:r>
              <a:rPr lang="ru-RU" sz="2000" b="1" i="1" dirty="0">
                <a:solidFill>
                  <a:srgbClr val="FF0000"/>
                </a:solidFill>
              </a:rPr>
              <a:t>электрохимический потенциал</a:t>
            </a:r>
            <a:r>
              <a:rPr lang="ru-RU" sz="2000" b="1" dirty="0">
                <a:solidFill>
                  <a:srgbClr val="FF0000"/>
                </a:solidFill>
              </a:rPr>
              <a:t>, ∆µН⁺</a:t>
            </a:r>
            <a:r>
              <a:rPr lang="ru-RU" sz="2000" b="1" dirty="0"/>
              <a:t>. Он вычисляется по простой формуле: ∆µН⁺ = ∆р∙</a:t>
            </a:r>
            <a:r>
              <a:rPr lang="en-US" sz="2000" b="1" dirty="0"/>
              <a:t>F</a:t>
            </a:r>
            <a:r>
              <a:rPr lang="ru-RU" sz="2000" b="1" dirty="0"/>
              <a:t>, где </a:t>
            </a:r>
            <a:r>
              <a:rPr lang="en-US" sz="2000" b="1" dirty="0"/>
              <a:t>F – </a:t>
            </a:r>
            <a:r>
              <a:rPr lang="ru-RU" sz="2000" b="1" dirty="0"/>
              <a:t>константа Фарадея.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24" y="620688"/>
            <a:ext cx="3608849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5640" y="764704"/>
            <a:ext cx="745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ММП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99657" y="3602949"/>
            <a:ext cx="104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Матрикс</a:t>
            </a:r>
          </a:p>
        </p:txBody>
      </p:sp>
    </p:spTree>
    <p:extLst>
      <p:ext uri="{BB962C8B-B14F-4D97-AF65-F5344CB8AC3E}">
        <p14:creationId xmlns:p14="http://schemas.microsoft.com/office/powerpoint/2010/main" val="533167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Хемиосмотическая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теория П.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Митчела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C:\Users\Кирилл\Documents\chemios(very gut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1" y="548680"/>
            <a:ext cx="11418849" cy="484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082" y="5397190"/>
            <a:ext cx="11697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</a:t>
            </a:r>
            <a:r>
              <a:rPr lang="ru-RU" sz="2000" b="1" dirty="0" smtClean="0"/>
              <a:t>Основная </a:t>
            </a:r>
            <a:r>
              <a:rPr lang="ru-RU" sz="2000" b="1" dirty="0"/>
              <a:t>идея </a:t>
            </a:r>
            <a:r>
              <a:rPr lang="ru-RU" sz="2000" b="1" dirty="0" err="1"/>
              <a:t>хемиосмотической</a:t>
            </a:r>
            <a:r>
              <a:rPr lang="ru-RU" sz="2000" b="1" dirty="0"/>
              <a:t> теории – </a:t>
            </a:r>
            <a:r>
              <a:rPr lang="ru-RU" sz="2000" b="1" dirty="0">
                <a:solidFill>
                  <a:srgbClr val="FF0000"/>
                </a:solidFill>
              </a:rPr>
              <a:t>электрохимический потенциал</a:t>
            </a:r>
            <a:r>
              <a:rPr lang="ru-RU" sz="2000" b="1" dirty="0"/>
              <a:t>, возникающий в результате переноса протонов Н⁺ в межмембранное </a:t>
            </a:r>
            <a:r>
              <a:rPr lang="ru-RU" sz="2000" b="1" dirty="0" smtClean="0"/>
              <a:t>пространство. Этот потенциал  </a:t>
            </a:r>
            <a:r>
              <a:rPr lang="ru-RU" sz="2000" b="1" dirty="0"/>
              <a:t>и является </a:t>
            </a:r>
            <a:r>
              <a:rPr lang="ru-RU" sz="2000" b="1" dirty="0">
                <a:solidFill>
                  <a:srgbClr val="FF0000"/>
                </a:solidFill>
              </a:rPr>
              <a:t>источником энергии </a:t>
            </a:r>
            <a:r>
              <a:rPr lang="ru-RU" sz="2000" b="1" dirty="0"/>
              <a:t>для синтеза АТР в процессе окислительного </a:t>
            </a:r>
            <a:r>
              <a:rPr lang="ru-RU" sz="2000" b="1" dirty="0" err="1"/>
              <a:t>фосфорилирования</a:t>
            </a:r>
            <a:r>
              <a:rPr lang="ru-RU" sz="2000" b="1" dirty="0"/>
              <a:t>. </a:t>
            </a:r>
            <a:r>
              <a:rPr lang="ru-RU" sz="2000" b="1" dirty="0" smtClean="0"/>
              <a:t> </a:t>
            </a:r>
            <a:r>
              <a:rPr lang="ru-RU" sz="2000" b="1" dirty="0"/>
              <a:t>Сам синтез АТР идет за счет </a:t>
            </a:r>
            <a:r>
              <a:rPr lang="ru-RU" sz="2000" b="1" dirty="0" smtClean="0"/>
              <a:t>  </a:t>
            </a:r>
            <a:r>
              <a:rPr lang="ru-RU" sz="2000" b="1" dirty="0"/>
              <a:t>переноса протонов через канал </a:t>
            </a:r>
            <a:r>
              <a:rPr lang="ru-RU" sz="2000" b="1" dirty="0" smtClean="0"/>
              <a:t>фермента АТР-</a:t>
            </a:r>
            <a:r>
              <a:rPr lang="ru-RU" sz="2000" b="1" dirty="0" err="1" smtClean="0"/>
              <a:t>синтазы</a:t>
            </a:r>
            <a:r>
              <a:rPr lang="ru-RU" sz="2000" b="1" dirty="0" smtClean="0"/>
              <a:t>. (по градиенту концентрации Н</a:t>
            </a:r>
            <a:r>
              <a:rPr lang="en-US" sz="2000" b="1" dirty="0" smtClean="0"/>
              <a:t>ᶧ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4506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Ингибиторы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фосфорилирования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и дыхательной цепи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764704"/>
            <a:ext cx="9144000" cy="3672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672"/>
            <a:ext cx="9144000" cy="375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192" y="4437111"/>
            <a:ext cx="11503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Ингибитор синтеза АТФ – антибиотик </a:t>
            </a:r>
            <a:r>
              <a:rPr lang="ru-RU" b="1" dirty="0" err="1">
                <a:solidFill>
                  <a:srgbClr val="FF0000"/>
                </a:solidFill>
              </a:rPr>
              <a:t>олигомицин</a:t>
            </a:r>
            <a:r>
              <a:rPr lang="ru-RU" b="1" dirty="0"/>
              <a:t> тормозит активность АТФ-</a:t>
            </a:r>
            <a:r>
              <a:rPr lang="ru-RU" b="1" dirty="0" err="1"/>
              <a:t>синтазы</a:t>
            </a:r>
            <a:r>
              <a:rPr lang="ru-RU" b="1" dirty="0"/>
              <a:t>, но не влияет на процесс транспорта электронов  в дыхательной цепи.  </a:t>
            </a:r>
          </a:p>
          <a:p>
            <a:r>
              <a:rPr lang="ru-RU" b="1" dirty="0"/>
              <a:t>    Ингибиторы  -   </a:t>
            </a:r>
            <a:r>
              <a:rPr lang="ru-RU" b="1" dirty="0" err="1">
                <a:solidFill>
                  <a:srgbClr val="FF0000"/>
                </a:solidFill>
              </a:rPr>
              <a:t>ротенон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амитал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тормозят перенос  от НАДН к Ко</a:t>
            </a:r>
            <a:r>
              <a:rPr lang="en-US" b="1" dirty="0"/>
              <a:t>Q </a:t>
            </a:r>
            <a:r>
              <a:rPr lang="ru-RU" b="1" dirty="0"/>
              <a:t>(комплекс </a:t>
            </a:r>
            <a:r>
              <a:rPr lang="en-US" b="1" dirty="0"/>
              <a:t>I)</a:t>
            </a:r>
            <a:r>
              <a:rPr lang="ru-RU" b="1" dirty="0"/>
              <a:t>. Антибиотик </a:t>
            </a:r>
            <a:r>
              <a:rPr lang="ru-RU" b="1" dirty="0" err="1">
                <a:solidFill>
                  <a:srgbClr val="FF0000"/>
                </a:solidFill>
              </a:rPr>
              <a:t>антимицин</a:t>
            </a:r>
            <a:r>
              <a:rPr lang="ru-RU" b="1" dirty="0"/>
              <a:t>  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 тормозит транспорт электронов от </a:t>
            </a:r>
            <a:r>
              <a:rPr lang="ru-RU" b="1" dirty="0" err="1"/>
              <a:t>цитохрома</a:t>
            </a:r>
            <a:r>
              <a:rPr lang="ru-RU" b="1" dirty="0"/>
              <a:t> </a:t>
            </a:r>
            <a:r>
              <a:rPr lang="en-US" b="1" dirty="0"/>
              <a:t>b </a:t>
            </a:r>
            <a:r>
              <a:rPr lang="ru-RU" b="1" dirty="0"/>
              <a:t>к </a:t>
            </a:r>
            <a:r>
              <a:rPr lang="ru-RU" b="1" dirty="0" err="1"/>
              <a:t>цитохрому</a:t>
            </a:r>
            <a:r>
              <a:rPr lang="ru-RU" b="1" dirty="0"/>
              <a:t> с₁ (комплекс </a:t>
            </a:r>
            <a:r>
              <a:rPr lang="en-US" b="1" dirty="0"/>
              <a:t>III). </a:t>
            </a:r>
            <a:r>
              <a:rPr lang="ru-RU" b="1" dirty="0"/>
              <a:t>Ингибиторы </a:t>
            </a:r>
            <a:r>
              <a:rPr lang="ru-RU" b="1" dirty="0" err="1"/>
              <a:t>цитохромоксидазы</a:t>
            </a:r>
            <a:r>
              <a:rPr lang="ru-RU" b="1" dirty="0"/>
              <a:t> (комплекс </a:t>
            </a:r>
            <a:r>
              <a:rPr lang="en-US" b="1" dirty="0"/>
              <a:t>IV)</a:t>
            </a:r>
            <a:r>
              <a:rPr lang="ru-RU" b="1" dirty="0"/>
              <a:t>: </a:t>
            </a:r>
            <a:r>
              <a:rPr lang="ru-RU" b="1" dirty="0">
                <a:solidFill>
                  <a:srgbClr val="FF0000"/>
                </a:solidFill>
              </a:rPr>
              <a:t>СО, С</a:t>
            </a:r>
            <a:r>
              <a:rPr lang="en-US" b="1" dirty="0">
                <a:solidFill>
                  <a:srgbClr val="FF0000"/>
                </a:solidFill>
              </a:rPr>
              <a:t>N⁻, H₂S, HN₃. </a:t>
            </a:r>
            <a:r>
              <a:rPr lang="ru-RU" b="1" dirty="0" err="1">
                <a:solidFill>
                  <a:srgbClr val="FF0000"/>
                </a:solidFill>
              </a:rPr>
              <a:t>Теноилтрифторацетон</a:t>
            </a:r>
            <a:r>
              <a:rPr lang="ru-RU" b="1" dirty="0"/>
              <a:t> и </a:t>
            </a:r>
            <a:r>
              <a:rPr lang="ru-RU" b="1" dirty="0" err="1">
                <a:solidFill>
                  <a:srgbClr val="FF0000"/>
                </a:solidFill>
              </a:rPr>
              <a:t>карбоксин</a:t>
            </a:r>
            <a:r>
              <a:rPr lang="ru-RU" b="1" dirty="0"/>
              <a:t> – ингибиторы комплекса </a:t>
            </a:r>
            <a:r>
              <a:rPr lang="en-US" b="1" dirty="0"/>
              <a:t>II.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/>
              <a:t>   Связываясь с переносчиками электронов, ингибиторы селективно блокируют  процесс переноса электронов по дыхательной </a:t>
            </a:r>
            <a:r>
              <a:rPr lang="ru-RU" b="1" dirty="0" smtClean="0"/>
              <a:t>цепи.</a:t>
            </a:r>
            <a:endParaRPr lang="ru-RU" b="1" dirty="0"/>
          </a:p>
          <a:p>
            <a:r>
              <a:rPr lang="ru-RU" b="1" dirty="0"/>
              <a:t>   </a:t>
            </a:r>
            <a:r>
              <a:rPr lang="en-US" b="1" dirty="0"/>
              <a:t> 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20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АТР-</a:t>
            </a:r>
            <a:r>
              <a:rPr lang="ru-RU" sz="3600" b="1" dirty="0" err="1" smtClean="0">
                <a:solidFill>
                  <a:srgbClr val="FF0000"/>
                </a:solidFill>
                <a:latin typeface="+mn-lt"/>
              </a:rPr>
              <a:t>синтаза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H:\БИОЭНЕРГЕТИКА (МАТЕРИАЛЫ К НОВОМУ КУРСУ)\racker efrai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80728"/>
            <a:ext cx="417646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БИОЭНЕРГЕТИКА (МАТЕРИАЛЫ К НОВОМУ КУРСУ)\atpsynthase1-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980728"/>
            <a:ext cx="403244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117" y="6237312"/>
            <a:ext cx="11731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АТФазный</a:t>
            </a:r>
            <a:r>
              <a:rPr lang="ru-RU" sz="2400" b="1" dirty="0"/>
              <a:t> комплекс – «фундаментальная частица биологии»  (</a:t>
            </a:r>
            <a:r>
              <a:rPr lang="ru-RU" sz="2400" b="1" dirty="0" err="1"/>
              <a:t>Эфраим</a:t>
            </a:r>
            <a:r>
              <a:rPr lang="ru-RU" sz="2400" b="1" dirty="0"/>
              <a:t> </a:t>
            </a:r>
            <a:r>
              <a:rPr lang="ru-RU" sz="2400" b="1" dirty="0" err="1"/>
              <a:t>Рэкер</a:t>
            </a:r>
            <a:r>
              <a:rPr lang="ru-RU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7851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Пауль Делос </a:t>
            </a:r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Бойер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C:\Users\Кирилл\Documents\пауль бой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196752"/>
            <a:ext cx="48965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608" y="4941168"/>
            <a:ext cx="11567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Пауль Д. </a:t>
            </a:r>
            <a:r>
              <a:rPr lang="ru-RU" sz="2400" b="1" dirty="0" err="1"/>
              <a:t>Бойер</a:t>
            </a:r>
            <a:r>
              <a:rPr lang="ru-RU" sz="2400" b="1" dirty="0"/>
              <a:t> (1918 г.р.) получил в 1997 г. Нобелевскую премию за исследования ферментативного механизма синтеза АТФ. Выдвинул свою гипотезу в 1973 г., которая была подтверждена данными рентгеноструктурного анализа фактора </a:t>
            </a:r>
            <a:r>
              <a:rPr lang="en-US" sz="2400" b="1" dirty="0"/>
              <a:t>F₁ (</a:t>
            </a:r>
            <a:r>
              <a:rPr lang="ru-RU" sz="2400" b="1" dirty="0"/>
              <a:t>Джон Уокер, Нобелевский лауреат того же года)</a:t>
            </a:r>
          </a:p>
        </p:txBody>
      </p:sp>
    </p:spTree>
    <p:extLst>
      <p:ext uri="{BB962C8B-B14F-4D97-AF65-F5344CB8AC3E}">
        <p14:creationId xmlns:p14="http://schemas.microsoft.com/office/powerpoint/2010/main" val="22400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166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Катализируемое Н⁺-АТР-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синтазой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образование АТР за счет ∆µН⁺ </a:t>
            </a:r>
          </a:p>
        </p:txBody>
      </p:sp>
      <p:pic>
        <p:nvPicPr>
          <p:cNvPr id="1026" name="Picture 2" descr="C:\Users\Кирилл\Documents\ATP_synthase-gu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8" y="692696"/>
            <a:ext cx="5112568" cy="6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0" y="692696"/>
            <a:ext cx="58643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Н⁺-АТР-</a:t>
            </a:r>
            <a:r>
              <a:rPr lang="ru-RU" sz="2000" b="1" dirty="0" err="1"/>
              <a:t>синтаза</a:t>
            </a:r>
            <a:r>
              <a:rPr lang="ru-RU" sz="2000" b="1" dirty="0"/>
              <a:t> (комплекс </a:t>
            </a:r>
            <a:r>
              <a:rPr lang="en-US" sz="2000" b="1" dirty="0"/>
              <a:t>V</a:t>
            </a:r>
            <a:r>
              <a:rPr lang="ru-RU" sz="2000" b="1" dirty="0"/>
              <a:t> цепи </a:t>
            </a:r>
            <a:r>
              <a:rPr lang="en-US" sz="2000" b="1" dirty="0"/>
              <a:t>) </a:t>
            </a:r>
            <a:r>
              <a:rPr lang="ru-RU" sz="2000" b="1" dirty="0"/>
              <a:t>катализирует обратимое </a:t>
            </a:r>
            <a:r>
              <a:rPr lang="ru-RU" sz="2000" b="1" dirty="0" err="1"/>
              <a:t>фосфорилирование</a:t>
            </a:r>
            <a:r>
              <a:rPr lang="ru-RU" sz="2000" b="1" dirty="0"/>
              <a:t> </a:t>
            </a:r>
            <a:r>
              <a:rPr lang="en-US" sz="2000" b="1" dirty="0"/>
              <a:t>ADP </a:t>
            </a:r>
            <a:r>
              <a:rPr lang="ru-RU" sz="2000" b="1" dirty="0"/>
              <a:t>неорганическим фосфатом за счет энергии электрохимического потенциала ∆µН⁺:</a:t>
            </a:r>
          </a:p>
          <a:p>
            <a:pPr algn="ctr"/>
            <a:r>
              <a:rPr lang="en-US" sz="2000" b="1" dirty="0"/>
              <a:t>ADP + P + ∆µH⁺ = ATP</a:t>
            </a:r>
            <a:r>
              <a:rPr lang="ru-RU" sz="2000" b="1" dirty="0"/>
              <a:t> </a:t>
            </a:r>
          </a:p>
          <a:p>
            <a:pPr algn="ctr"/>
            <a:endParaRPr lang="ru-RU" sz="2000" b="1" dirty="0"/>
          </a:p>
          <a:p>
            <a:r>
              <a:rPr lang="ru-RU" sz="2000" b="1" dirty="0"/>
              <a:t>Фермент состоит из двух </a:t>
            </a:r>
            <a:r>
              <a:rPr lang="ru-RU" sz="2000" b="1" dirty="0" err="1"/>
              <a:t>субкомплексов</a:t>
            </a:r>
            <a:r>
              <a:rPr lang="ru-RU" sz="2000" b="1" dirty="0"/>
              <a:t>: фактора </a:t>
            </a:r>
            <a:r>
              <a:rPr lang="en-US" sz="2000" b="1" dirty="0"/>
              <a:t>F₁ (</a:t>
            </a:r>
            <a:r>
              <a:rPr lang="ru-RU" sz="2000" b="1" dirty="0"/>
              <a:t>шляпка гриба, выступает в матрикс) и фактора </a:t>
            </a:r>
            <a:r>
              <a:rPr lang="en-US" sz="2000" b="1" dirty="0"/>
              <a:t>F₀ (</a:t>
            </a:r>
            <a:r>
              <a:rPr lang="ru-RU" sz="2000" b="1" dirty="0"/>
              <a:t>ножка гриба, встроенная в мембрану, образует канал для прохождения протонов).</a:t>
            </a:r>
          </a:p>
          <a:p>
            <a:endParaRPr lang="ru-RU" sz="2000" b="1" dirty="0"/>
          </a:p>
          <a:p>
            <a:r>
              <a:rPr lang="ru-RU" sz="2000" b="1" dirty="0"/>
              <a:t>Субъединичный состав фермента: 3</a:t>
            </a:r>
            <a:r>
              <a:rPr lang="en-US" sz="2000" b="1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альфа</a:t>
            </a:r>
            <a:r>
              <a:rPr lang="ru-RU" sz="2000" b="1" dirty="0"/>
              <a:t>; 3</a:t>
            </a:r>
            <a:r>
              <a:rPr lang="en-US" sz="2000" b="1" dirty="0"/>
              <a:t> </a:t>
            </a:r>
            <a:r>
              <a:rPr lang="ru-RU" sz="2000" b="1" dirty="0">
                <a:solidFill>
                  <a:srgbClr val="FF0000"/>
                </a:solidFill>
              </a:rPr>
              <a:t>бета</a:t>
            </a:r>
            <a:r>
              <a:rPr lang="ru-RU" sz="2000" b="1" dirty="0"/>
              <a:t>; 1 </a:t>
            </a:r>
            <a:r>
              <a:rPr lang="ru-RU" sz="2000" b="1" dirty="0">
                <a:solidFill>
                  <a:srgbClr val="FF0000"/>
                </a:solidFill>
              </a:rPr>
              <a:t>гамма</a:t>
            </a:r>
            <a:r>
              <a:rPr lang="ru-RU" sz="2000" b="1" dirty="0"/>
              <a:t>;  1 </a:t>
            </a:r>
            <a:r>
              <a:rPr lang="ru-RU" sz="2000" b="1" dirty="0">
                <a:solidFill>
                  <a:srgbClr val="FF0000"/>
                </a:solidFill>
              </a:rPr>
              <a:t>дельта</a:t>
            </a:r>
            <a:r>
              <a:rPr lang="ru-RU" sz="2000" b="1" dirty="0"/>
              <a:t>; 1</a:t>
            </a:r>
            <a:r>
              <a:rPr lang="ru-RU" sz="2000" b="1" dirty="0">
                <a:solidFill>
                  <a:srgbClr val="FF0000"/>
                </a:solidFill>
              </a:rPr>
              <a:t>эпсилон</a:t>
            </a:r>
            <a:r>
              <a:rPr lang="ru-RU" sz="2000" b="1" dirty="0"/>
              <a:t>; 1 </a:t>
            </a:r>
            <a:r>
              <a:rPr lang="ru-RU" sz="2000" b="1" dirty="0">
                <a:solidFill>
                  <a:srgbClr val="FF0000"/>
                </a:solidFill>
              </a:rPr>
              <a:t>а</a:t>
            </a:r>
            <a:r>
              <a:rPr lang="ru-RU" sz="2000" b="1" dirty="0"/>
              <a:t>; 2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ru-RU" sz="2000" b="1" dirty="0"/>
              <a:t>; 10-12 </a:t>
            </a:r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lang="en-US" sz="2000" b="1" dirty="0"/>
              <a:t>.</a:t>
            </a:r>
            <a:r>
              <a:rPr lang="ru-RU" sz="2000" b="1" dirty="0"/>
              <a:t> </a:t>
            </a:r>
          </a:p>
          <a:p>
            <a:r>
              <a:rPr lang="ru-RU" sz="2000" b="1" dirty="0"/>
              <a:t>Альфа- и бета-субъединицы (содержат активные центры) располагаются, чередуясь вокруг гамма-субъединицы.</a:t>
            </a:r>
            <a:endParaRPr lang="en-US" sz="2000" b="1" dirty="0"/>
          </a:p>
          <a:p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9559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11430000" cy="7647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 Механизм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функционирования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АТФ-</a:t>
            </a:r>
            <a:r>
              <a:rPr lang="ru-RU" sz="2400" b="1" dirty="0" err="1" smtClean="0">
                <a:solidFill>
                  <a:srgbClr val="FF0000"/>
                </a:solidFill>
                <a:latin typeface="+mn-lt"/>
              </a:rPr>
              <a:t>синтазы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: «вращательный катализ»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+mn-lt"/>
              </a:rPr>
            </a:b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 descr="C:\Users\Кирилл\Documents\atp-synthase-notice-the-fo-and-f1-components-orange-static-green-rotates-ГУ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92696"/>
            <a:ext cx="554461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04112" y="692696"/>
            <a:ext cx="48562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</a:t>
            </a:r>
            <a:r>
              <a:rPr lang="ru-RU" sz="2400" b="1" dirty="0"/>
              <a:t>Вращение кольца </a:t>
            </a:r>
            <a:r>
              <a:rPr lang="ru-RU" sz="2400" b="1" dirty="0">
                <a:solidFill>
                  <a:srgbClr val="00B050"/>
                </a:solidFill>
              </a:rPr>
              <a:t>с</a:t>
            </a:r>
            <a:r>
              <a:rPr lang="ru-RU" sz="2400" b="1" dirty="0"/>
              <a:t>-субъединиц передается на связанную с ними гамма-субъединицу. Эта субъединица выполняет роль стержня для «головки» </a:t>
            </a:r>
            <a:r>
              <a:rPr lang="en-US" sz="2400" b="1" dirty="0"/>
              <a:t>F₁</a:t>
            </a:r>
            <a:r>
              <a:rPr lang="ru-RU" sz="2400" b="1" dirty="0"/>
              <a:t>-фактора, на которой размещены каталитические центры фермента.</a:t>
            </a:r>
          </a:p>
          <a:p>
            <a:r>
              <a:rPr lang="ru-RU" sz="2400" b="1" dirty="0"/>
              <a:t>   Прохождение </a:t>
            </a:r>
            <a:r>
              <a:rPr lang="ru-RU" sz="2400" b="1" dirty="0">
                <a:solidFill>
                  <a:srgbClr val="FF0000"/>
                </a:solidFill>
              </a:rPr>
              <a:t>трех</a:t>
            </a:r>
            <a:r>
              <a:rPr lang="ru-RU" sz="2400" b="1" dirty="0"/>
              <a:t> протонов:  синтез </a:t>
            </a:r>
            <a:r>
              <a:rPr lang="ru-RU" sz="2400" b="1" dirty="0">
                <a:solidFill>
                  <a:srgbClr val="FF0000"/>
                </a:solidFill>
              </a:rPr>
              <a:t>одной</a:t>
            </a:r>
            <a:r>
              <a:rPr lang="ru-RU" sz="2400" b="1" dirty="0"/>
              <a:t> молекулы АТФ </a:t>
            </a:r>
            <a:r>
              <a:rPr lang="ru-RU" sz="2400" b="1" dirty="0" smtClean="0"/>
              <a:t> </a:t>
            </a:r>
            <a:r>
              <a:rPr lang="ru-RU" sz="2400" b="1" dirty="0"/>
              <a:t>и поворот «ротора» на 120⁰. Полный поворот «ротора» относительно «статора»</a:t>
            </a:r>
            <a:r>
              <a:rPr lang="en-US" sz="2400" b="1" dirty="0"/>
              <a:t>: (120x3=360)</a:t>
            </a:r>
            <a:r>
              <a:rPr lang="ru-RU" sz="2400" b="1" dirty="0"/>
              <a:t> сопровождается переносом </a:t>
            </a:r>
            <a:r>
              <a:rPr lang="ru-RU" sz="2400" b="1" dirty="0">
                <a:solidFill>
                  <a:srgbClr val="FF0000"/>
                </a:solidFill>
              </a:rPr>
              <a:t>девяти</a:t>
            </a:r>
            <a:r>
              <a:rPr lang="ru-RU" sz="2400" b="1" dirty="0"/>
              <a:t> протонов и синтезом </a:t>
            </a:r>
            <a:r>
              <a:rPr lang="ru-RU" sz="2400" b="1" dirty="0">
                <a:solidFill>
                  <a:srgbClr val="FF0000"/>
                </a:solidFill>
              </a:rPr>
              <a:t>трех</a:t>
            </a:r>
            <a:r>
              <a:rPr lang="ru-RU" sz="2400" b="1" dirty="0"/>
              <a:t> молекул АТФ.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537" y="1628800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</a:t>
            </a:r>
            <a:r>
              <a:rPr lang="en-US" sz="4000" b="1" dirty="0">
                <a:latin typeface="Calibri"/>
              </a:rPr>
              <a:t>₁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3908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Крупнейшие «</a:t>
            </a:r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митохондриологи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»</a:t>
            </a:r>
          </a:p>
        </p:txBody>
      </p:sp>
      <p:pic>
        <p:nvPicPr>
          <p:cNvPr id="1026" name="Picture 2" descr="C:\Users\Кирилл\Documents\250px-Davidezrag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20689"/>
            <a:ext cx="2381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5481" y="4365104"/>
            <a:ext cx="259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Дэвид </a:t>
            </a:r>
            <a:r>
              <a:rPr lang="ru-RU" b="1" dirty="0" err="1"/>
              <a:t>Эзра</a:t>
            </a:r>
            <a:r>
              <a:rPr lang="ru-RU" b="1" dirty="0"/>
              <a:t> Грин</a:t>
            </a:r>
          </a:p>
        </p:txBody>
      </p:sp>
      <p:pic>
        <p:nvPicPr>
          <p:cNvPr id="4" name="Picture 2" descr="C:\Users\Кирилл\Documents\БИОЭНЕРГЕТИКА-Материалы к лекции 6\В.Чан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620688"/>
            <a:ext cx="29523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ирилл\Documents\БИОЭНЕРГЕТИКА-Материалы к лекции 6\Яхта Комплекс 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692696"/>
            <a:ext cx="28575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07770" y="4365105"/>
            <a:ext cx="4374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Американский биохимик </a:t>
            </a:r>
            <a:r>
              <a:rPr lang="ru-RU" b="1" dirty="0" err="1"/>
              <a:t>Бриттон</a:t>
            </a:r>
            <a:r>
              <a:rPr lang="ru-RU" b="1" dirty="0"/>
              <a:t> </a:t>
            </a:r>
            <a:r>
              <a:rPr lang="ru-RU" b="1" dirty="0" err="1"/>
              <a:t>Чанс</a:t>
            </a:r>
            <a:r>
              <a:rPr lang="ru-RU" b="1" dirty="0"/>
              <a:t> – в составе сборной США завоевал золотую олимпийскую медаль по парусному спорту на Олимпиаде в Хельсинки (1952 г.). Его 31-футовая яхта имела название </a:t>
            </a:r>
            <a:r>
              <a:rPr lang="en-US" b="1" dirty="0">
                <a:solidFill>
                  <a:srgbClr val="00B0F0"/>
                </a:solidFill>
              </a:rPr>
              <a:t>Complex II</a:t>
            </a:r>
            <a:r>
              <a:rPr lang="en-US" b="1" dirty="0"/>
              <a:t>, </a:t>
            </a:r>
            <a:r>
              <a:rPr lang="ru-RU" b="1" dirty="0"/>
              <a:t>в честь одноименного  комплекса дыхательной цепи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1824" y="39330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Бриттон</a:t>
            </a:r>
            <a:r>
              <a:rPr lang="ru-RU" b="1" dirty="0"/>
              <a:t> </a:t>
            </a:r>
            <a:r>
              <a:rPr lang="ru-RU" b="1" dirty="0" err="1"/>
              <a:t>Чанс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9904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374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Фермент АТР-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синтаза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–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уникальная природная молекулярная турбина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1" y="1505416"/>
            <a:ext cx="5319131" cy="4750418"/>
          </a:xfrm>
        </p:spPr>
      </p:pic>
      <p:sp>
        <p:nvSpPr>
          <p:cNvPr id="3" name="TextBox 2"/>
          <p:cNvSpPr txBox="1"/>
          <p:nvPr/>
        </p:nvSpPr>
        <p:spPr>
          <a:xfrm>
            <a:off x="5965902" y="1222131"/>
            <a:ext cx="607076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Ферментативная реакция, катализируемая АТР-</a:t>
            </a:r>
            <a:r>
              <a:rPr lang="ru-RU" sz="2000" b="1" dirty="0" err="1" smtClean="0"/>
              <a:t>синтазой</a:t>
            </a:r>
            <a:r>
              <a:rPr lang="ru-RU" sz="2000" b="1" dirty="0" smtClean="0"/>
              <a:t>: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А</a:t>
            </a:r>
            <a:r>
              <a:rPr lang="en-US" sz="2000" b="1" dirty="0" smtClean="0">
                <a:solidFill>
                  <a:srgbClr val="FF0000"/>
                </a:solidFill>
              </a:rPr>
              <a:t>DP + H₃PO₄ = ATP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</a:t>
            </a:r>
            <a:r>
              <a:rPr lang="en-US" sz="2000" b="1" dirty="0" smtClean="0"/>
              <a:t> </a:t>
            </a:r>
            <a:r>
              <a:rPr lang="ru-RU" sz="2000" b="1" dirty="0" smtClean="0"/>
              <a:t>где </a:t>
            </a:r>
            <a:r>
              <a:rPr lang="en-US" sz="2000" b="1" dirty="0" smtClean="0"/>
              <a:t>H₃PO₄ -</a:t>
            </a:r>
            <a:r>
              <a:rPr lang="ru-RU" sz="2000" b="1" dirty="0" smtClean="0"/>
              <a:t> неорганический фосфат, </a:t>
            </a:r>
            <a:r>
              <a:rPr lang="en-US" sz="2000" b="1" dirty="0" smtClean="0"/>
              <a:t>P(</a:t>
            </a:r>
            <a:r>
              <a:rPr lang="en-US" sz="2000" b="1" dirty="0" err="1" smtClean="0"/>
              <a:t>i</a:t>
            </a:r>
            <a:r>
              <a:rPr lang="ru-RU" sz="2000" b="1" dirty="0" smtClean="0"/>
              <a:t>)</a:t>
            </a:r>
            <a:r>
              <a:rPr lang="en-US" sz="2000" b="1" dirty="0" smtClean="0"/>
              <a:t>.</a:t>
            </a:r>
            <a:endParaRPr lang="ru-RU" sz="2000" b="1" dirty="0" smtClean="0"/>
          </a:p>
          <a:p>
            <a:r>
              <a:rPr lang="ru-RU" sz="2000" b="1" dirty="0" smtClean="0"/>
              <a:t>     Вся реакция осуществляется путем вращения подвижной части фермента (ротор) относительно неподвижной (статор), каждый раз последовательно на 1/3 поворота (120⁰):</a:t>
            </a:r>
            <a:endParaRPr lang="en-US" sz="2000" b="1" dirty="0" smtClean="0"/>
          </a:p>
          <a:p>
            <a:r>
              <a:rPr lang="ru-RU" sz="2000" b="1" dirty="0" smtClean="0"/>
              <a:t>     1. </a:t>
            </a:r>
            <a:r>
              <a:rPr lang="en-US" sz="2000" b="1" dirty="0" smtClean="0"/>
              <a:t>ATP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P(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</a:t>
            </a:r>
            <a:r>
              <a:rPr lang="ru-RU" sz="2000" b="1" dirty="0" smtClean="0"/>
              <a:t>связываются со специальным центром в молекуле фермента - «</a:t>
            </a:r>
            <a:r>
              <a:rPr lang="ru-RU" sz="2000" b="1" dirty="0" smtClean="0">
                <a:solidFill>
                  <a:srgbClr val="0070C0"/>
                </a:solidFill>
              </a:rPr>
              <a:t>открытое состояние</a:t>
            </a:r>
            <a:r>
              <a:rPr lang="ru-RU" sz="2000" b="1" dirty="0" smtClean="0"/>
              <a:t>» структуры фермента.</a:t>
            </a:r>
          </a:p>
          <a:p>
            <a:r>
              <a:rPr lang="ru-RU" sz="2000" b="1" dirty="0" smtClean="0"/>
              <a:t>     2. Фермент изменяет свою структуру таким образом, что АТР и </a:t>
            </a:r>
            <a:r>
              <a:rPr lang="ru-RU" sz="2000" b="1" dirty="0"/>
              <a:t>Р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</a:t>
            </a:r>
            <a:r>
              <a:rPr lang="ru-RU" sz="2000" b="1" dirty="0" smtClean="0"/>
              <a:t>тесно прижимаются друг к другу, образуя АТР – «</a:t>
            </a:r>
            <a:r>
              <a:rPr lang="ru-RU" sz="2000" b="1" dirty="0" smtClean="0">
                <a:solidFill>
                  <a:srgbClr val="0070C0"/>
                </a:solidFill>
              </a:rPr>
              <a:t>тесное состояние</a:t>
            </a:r>
            <a:r>
              <a:rPr lang="ru-RU" sz="2000" b="1" dirty="0" smtClean="0"/>
              <a:t>».</a:t>
            </a:r>
          </a:p>
          <a:p>
            <a:r>
              <a:rPr lang="ru-RU" sz="2000" b="1" dirty="0" smtClean="0"/>
              <a:t>     3. Фермент вновь переходит в «</a:t>
            </a:r>
            <a:r>
              <a:rPr lang="ru-RU" sz="2000" b="1" dirty="0" smtClean="0">
                <a:solidFill>
                  <a:srgbClr val="0070C0"/>
                </a:solidFill>
              </a:rPr>
              <a:t>открытое состояние</a:t>
            </a:r>
            <a:r>
              <a:rPr lang="ru-RU" sz="2000" b="1" dirty="0" smtClean="0"/>
              <a:t>», тем самым высвобождая продукт реакции – АТР.</a:t>
            </a:r>
          </a:p>
          <a:p>
            <a:r>
              <a:rPr lang="ru-RU" sz="2000" b="1" dirty="0" smtClean="0"/>
              <a:t>     Далее весь цикл повторяется снова и снова.</a:t>
            </a:r>
          </a:p>
          <a:p>
            <a:endParaRPr lang="ru-RU" b="1" dirty="0" smtClean="0"/>
          </a:p>
          <a:p>
            <a:r>
              <a:rPr lang="en-US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6605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Работа «молекулярной турбины» – фактора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F₁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764704"/>
            <a:ext cx="8229600" cy="3096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" y="476672"/>
            <a:ext cx="1146657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616" y="4653136"/>
            <a:ext cx="11466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Образование АТФ связано со структурными перестройками каталитических центров, расположенных на бета-субъединицах. Каждая из 3-х бета-субъединиц может находиться в одном из трех конформационных состояний, которые отличаются сродством к АТФ, АДФ и Ф. </a:t>
            </a:r>
            <a:r>
              <a:rPr lang="ru-RU" b="1" dirty="0" err="1"/>
              <a:t>Конформация</a:t>
            </a:r>
            <a:r>
              <a:rPr lang="ru-RU" b="1" dirty="0"/>
              <a:t> </a:t>
            </a:r>
            <a:r>
              <a:rPr lang="en-US" b="1" dirty="0"/>
              <a:t>L (Loose)</a:t>
            </a:r>
            <a:r>
              <a:rPr lang="ru-RU" b="1" dirty="0"/>
              <a:t>: связывание АДФ и Ф. </a:t>
            </a:r>
            <a:r>
              <a:rPr lang="ru-RU" b="1" dirty="0" err="1"/>
              <a:t>Конформация</a:t>
            </a:r>
            <a:r>
              <a:rPr lang="ru-RU" b="1" dirty="0"/>
              <a:t> Т (</a:t>
            </a:r>
            <a:r>
              <a:rPr lang="en-US" b="1" dirty="0"/>
              <a:t>Tight): </a:t>
            </a:r>
            <a:r>
              <a:rPr lang="ru-RU" b="1" dirty="0"/>
              <a:t>образование АТФ. </a:t>
            </a:r>
            <a:r>
              <a:rPr lang="ru-RU" b="1" dirty="0" err="1"/>
              <a:t>Конформация</a:t>
            </a:r>
            <a:r>
              <a:rPr lang="ru-RU" b="1" dirty="0"/>
              <a:t> О (</a:t>
            </a:r>
            <a:r>
              <a:rPr lang="en-US" b="1" dirty="0"/>
              <a:t>Open)</a:t>
            </a:r>
            <a:r>
              <a:rPr lang="ru-RU" b="1" dirty="0"/>
              <a:t>: высвобождение АТФ. Вращаясь, каждая бета-субъединица проходит стадии</a:t>
            </a:r>
            <a:r>
              <a:rPr lang="en-US" b="1" dirty="0"/>
              <a:t>:</a:t>
            </a:r>
            <a:r>
              <a:rPr lang="ru-RU" b="1" dirty="0"/>
              <a:t> </a:t>
            </a:r>
            <a:r>
              <a:rPr lang="en-US" b="1" dirty="0"/>
              <a:t>L           T             O. </a:t>
            </a:r>
            <a:r>
              <a:rPr lang="ru-RU" b="1" i="1" dirty="0"/>
              <a:t>Главная особенность (</a:t>
            </a:r>
            <a:r>
              <a:rPr lang="ru-RU" b="1" i="1" dirty="0" err="1"/>
              <a:t>П.Бойер</a:t>
            </a:r>
            <a:r>
              <a:rPr lang="ru-RU" b="1" i="1" dirty="0"/>
              <a:t>, 1973 г.): образование АТФ в Т-конформации происходит без затрат протон-движущей силы, энергия требуется для высвобождения связанного АТФ с поверхности фермента в О-конформации. </a:t>
            </a:r>
            <a:r>
              <a:rPr lang="en-US" b="1" i="1" dirty="0"/>
              <a:t> </a:t>
            </a:r>
            <a:endParaRPr lang="ru-RU" b="1" i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3780280" y="5812128"/>
            <a:ext cx="4892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527792" y="5812128"/>
            <a:ext cx="4892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92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664" y="44624"/>
            <a:ext cx="10698480" cy="72008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n-lt"/>
              </a:rPr>
              <a:t>Обратимость реакции образования АТФ в комплексе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ru-RU" sz="2800" b="1" dirty="0">
                <a:latin typeface="+mn-lt"/>
              </a:rPr>
              <a:t> (</a:t>
            </a:r>
            <a:r>
              <a:rPr lang="en-US" sz="2800" b="1" dirty="0">
                <a:latin typeface="+mn-lt"/>
              </a:rPr>
              <a:t>∆G ≈ 0)</a:t>
            </a:r>
            <a:endParaRPr lang="ru-RU" sz="2800" b="1" dirty="0">
              <a:latin typeface="+mn-lt"/>
            </a:endParaRPr>
          </a:p>
        </p:txBody>
      </p:sp>
      <p:pic>
        <p:nvPicPr>
          <p:cNvPr id="1026" name="Picture 2" descr="C:\Users\Кирилл\Documents\синтез АТР синтаз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2" y="980728"/>
            <a:ext cx="396044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ирилл\Documents\Гидролиз АТР синтаз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2" y="3573016"/>
            <a:ext cx="396044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2312" y="1124745"/>
            <a:ext cx="7232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i="1" dirty="0">
                <a:solidFill>
                  <a:srgbClr val="FF0000"/>
                </a:solidFill>
              </a:rPr>
              <a:t>Реакция синтеза АТР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</a:p>
          <a:p>
            <a:r>
              <a:rPr lang="ru-RU" sz="2000" b="1" dirty="0"/>
              <a:t>Фермент Н⁺-АТР-аза функционирует как </a:t>
            </a:r>
            <a:r>
              <a:rPr lang="ru-RU" sz="2000" b="1" dirty="0" err="1"/>
              <a:t>синтаза</a:t>
            </a:r>
            <a:r>
              <a:rPr lang="ru-RU" sz="2000" b="1" dirty="0"/>
              <a:t>. Он обеспечивает возвращение протонов Н⁺ в матрикс из межмембранного пространства (ММП), и энергия </a:t>
            </a:r>
            <a:r>
              <a:rPr lang="ru-RU" sz="2000" b="1" dirty="0" err="1"/>
              <a:t>протондвижущей</a:t>
            </a:r>
            <a:r>
              <a:rPr lang="ru-RU" sz="2000" b="1" dirty="0"/>
              <a:t> силы используется для синтеза АТР.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/>
              <a:t>2. </a:t>
            </a:r>
            <a:r>
              <a:rPr lang="ru-RU" sz="2000" b="1" i="1" dirty="0">
                <a:solidFill>
                  <a:srgbClr val="FF0000"/>
                </a:solidFill>
              </a:rPr>
              <a:t>Реакция гидролиза АТР.</a:t>
            </a:r>
          </a:p>
          <a:p>
            <a:r>
              <a:rPr lang="ru-RU" sz="2000" b="1" i="1" dirty="0"/>
              <a:t> </a:t>
            </a:r>
            <a:r>
              <a:rPr lang="ru-RU" sz="2000" b="1" dirty="0"/>
              <a:t>Тот же фермент функционирует как гидролаза. Любое нарушение целостности мембраны, затрудняющее создание градиента Н</a:t>
            </a:r>
            <a:r>
              <a:rPr lang="ru-RU" sz="2000" b="1" dirty="0">
                <a:latin typeface="Calibri"/>
              </a:rPr>
              <a:t>⁺</a:t>
            </a:r>
            <a:r>
              <a:rPr lang="ru-RU" sz="2000" b="1" dirty="0"/>
              <a:t>, препятствует и синтезу АТР. В этом случае фермент (не поддерживаемый </a:t>
            </a:r>
            <a:r>
              <a:rPr lang="ru-RU" sz="2000" b="1" dirty="0" err="1"/>
              <a:t>протондвижущей</a:t>
            </a:r>
            <a:r>
              <a:rPr lang="ru-RU" sz="2000" b="1" dirty="0"/>
              <a:t> силой) начинает выполнять функции «протонного насоса», который перекачивает протоны в ММП за счет энергии гидролиза АТР.</a:t>
            </a:r>
          </a:p>
        </p:txBody>
      </p:sp>
    </p:spTree>
    <p:extLst>
      <p:ext uri="{BB962C8B-B14F-4D97-AF65-F5344CB8AC3E}">
        <p14:creationId xmlns:p14="http://schemas.microsoft.com/office/powerpoint/2010/main" val="2229536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04" y="116632"/>
            <a:ext cx="1129284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Уникальный пример использования принципа «колеса» в природе</a:t>
            </a:r>
          </a:p>
        </p:txBody>
      </p:sp>
      <p:pic>
        <p:nvPicPr>
          <p:cNvPr id="1026" name="Picture 2" descr="C:\Users\Кирилл\Documents\СХЕМЫ СКУЛАЧЕВА\Фактор F1 (доказательство вращения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" y="852712"/>
            <a:ext cx="568863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9008" y="852713"/>
            <a:ext cx="63002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Гипотеза </a:t>
            </a:r>
            <a:r>
              <a:rPr lang="ru-RU" sz="2400" b="1" dirty="0" err="1"/>
              <a:t>П.Бойера</a:t>
            </a:r>
            <a:r>
              <a:rPr lang="ru-RU" sz="2400" b="1" dirty="0"/>
              <a:t> была подтверждена в прямых экспериментах.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Фактор </a:t>
            </a:r>
            <a:r>
              <a:rPr lang="en-US" sz="2400" b="1" dirty="0"/>
              <a:t>F₁ </a:t>
            </a:r>
            <a:r>
              <a:rPr lang="ru-RU" sz="2400" b="1" dirty="0"/>
              <a:t>фиксировали на стекле, покрытым ионами </a:t>
            </a:r>
            <a:r>
              <a:rPr lang="en-US" sz="2400" b="1" dirty="0"/>
              <a:t>Ni. </a:t>
            </a:r>
            <a:r>
              <a:rPr lang="ru-RU" sz="2400" b="1" dirty="0"/>
              <a:t>К остатку цистеина на гамма-субъединице прикрепляли </a:t>
            </a:r>
            <a:r>
              <a:rPr lang="ru-RU" sz="2400" b="1" dirty="0" err="1"/>
              <a:t>актиновый</a:t>
            </a:r>
            <a:r>
              <a:rPr lang="ru-RU" sz="2400" b="1" dirty="0"/>
              <a:t> </a:t>
            </a:r>
            <a:r>
              <a:rPr lang="ru-RU" sz="2400" b="1" dirty="0" err="1"/>
              <a:t>филамент</a:t>
            </a:r>
            <a:r>
              <a:rPr lang="ru-RU" sz="2400" b="1" dirty="0"/>
              <a:t> с флуоресцентной меткой.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При </a:t>
            </a:r>
            <a:r>
              <a:rPr lang="ru-RU" sz="2400" b="1" dirty="0"/>
              <a:t>добавлении  к такому препарату субстратов  реакции гидролиза АТР (АТР и ионы М</a:t>
            </a:r>
            <a:r>
              <a:rPr lang="en-US" sz="2400" b="1" dirty="0"/>
              <a:t>g</a:t>
            </a:r>
            <a:r>
              <a:rPr lang="ru-RU" sz="2400" b="1" dirty="0"/>
              <a:t>) под микроскопом можно было наблюдать вращение </a:t>
            </a:r>
            <a:r>
              <a:rPr lang="ru-RU" sz="2400" b="1" dirty="0" err="1"/>
              <a:t>филамента</a:t>
            </a:r>
            <a:r>
              <a:rPr lang="ru-RU" sz="2400" b="1" dirty="0"/>
              <a:t> с меткой. Ингибиторы АТР-</a:t>
            </a:r>
            <a:r>
              <a:rPr lang="ru-RU" sz="2400" b="1" dirty="0" err="1"/>
              <a:t>азной</a:t>
            </a:r>
            <a:r>
              <a:rPr lang="ru-RU" sz="2400" b="1" dirty="0"/>
              <a:t> реакции блокировали вращение.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Полный </a:t>
            </a:r>
            <a:r>
              <a:rPr lang="ru-RU" sz="2400" b="1" dirty="0"/>
              <a:t>поворот на 360° складывался из 3-х шаговых движений с поворотом по 120°.</a:t>
            </a:r>
          </a:p>
        </p:txBody>
      </p:sp>
    </p:spTree>
    <p:extLst>
      <p:ext uri="{BB962C8B-B14F-4D97-AF65-F5344CB8AC3E}">
        <p14:creationId xmlns:p14="http://schemas.microsoft.com/office/powerpoint/2010/main" val="1657203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703388" y="44450"/>
            <a:ext cx="8641084" cy="72025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Образование  радикалов О₂ в дыхательной цепи</a:t>
            </a:r>
            <a:br>
              <a:rPr lang="ru-RU" sz="2400" b="1" dirty="0">
                <a:solidFill>
                  <a:srgbClr val="FF0000"/>
                </a:solidFill>
                <a:latin typeface="+mn-lt"/>
              </a:rPr>
            </a:br>
            <a:r>
              <a:rPr lang="ru-RU" sz="2000" b="1" dirty="0">
                <a:solidFill>
                  <a:srgbClr val="FF0000"/>
                </a:solidFill>
                <a:latin typeface="+mn-lt"/>
              </a:rPr>
              <a:t>(горючие материалы рядом с открытым огнем)</a:t>
            </a:r>
          </a:p>
        </p:txBody>
      </p:sp>
      <p:pic>
        <p:nvPicPr>
          <p:cNvPr id="35842" name="Picture 2" descr="C:\Users\Кирилл\Documents\схема ок-фос и инактивация аф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052513"/>
            <a:ext cx="46038" cy="4824412"/>
          </a:xfrm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7763069" y="692150"/>
            <a:ext cx="41148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   </a:t>
            </a:r>
            <a:r>
              <a:rPr lang="ru-RU" sz="2000" b="1" dirty="0">
                <a:latin typeface="Calibri" pitchFamily="34" charset="0"/>
              </a:rPr>
              <a:t>Основной путь поглощения О₂ в клетке – </a:t>
            </a:r>
            <a:r>
              <a:rPr lang="ru-RU" sz="2000" b="1" dirty="0" err="1">
                <a:latin typeface="Calibri" pitchFamily="34" charset="0"/>
              </a:rPr>
              <a:t>четырехэлектронное</a:t>
            </a:r>
            <a:r>
              <a:rPr lang="ru-RU" sz="2000" b="1" dirty="0">
                <a:latin typeface="Calibri" pitchFamily="34" charset="0"/>
              </a:rPr>
              <a:t> восстановление кислорода до воды: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О₂ + 4Н⁺ + 4е⁻ → 2Н₂О. </a:t>
            </a:r>
          </a:p>
          <a:p>
            <a:r>
              <a:rPr lang="ru-RU" sz="2000" b="1" dirty="0">
                <a:latin typeface="Calibri" pitchFamily="34" charset="0"/>
              </a:rPr>
              <a:t>   Около 4% электронов «утекает» на молекулы О₂ , образуя т.н. «свободные радикалы: </a:t>
            </a:r>
            <a:r>
              <a:rPr lang="ru-RU" sz="2000" b="1" dirty="0" err="1">
                <a:latin typeface="Calibri" pitchFamily="34" charset="0"/>
              </a:rPr>
              <a:t>супероксидный</a:t>
            </a:r>
            <a:r>
              <a:rPr lang="ru-RU" sz="2000" b="1" dirty="0">
                <a:latin typeface="Calibri" pitchFamily="34" charset="0"/>
              </a:rPr>
              <a:t> радикал О₂˙⁻ (одноэлектронное восстановление О₂),  Н₂О₂ (</a:t>
            </a:r>
            <a:r>
              <a:rPr lang="ru-RU" sz="2000" b="1" dirty="0" err="1">
                <a:latin typeface="Calibri" pitchFamily="34" charset="0"/>
              </a:rPr>
              <a:t>двухэлектронное</a:t>
            </a:r>
            <a:r>
              <a:rPr lang="ru-RU" sz="2000" b="1" dirty="0">
                <a:latin typeface="Calibri" pitchFamily="34" charset="0"/>
              </a:rPr>
              <a:t> восстановление О₂) и ОН· (</a:t>
            </a:r>
            <a:r>
              <a:rPr lang="ru-RU" sz="2000" b="1" dirty="0" err="1">
                <a:latin typeface="Calibri" pitchFamily="34" charset="0"/>
              </a:rPr>
              <a:t>трехэлектронное</a:t>
            </a:r>
            <a:r>
              <a:rPr lang="ru-RU" sz="2000" b="1" dirty="0">
                <a:latin typeface="Calibri" pitchFamily="34" charset="0"/>
              </a:rPr>
              <a:t> восстановление О₂).</a:t>
            </a:r>
          </a:p>
          <a:p>
            <a:r>
              <a:rPr lang="ru-RU" sz="2000" b="1" dirty="0">
                <a:latin typeface="Calibri" pitchFamily="34" charset="0"/>
              </a:rPr>
              <a:t>     Все эти радикалы приводят к нарушениям структуры белков, углеводов и липидов в клетках. </a:t>
            </a:r>
          </a:p>
          <a:p>
            <a:r>
              <a:rPr lang="ru-RU" b="1" dirty="0">
                <a:latin typeface="Calibri" pitchFamily="34" charset="0"/>
              </a:rPr>
              <a:t>   </a:t>
            </a:r>
          </a:p>
        </p:txBody>
      </p:sp>
      <p:pic>
        <p:nvPicPr>
          <p:cNvPr id="35844" name="Picture 2" descr="C:\Users\Кирилл\Documents\схема ок-фос и инактивация аф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47" y="764704"/>
            <a:ext cx="7090391" cy="367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C:\Users\Кирилл\Documents\БИОЭНЕРГЕТИКА-Материалы к лекции 7\образование и инактивация радикалов о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547" y="4581525"/>
            <a:ext cx="698085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629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0"/>
            <a:ext cx="11640312" cy="9087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Образование и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инактивация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активных форм кислорода при транспорте электронов по дыхательной цепи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4496" y="980728"/>
            <a:ext cx="5815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При </a:t>
            </a:r>
            <a:r>
              <a:rPr lang="ru-RU" sz="2000" b="1" dirty="0"/>
              <a:t>передаче электронов по дыхательной цепи </a:t>
            </a:r>
            <a:r>
              <a:rPr lang="en-US" sz="2000" b="1" dirty="0"/>
              <a:t> </a:t>
            </a:r>
            <a:r>
              <a:rPr lang="ru-RU" sz="2000" b="1" dirty="0"/>
              <a:t>часть</a:t>
            </a:r>
            <a:r>
              <a:rPr lang="ru-RU" sz="2000" b="1" dirty="0">
                <a:latin typeface="Calibri"/>
              </a:rPr>
              <a:t>  электронов  может «утекать»  на молекулы </a:t>
            </a:r>
            <a:r>
              <a:rPr lang="en-US" sz="2000" b="1" dirty="0">
                <a:latin typeface="Calibri"/>
              </a:rPr>
              <a:t>O₂</a:t>
            </a:r>
            <a:r>
              <a:rPr lang="ru-RU" sz="2000" b="1" dirty="0">
                <a:latin typeface="Calibri"/>
              </a:rPr>
              <a:t>. В результате с выходом </a:t>
            </a:r>
            <a:r>
              <a:rPr lang="ru-RU" sz="2000" b="1" dirty="0" smtClean="0">
                <a:latin typeface="Calibri"/>
              </a:rPr>
              <a:t>до 4</a:t>
            </a:r>
            <a:r>
              <a:rPr lang="ru-RU" sz="2000" b="1" dirty="0">
                <a:latin typeface="Calibri"/>
              </a:rPr>
              <a:t>% образуются высокотоксичные </a:t>
            </a:r>
            <a:r>
              <a:rPr lang="ru-RU" sz="2000" b="1" dirty="0" err="1">
                <a:latin typeface="Calibri"/>
              </a:rPr>
              <a:t>супероксидные</a:t>
            </a:r>
            <a:r>
              <a:rPr lang="ru-RU" sz="2000" b="1" dirty="0">
                <a:latin typeface="Calibri"/>
              </a:rPr>
              <a:t> радикалы О₂·⁻. Они, присоединяя дополнительные электроны, формируют другие активные формы кислорода (АФК).</a:t>
            </a:r>
          </a:p>
          <a:p>
            <a:r>
              <a:rPr lang="ru-RU" sz="2000" b="1" dirty="0">
                <a:latin typeface="Calibri"/>
              </a:rPr>
              <a:t> </a:t>
            </a:r>
            <a:r>
              <a:rPr lang="ru-RU" sz="2000" b="1" dirty="0" smtClean="0">
                <a:latin typeface="Calibri"/>
              </a:rPr>
              <a:t> Ферменты </a:t>
            </a:r>
            <a:r>
              <a:rPr lang="ru-RU" sz="2000" b="1" dirty="0">
                <a:latin typeface="Calibri"/>
              </a:rPr>
              <a:t>инактивации этих радикалов: супероксиддисмутаза (</a:t>
            </a:r>
            <a:r>
              <a:rPr lang="en-US" sz="2000" b="1" dirty="0">
                <a:latin typeface="Calibri"/>
              </a:rPr>
              <a:t>SOD), </a:t>
            </a:r>
            <a:r>
              <a:rPr lang="ru-RU" sz="2000" b="1" dirty="0" err="1">
                <a:latin typeface="Calibri"/>
              </a:rPr>
              <a:t>глутатионпероксидаза</a:t>
            </a:r>
            <a:r>
              <a:rPr lang="ru-RU" sz="2000" b="1" dirty="0">
                <a:latin typeface="Calibri"/>
              </a:rPr>
              <a:t> (</a:t>
            </a:r>
            <a:r>
              <a:rPr lang="en-US" sz="2000" b="1" dirty="0">
                <a:latin typeface="Calibri"/>
              </a:rPr>
              <a:t>GPX</a:t>
            </a:r>
            <a:r>
              <a:rPr lang="en-US" sz="2000" b="1" dirty="0" smtClean="0">
                <a:latin typeface="Calibri"/>
              </a:rPr>
              <a:t>),</a:t>
            </a:r>
            <a:r>
              <a:rPr lang="ru-RU" sz="2000" b="1" dirty="0" smtClean="0">
                <a:latin typeface="Calibri"/>
              </a:rPr>
              <a:t> каталаза </a:t>
            </a:r>
            <a:r>
              <a:rPr lang="ru-RU" sz="2000" b="1" dirty="0">
                <a:latin typeface="Calibri"/>
              </a:rPr>
              <a:t>(САТ) и др.</a:t>
            </a:r>
          </a:p>
          <a:p>
            <a:r>
              <a:rPr lang="ru-RU" sz="2000" b="1" dirty="0">
                <a:latin typeface="Calibri"/>
              </a:rPr>
              <a:t> </a:t>
            </a:r>
            <a:endParaRPr lang="ru-RU" sz="2000" b="1" dirty="0"/>
          </a:p>
        </p:txBody>
      </p:sp>
      <p:pic>
        <p:nvPicPr>
          <p:cNvPr id="1027" name="Picture 3" descr="H:\БИОЭНЕРГЕТИКА (МАТЕРИАЛЫ К НОВОМУ КУРСУ)\ubiquinon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1" y="836713"/>
            <a:ext cx="4571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Кирилл\Documents\БИОЭНЕРГЕТИКА. Материалы к старым лекциям\БИОЭНЕРГЕТИКА-Материалы к лекции 7\окфос и радикалы-лучше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1044736"/>
            <a:ext cx="5858256" cy="56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Кирилл\Documents\БИОЭНЕРГЕТИКА. Материалы к старым лекциям\БИОЭНЕРГЕТИКА-Материалы к лекции 7\образование и инактивация радикалов о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492" y="4288537"/>
            <a:ext cx="6033980" cy="25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430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08504" cy="4766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Суммарный энергетический баланс аэробного окисления глюкозы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692696"/>
            <a:ext cx="8229600" cy="6120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664"/>
            <a:ext cx="4427984" cy="6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19" y="404664"/>
            <a:ext cx="4785286" cy="561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1984" y="6165305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Выход: 32 моля АТР на 1 моль глюкозы</a:t>
            </a:r>
          </a:p>
          <a:p>
            <a:r>
              <a:rPr lang="ru-RU" sz="1400" b="1" dirty="0"/>
              <a:t>(использованы значения Р/О = 1,5 (р-</a:t>
            </a:r>
            <a:r>
              <a:rPr lang="ru-RU" sz="1400" b="1" dirty="0" err="1"/>
              <a:t>ция</a:t>
            </a:r>
            <a:r>
              <a:rPr lang="ru-RU" sz="1400" b="1" dirty="0"/>
              <a:t> 11) и 2,5 (прочие)</a:t>
            </a:r>
            <a:r>
              <a:rPr lang="ru-RU" b="1" dirty="0"/>
              <a:t> </a:t>
            </a:r>
            <a:endParaRPr lang="ru-RU" b="1" dirty="0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6049997" y="3073533"/>
            <a:ext cx="4464496" cy="1211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99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n-lt"/>
              </a:rPr>
              <a:t>Набухание митохондрий (фото)</a:t>
            </a:r>
          </a:p>
        </p:txBody>
      </p:sp>
      <p:pic>
        <p:nvPicPr>
          <p:cNvPr id="1026" name="Picture 2" descr="C:\Users\Кирилл\Documents\1Набухание миохондр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412776"/>
            <a:ext cx="59046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421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Набухание митохондрий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402336"/>
            <a:ext cx="11667744" cy="6339032"/>
          </a:xfrm>
        </p:spPr>
        <p:txBody>
          <a:bodyPr>
            <a:noAutofit/>
          </a:bodyPr>
          <a:lstStyle/>
          <a:p>
            <a:r>
              <a:rPr lang="ru-RU" sz="2000" b="1" dirty="0"/>
              <a:t>При увеличении нагрузки на организм происходит интенсификация клеточной энергетики. Адаптационно-приспособительная реакция  митохондрий (МТ) - их набухание, т.е. увеличение проницаемости мембран и, тем самым, рост их объема вследствие поступления воды внутрь. При нагрузке содержание АТФ  падает вследствие усиленных трат при гиперфункции МТ, а АДФ - соответственно растет.</a:t>
            </a:r>
          </a:p>
          <a:p>
            <a:r>
              <a:rPr lang="ru-RU" sz="2000" b="1" dirty="0"/>
              <a:t>Существует два типа набухания: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Первый (обратимый) тип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/>
              <a:t>– с малой амплитудой. Вода поступает через наружную мембрану во внутреннее пространство, образованное </a:t>
            </a:r>
            <a:r>
              <a:rPr lang="ru-RU" sz="2000" b="1" dirty="0" err="1"/>
              <a:t>кристами</a:t>
            </a:r>
            <a:r>
              <a:rPr lang="ru-RU" sz="2000" b="1" dirty="0"/>
              <a:t> и заполненное матриксом. При набухании </a:t>
            </a:r>
            <a:r>
              <a:rPr lang="ru-RU" sz="2000" b="1" dirty="0" err="1"/>
              <a:t>кристы</a:t>
            </a:r>
            <a:r>
              <a:rPr lang="ru-RU" sz="2000" b="1" dirty="0"/>
              <a:t> развертываются, </a:t>
            </a:r>
            <a:r>
              <a:rPr lang="ru-RU" sz="2000" b="1" dirty="0" err="1"/>
              <a:t>энергообразующие</a:t>
            </a:r>
            <a:r>
              <a:rPr lang="ru-RU" sz="2000" b="1" dirty="0"/>
              <a:t> поверхности МТ (14 </a:t>
            </a:r>
            <a:r>
              <a:rPr lang="ru-RU" sz="2000" b="1" dirty="0" err="1"/>
              <a:t>тыс.кв.м</a:t>
            </a:r>
            <a:r>
              <a:rPr lang="ru-RU" sz="2000" b="1" dirty="0"/>
              <a:t>.) увеличиваются и продукция энергии возрастает.</a:t>
            </a:r>
          </a:p>
          <a:p>
            <a:r>
              <a:rPr lang="ru-RU" sz="2000" b="1" i="1" dirty="0">
                <a:solidFill>
                  <a:srgbClr val="FF0000"/>
                </a:solidFill>
              </a:rPr>
              <a:t>Второй тип </a:t>
            </a:r>
            <a:r>
              <a:rPr lang="ru-RU" sz="2000" b="1" dirty="0"/>
              <a:t>– с большой амплитудой. МТ набухают настолько сильно, что значительное </a:t>
            </a:r>
            <a:r>
              <a:rPr lang="ru-RU" sz="2000" b="1" dirty="0" err="1"/>
              <a:t>перерастяжение</a:t>
            </a:r>
            <a:r>
              <a:rPr lang="ru-RU" sz="2000" b="1" dirty="0"/>
              <a:t> </a:t>
            </a:r>
            <a:r>
              <a:rPr lang="ru-RU" sz="2000" b="1" dirty="0" err="1"/>
              <a:t>крист</a:t>
            </a:r>
            <a:r>
              <a:rPr lang="ru-RU" sz="2000" b="1" dirty="0"/>
              <a:t> приводит к увеличению расстояний между соседними комплексами дыхательной цепи. </a:t>
            </a:r>
            <a:r>
              <a:rPr lang="ru-RU" sz="2000" b="1" dirty="0" err="1"/>
              <a:t>Энергообразующие</a:t>
            </a:r>
            <a:r>
              <a:rPr lang="ru-RU" sz="2000" b="1" dirty="0"/>
              <a:t> поверхности МТ необратимо разрушаются и выработка энергии падает. Вода начинает проникать через внутреннюю мембрану. Заключительный этап – разрыв внешней и внутренней мембран, гибель МТ.</a:t>
            </a:r>
          </a:p>
          <a:p>
            <a:r>
              <a:rPr lang="ru-RU" sz="2000" b="1" dirty="0"/>
              <a:t>Набухание МТ наблюдается при различных состояниях: голодании, гипоксии, интоксикациях, лихорадке, поражениях мышц.</a:t>
            </a:r>
          </a:p>
          <a:p>
            <a:r>
              <a:rPr lang="ru-RU" sz="2000" b="1" dirty="0"/>
              <a:t>Пример: гиперфункция щитовидной железы, приводящая к накоплению в организме избытка </a:t>
            </a:r>
            <a:r>
              <a:rPr lang="ru-RU" sz="2000" b="1" dirty="0" err="1"/>
              <a:t>тиреоидных</a:t>
            </a:r>
            <a:r>
              <a:rPr lang="ru-RU" sz="2000" b="1" dirty="0"/>
              <a:t> гормонов. Они разобщают дыхание и </a:t>
            </a:r>
            <a:r>
              <a:rPr lang="ru-RU" sz="2000" b="1" dirty="0" err="1"/>
              <a:t>фосфорилирование</a:t>
            </a:r>
            <a:r>
              <a:rPr lang="ru-RU" sz="2000" b="1" dirty="0"/>
              <a:t>. При гипертиреозе набухание МТ вследствие разобщающего действия этих гормонов достигает очень высоких степеней.   </a:t>
            </a:r>
          </a:p>
        </p:txBody>
      </p:sp>
    </p:spTree>
    <p:extLst>
      <p:ext uri="{BB962C8B-B14F-4D97-AF65-F5344CB8AC3E}">
        <p14:creationId xmlns:p14="http://schemas.microsoft.com/office/powerpoint/2010/main" val="34738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Лекция 1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б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95331"/>
            <a:ext cx="10515600" cy="3881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19392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81" y="44624"/>
            <a:ext cx="11564081" cy="8640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Комплексы электронно-транспортной цепи – переносчики электронов</a:t>
            </a:r>
          </a:p>
        </p:txBody>
      </p:sp>
      <p:pic>
        <p:nvPicPr>
          <p:cNvPr id="1027" name="Picture 3" descr="C:\Users\Кирилл\Documents\БИОЭНЕРГЕТИКА-Материалы к лекции 4\ox-phos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1" y="710281"/>
            <a:ext cx="7123965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3438" y="5882054"/>
            <a:ext cx="4082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Электронно-транспортная цепь:</a:t>
            </a:r>
          </a:p>
          <a:p>
            <a:r>
              <a:rPr lang="ru-RU" b="1" dirty="0"/>
              <a:t>с</a:t>
            </a:r>
            <a:r>
              <a:rPr lang="ru-RU" b="1" dirty="0" smtClean="0"/>
              <a:t>корость </a:t>
            </a:r>
            <a:r>
              <a:rPr lang="ru-RU" b="1" dirty="0"/>
              <a:t>переноса: 1 электрон за 5-20 миллисекунд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15561" y="908720"/>
            <a:ext cx="45831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Образовавшийся в цикле Кребса восстановленный </a:t>
            </a:r>
            <a:r>
              <a:rPr lang="en-US" sz="2400" b="1" dirty="0" smtClean="0"/>
              <a:t>NAD (NADH+Hᶧ) </a:t>
            </a:r>
            <a:r>
              <a:rPr lang="ru-RU" sz="2400" b="1" dirty="0" smtClean="0"/>
              <a:t>в матриксе включается в комплекс </a:t>
            </a:r>
            <a:r>
              <a:rPr lang="en-US" sz="2400" b="1" dirty="0" smtClean="0"/>
              <a:t>I</a:t>
            </a:r>
            <a:r>
              <a:rPr lang="ru-RU" sz="2400" b="1" dirty="0" smtClean="0"/>
              <a:t>, а</a:t>
            </a:r>
            <a:r>
              <a:rPr lang="en-US" sz="2400" b="1" dirty="0" smtClean="0"/>
              <a:t> FADH₂  - </a:t>
            </a:r>
            <a:r>
              <a:rPr lang="ru-RU" sz="2400" b="1" dirty="0" smtClean="0"/>
              <a:t>в комплекс </a:t>
            </a:r>
            <a:r>
              <a:rPr lang="en-US" sz="2400" b="1" dirty="0" smtClean="0"/>
              <a:t>II.</a:t>
            </a:r>
            <a:r>
              <a:rPr lang="ru-RU" sz="2400" b="1" dirty="0" smtClean="0"/>
              <a:t>  </a:t>
            </a:r>
          </a:p>
          <a:p>
            <a:r>
              <a:rPr lang="ru-RU" sz="2400" b="1" dirty="0" smtClean="0"/>
              <a:t>     Далее электроны движутся по электронно-транспортной цепи </a:t>
            </a:r>
            <a:r>
              <a:rPr lang="en-US" sz="2400" b="1" dirty="0" smtClean="0"/>
              <a:t>I → II → III →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цитохром</a:t>
            </a:r>
            <a:r>
              <a:rPr lang="ru-RU" sz="2400" b="1" dirty="0" smtClean="0"/>
              <a:t> с →</a:t>
            </a:r>
            <a:r>
              <a:rPr lang="en-US" sz="2400" b="1" dirty="0" smtClean="0"/>
              <a:t> IV, </a:t>
            </a:r>
            <a:r>
              <a:rPr lang="ru-RU" sz="2400" b="1" dirty="0" smtClean="0"/>
              <a:t>а протоны Н</a:t>
            </a:r>
            <a:r>
              <a:rPr lang="en-US" sz="2400" b="1" dirty="0" smtClean="0"/>
              <a:t>ᶧ</a:t>
            </a:r>
            <a:r>
              <a:rPr lang="ru-RU" sz="2400" b="1" dirty="0" smtClean="0"/>
              <a:t>  переходят в межмембранное пространство.</a:t>
            </a:r>
          </a:p>
          <a:p>
            <a:r>
              <a:rPr lang="ru-RU" sz="2400" b="1" dirty="0" smtClean="0"/>
              <a:t>     В комплексе </a:t>
            </a:r>
            <a:r>
              <a:rPr lang="en-US" sz="2400" b="1" dirty="0" smtClean="0"/>
              <a:t>IV </a:t>
            </a:r>
            <a:r>
              <a:rPr lang="ru-RU" sz="2400" b="1" dirty="0" smtClean="0"/>
              <a:t>путь электронов заканчивается: в нем происходит 4-х электронное восстановление О₂ до воды: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</a:t>
            </a:r>
            <a:r>
              <a:rPr lang="ru-RU" sz="2400" b="1" dirty="0" smtClean="0">
                <a:solidFill>
                  <a:srgbClr val="FF0000"/>
                </a:solidFill>
              </a:rPr>
              <a:t>О₂ + 4Н</a:t>
            </a:r>
            <a:r>
              <a:rPr lang="en-US" sz="2400" b="1" dirty="0" smtClean="0">
                <a:solidFill>
                  <a:srgbClr val="FF0000"/>
                </a:solidFill>
              </a:rPr>
              <a:t>ᶧ</a:t>
            </a:r>
            <a:r>
              <a:rPr lang="ru-RU" sz="2400" b="1" dirty="0" smtClean="0">
                <a:solidFill>
                  <a:srgbClr val="FF0000"/>
                </a:solidFill>
              </a:rPr>
              <a:t> + 4е¯ → 2Н₂О 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0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192" y="44624"/>
            <a:ext cx="1154887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Полиферментные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комплексы митохондрий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(комплексы Грина)</a:t>
            </a:r>
          </a:p>
        </p:txBody>
      </p:sp>
      <p:pic>
        <p:nvPicPr>
          <p:cNvPr id="2050" name="Picture 2" descr="C:\Users\Кирилл\Documents\electron-transpor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548680"/>
            <a:ext cx="11320272" cy="487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592" y="5532120"/>
            <a:ext cx="1188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Методами </a:t>
            </a:r>
            <a:r>
              <a:rPr lang="ru-RU" sz="2000" b="1" dirty="0" err="1"/>
              <a:t>препаративной</a:t>
            </a:r>
            <a:r>
              <a:rPr lang="ru-RU" sz="2000" b="1" dirty="0"/>
              <a:t> биохимии (Д. Грин) </a:t>
            </a:r>
            <a:r>
              <a:rPr lang="ru-RU" sz="2000" b="1" dirty="0" smtClean="0"/>
              <a:t>из внутренней мембраны </a:t>
            </a:r>
            <a:r>
              <a:rPr lang="ru-RU" sz="2000" b="1" dirty="0"/>
              <a:t>митохондрий </a:t>
            </a:r>
            <a:r>
              <a:rPr lang="ru-RU" sz="2000" b="1" dirty="0" smtClean="0"/>
              <a:t>удалось выделить в чистом виде </a:t>
            </a:r>
            <a:r>
              <a:rPr lang="ru-RU" sz="2000" b="1" dirty="0"/>
              <a:t>5 </a:t>
            </a:r>
            <a:r>
              <a:rPr lang="ru-RU" sz="2000" b="1" dirty="0" err="1"/>
              <a:t>полиферментных</a:t>
            </a:r>
            <a:r>
              <a:rPr lang="ru-RU" sz="2000" b="1" dirty="0"/>
              <a:t> комплексов, 4 из которых состоят из </a:t>
            </a:r>
            <a:r>
              <a:rPr lang="ru-RU" sz="2000" b="1" dirty="0" err="1"/>
              <a:t>дегидрогеназ</a:t>
            </a:r>
            <a:r>
              <a:rPr lang="ru-RU" sz="2000" b="1" dirty="0"/>
              <a:t> и переносчиков электронов. </a:t>
            </a:r>
            <a:endParaRPr lang="ru-RU" sz="2000" b="1" dirty="0" smtClean="0"/>
          </a:p>
          <a:p>
            <a:r>
              <a:rPr lang="ru-RU" sz="2000" b="1" dirty="0" smtClean="0"/>
              <a:t>   Пятый </a:t>
            </a:r>
            <a:r>
              <a:rPr lang="ru-RU" sz="2000" b="1" dirty="0"/>
              <a:t>комплекс </a:t>
            </a:r>
            <a:r>
              <a:rPr lang="ru-RU" sz="2000" b="1" dirty="0" smtClean="0"/>
              <a:t>(АТФ-</a:t>
            </a:r>
            <a:r>
              <a:rPr lang="ru-RU" sz="2000" b="1" dirty="0" err="1" smtClean="0"/>
              <a:t>синтаза</a:t>
            </a:r>
            <a:r>
              <a:rPr lang="ru-RU" sz="2000" b="1" dirty="0" smtClean="0"/>
              <a:t>) способен </a:t>
            </a:r>
            <a:r>
              <a:rPr lang="ru-RU" sz="2000" b="1" dirty="0"/>
              <a:t>катализировать синтез АТФ. </a:t>
            </a:r>
            <a:r>
              <a:rPr lang="ru-RU" sz="2000" b="1" dirty="0" smtClean="0"/>
              <a:t>  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94760" y="3593592"/>
            <a:ext cx="227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FADH₂ → FAD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319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24" y="116632"/>
            <a:ext cx="11548872" cy="7920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Восстановление кислорода до воды сопровождается переносом 10 или 6 протонов (Н⁺) в межмембранное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пространство  (ММП)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C:\Users\Кирилл\Documents\дых цепь (10 протонов)цвет-гу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908722"/>
            <a:ext cx="8229600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" y="3645026"/>
            <a:ext cx="11695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2е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⁻ + 2Н⁺ +½О₂ → Н₂О </a:t>
            </a:r>
            <a:r>
              <a:rPr lang="ru-RU" b="1" dirty="0">
                <a:latin typeface="Calibri"/>
              </a:rPr>
              <a:t>(на </a:t>
            </a:r>
            <a:r>
              <a:rPr lang="ru-RU" b="1" dirty="0" smtClean="0">
                <a:latin typeface="Calibri"/>
              </a:rPr>
              <a:t>каждую пару </a:t>
            </a:r>
            <a:r>
              <a:rPr lang="ru-RU" b="1" dirty="0">
                <a:latin typeface="Calibri"/>
              </a:rPr>
              <a:t>перенесенных   е⁻ образуется 1 молекула воды)</a:t>
            </a:r>
          </a:p>
          <a:p>
            <a:pPr algn="just"/>
            <a:r>
              <a:rPr lang="ru-RU" b="1" dirty="0">
                <a:latin typeface="Calibri"/>
              </a:rPr>
              <a:t>А) Если первичным центром окисления </a:t>
            </a:r>
            <a:r>
              <a:rPr lang="en-US" b="1" dirty="0" smtClean="0">
                <a:latin typeface="Calibri"/>
              </a:rPr>
              <a:t>NADH+H⁺</a:t>
            </a:r>
            <a:r>
              <a:rPr lang="ru-RU" b="1" dirty="0" smtClean="0">
                <a:latin typeface="Calibri"/>
              </a:rPr>
              <a:t> </a:t>
            </a:r>
            <a:r>
              <a:rPr lang="ru-RU" b="1" dirty="0">
                <a:latin typeface="Calibri"/>
              </a:rPr>
              <a:t>служит комплекс </a:t>
            </a:r>
            <a:r>
              <a:rPr lang="en-US" b="1" dirty="0">
                <a:latin typeface="Calibri"/>
              </a:rPr>
              <a:t>I</a:t>
            </a:r>
            <a:r>
              <a:rPr lang="ru-RU" b="1" dirty="0">
                <a:latin typeface="Calibri"/>
              </a:rPr>
              <a:t> </a:t>
            </a:r>
            <a:r>
              <a:rPr lang="ru-RU" b="1" dirty="0" smtClean="0">
                <a:latin typeface="Calibri"/>
              </a:rPr>
              <a:t>:</a:t>
            </a:r>
            <a:endParaRPr lang="en-US" b="1" dirty="0" smtClean="0">
              <a:latin typeface="Calibri"/>
            </a:endParaRPr>
          </a:p>
          <a:p>
            <a:pPr algn="just"/>
            <a:r>
              <a:rPr lang="ru-RU" b="1" dirty="0" smtClean="0">
                <a:latin typeface="Calibri"/>
              </a:rPr>
              <a:t>(</a:t>
            </a:r>
            <a:r>
              <a:rPr lang="en-US" b="1" dirty="0">
                <a:latin typeface="Calibri"/>
              </a:rPr>
              <a:t>NADH+H⁺ </a:t>
            </a:r>
            <a:r>
              <a:rPr lang="en-US" b="1" dirty="0" smtClean="0">
                <a:latin typeface="Calibri"/>
              </a:rPr>
              <a:t>→  </a:t>
            </a:r>
            <a:r>
              <a:rPr lang="en-US" b="1" dirty="0">
                <a:latin typeface="Calibri"/>
              </a:rPr>
              <a:t>NAD⁺ + 2e⁻ + 2H⁺), </a:t>
            </a:r>
            <a:r>
              <a:rPr lang="ru-RU" b="1" dirty="0">
                <a:latin typeface="Calibri"/>
              </a:rPr>
              <a:t>то при поступлении на О₂ двух электронов:</a:t>
            </a:r>
          </a:p>
          <a:p>
            <a:pPr marL="285750" indent="-285750" algn="just">
              <a:buFontTx/>
              <a:buChar char="-"/>
            </a:pPr>
            <a:r>
              <a:rPr lang="ru-RU" b="1" dirty="0">
                <a:latin typeface="Calibri"/>
              </a:rPr>
              <a:t>комплекс </a:t>
            </a:r>
            <a:r>
              <a:rPr lang="en-US" b="1" dirty="0">
                <a:latin typeface="Calibri"/>
              </a:rPr>
              <a:t>I </a:t>
            </a:r>
            <a:r>
              <a:rPr lang="ru-RU" b="1" dirty="0">
                <a:latin typeface="Calibri"/>
              </a:rPr>
              <a:t>выкачивает в ММП  4 протона;</a:t>
            </a:r>
          </a:p>
          <a:p>
            <a:pPr marL="285750" indent="-285750" algn="just">
              <a:buFontTx/>
              <a:buChar char="-"/>
            </a:pPr>
            <a:r>
              <a:rPr lang="ru-RU" b="1" dirty="0">
                <a:latin typeface="Calibri"/>
              </a:rPr>
              <a:t>комплекс </a:t>
            </a:r>
            <a:r>
              <a:rPr lang="en-US" b="1" dirty="0">
                <a:latin typeface="Calibri"/>
              </a:rPr>
              <a:t>III                                      4 </a:t>
            </a:r>
            <a:r>
              <a:rPr lang="ru-RU" b="1" dirty="0">
                <a:latin typeface="Calibri"/>
              </a:rPr>
              <a:t>протона;</a:t>
            </a:r>
          </a:p>
          <a:p>
            <a:pPr marL="285750" indent="-285750" algn="just">
              <a:buFontTx/>
              <a:buChar char="-"/>
            </a:pPr>
            <a:r>
              <a:rPr lang="ru-RU" b="1" dirty="0">
                <a:latin typeface="Calibri"/>
              </a:rPr>
              <a:t>комплекс </a:t>
            </a:r>
            <a:r>
              <a:rPr lang="en-US" b="1" dirty="0">
                <a:latin typeface="Calibri"/>
              </a:rPr>
              <a:t>IV                                      2 </a:t>
            </a:r>
            <a:r>
              <a:rPr lang="ru-RU" b="1" dirty="0">
                <a:latin typeface="Calibri"/>
              </a:rPr>
              <a:t>протона.                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Итог: 10 протонов. </a:t>
            </a:r>
          </a:p>
          <a:p>
            <a:pPr marL="285750" indent="-285750" algn="just">
              <a:buFontTx/>
              <a:buChar char="-"/>
            </a:pP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4320" y="5805264"/>
            <a:ext cx="1169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Б) Если таким первичным центром служит комплекс </a:t>
            </a:r>
            <a:r>
              <a:rPr lang="en-US" b="1" dirty="0"/>
              <a:t>II</a:t>
            </a:r>
            <a:r>
              <a:rPr lang="ru-RU" b="1" dirty="0"/>
              <a:t> (</a:t>
            </a:r>
            <a:r>
              <a:rPr lang="en-US" b="1" dirty="0"/>
              <a:t>FADH</a:t>
            </a:r>
            <a:r>
              <a:rPr lang="en-US" b="1" dirty="0">
                <a:latin typeface="Calibri"/>
              </a:rPr>
              <a:t>₂ → FAD + 2e⁻ + 2H⁺)</a:t>
            </a:r>
            <a:r>
              <a:rPr lang="ru-RU" b="1" dirty="0">
                <a:latin typeface="Calibri"/>
              </a:rPr>
              <a:t>, то при поступлении на О₂ двух электронов:</a:t>
            </a:r>
          </a:p>
          <a:p>
            <a:pPr algn="just"/>
            <a:r>
              <a:rPr lang="ru-RU" b="1" dirty="0">
                <a:latin typeface="Calibri"/>
              </a:rPr>
              <a:t>- Комплекс </a:t>
            </a:r>
            <a:r>
              <a:rPr lang="en-US" b="1" dirty="0">
                <a:latin typeface="Calibri"/>
              </a:rPr>
              <a:t>III </a:t>
            </a:r>
            <a:r>
              <a:rPr lang="ru-RU" b="1" dirty="0">
                <a:latin typeface="Calibri"/>
              </a:rPr>
              <a:t>выкачивает в ММП 4 протона, а комплекс </a:t>
            </a:r>
            <a:r>
              <a:rPr lang="en-US" b="1" dirty="0">
                <a:latin typeface="Calibri"/>
              </a:rPr>
              <a:t>IV – 2 </a:t>
            </a:r>
            <a:r>
              <a:rPr lang="ru-RU" b="1" dirty="0">
                <a:latin typeface="Calibri"/>
              </a:rPr>
              <a:t>протона. Итог: 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6 протонов.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5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15" y="116632"/>
            <a:ext cx="11641016" cy="604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Какую функцию выполняют протоны,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высвобождаемые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в межмембранное пространство?</a:t>
            </a:r>
          </a:p>
        </p:txBody>
      </p:sp>
      <p:pic>
        <p:nvPicPr>
          <p:cNvPr id="1026" name="Picture 2" descr="C:\Users\Кирилл\Documents\БИОЭНЕРГЕТИКА-Материалы к лекции 4\09_21_electron_transport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" y="826477"/>
            <a:ext cx="11350870" cy="584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4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-1306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n-lt"/>
              </a:rPr>
              <a:t>Окислительное </a:t>
            </a:r>
            <a:r>
              <a:rPr lang="ru-RU" sz="3600" b="1" dirty="0" err="1">
                <a:solidFill>
                  <a:srgbClr val="FF0000"/>
                </a:solidFill>
                <a:latin typeface="+mn-lt"/>
              </a:rPr>
              <a:t>фосфорилирование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24" y="1124745"/>
            <a:ext cx="11503152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Окислительное </a:t>
            </a:r>
            <a:r>
              <a:rPr lang="ru-RU" sz="2400" b="1" dirty="0" err="1"/>
              <a:t>фосфорилирование</a:t>
            </a:r>
            <a:r>
              <a:rPr lang="ru-RU" sz="2400" b="1" dirty="0"/>
              <a:t> – процесс </a:t>
            </a:r>
            <a:r>
              <a:rPr lang="ru-RU" sz="2400" b="1" dirty="0" err="1">
                <a:solidFill>
                  <a:srgbClr val="FF0000"/>
                </a:solidFill>
              </a:rPr>
              <a:t>фосфорилирования</a:t>
            </a:r>
            <a:r>
              <a:rPr lang="ru-RU" sz="2400" b="1" dirty="0"/>
              <a:t> АДФ с образованием АТФ, </a:t>
            </a:r>
            <a:r>
              <a:rPr lang="ru-RU" sz="2400" b="1" dirty="0">
                <a:solidFill>
                  <a:srgbClr val="FF0000"/>
                </a:solidFill>
              </a:rPr>
              <a:t>сопряженный</a:t>
            </a:r>
            <a:r>
              <a:rPr lang="ru-RU" sz="2400" b="1" i="1" dirty="0"/>
              <a:t> </a:t>
            </a:r>
            <a:r>
              <a:rPr lang="ru-RU" sz="2400" b="1" dirty="0"/>
              <a:t>с переносом электронов по электронно-транспортной цепи митохондрий</a:t>
            </a:r>
          </a:p>
        </p:txBody>
      </p:sp>
      <p:pic>
        <p:nvPicPr>
          <p:cNvPr id="1026" name="Picture 2" descr="C:\Users\Кирилл\Documents\БИОЭНЕРГЕТИКА-Материалы к лекции 5\chemios(very gut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636912"/>
            <a:ext cx="8784976" cy="408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32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Химическая гипотеза сопряжения </a:t>
            </a:r>
          </a:p>
        </p:txBody>
      </p:sp>
      <p:pic>
        <p:nvPicPr>
          <p:cNvPr id="1026" name="Picture 2" descr="C:\Users\Кирилл\Documents\хим гипотеза синтеза АТ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196752"/>
            <a:ext cx="82809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888" y="4149080"/>
            <a:ext cx="11768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         </a:t>
            </a:r>
            <a:r>
              <a:rPr lang="ru-RU" b="1" dirty="0"/>
              <a:t> </a:t>
            </a:r>
            <a:r>
              <a:rPr lang="ru-RU" sz="2000" b="1" dirty="0"/>
              <a:t>Постулируется наличие в митохондриях специальных  интермедиатов (обозначены как </a:t>
            </a:r>
            <a:r>
              <a:rPr lang="ru-RU" sz="2000" b="1" i="1" dirty="0">
                <a:solidFill>
                  <a:srgbClr val="FF0000"/>
                </a:solidFill>
              </a:rPr>
              <a:t>х</a:t>
            </a:r>
            <a:r>
              <a:rPr lang="ru-RU" sz="2000" b="1" dirty="0"/>
              <a:t> ). С восстановленными переносчиками электронов (на схеме – </a:t>
            </a:r>
            <a:r>
              <a:rPr lang="en-US" sz="2000" b="1" dirty="0"/>
              <a:t>NADH)</a:t>
            </a:r>
            <a:r>
              <a:rPr lang="ru-RU" sz="2000" b="1" dirty="0"/>
              <a:t> они образуют макроэргические комплексы типа </a:t>
            </a:r>
            <a:r>
              <a:rPr lang="en-US" sz="2000" b="1" dirty="0" err="1"/>
              <a:t>NADH~</a:t>
            </a:r>
            <a:r>
              <a:rPr lang="en-US" sz="2000" b="1" i="1" dirty="0" err="1">
                <a:solidFill>
                  <a:srgbClr val="FF0000"/>
                </a:solidFill>
              </a:rPr>
              <a:t>x</a:t>
            </a:r>
            <a:r>
              <a:rPr lang="ru-RU" sz="2000" b="1" dirty="0"/>
              <a:t>, где значок ~ означает макроэргическую связь. При окислении такого переносчика до </a:t>
            </a:r>
            <a:r>
              <a:rPr lang="en-US" sz="2000" b="1" dirty="0"/>
              <a:t>NAD⁺ </a:t>
            </a:r>
            <a:r>
              <a:rPr lang="ru-RU" sz="2000" b="1" dirty="0"/>
              <a:t>к переносчику присоединяется неорганический фосфат с образованием нового </a:t>
            </a:r>
            <a:r>
              <a:rPr lang="ru-RU" sz="2000" b="1" dirty="0" err="1"/>
              <a:t>макроэрга</a:t>
            </a:r>
            <a:r>
              <a:rPr lang="ru-RU" sz="2000" b="1" dirty="0"/>
              <a:t>: </a:t>
            </a:r>
            <a:r>
              <a:rPr lang="ru-RU" sz="2000" b="1" i="1" dirty="0" err="1">
                <a:solidFill>
                  <a:srgbClr val="FF0000"/>
                </a:solidFill>
              </a:rPr>
              <a:t>х</a:t>
            </a:r>
            <a:r>
              <a:rPr lang="ru-RU" sz="2000" b="1" dirty="0" err="1"/>
              <a:t>~Р</a:t>
            </a:r>
            <a:r>
              <a:rPr lang="ru-RU" sz="2000" b="1" dirty="0"/>
              <a:t>. Этот макроэргический фосфат далее передается на </a:t>
            </a:r>
            <a:r>
              <a:rPr lang="en-US" sz="2000" b="1" dirty="0"/>
              <a:t>ADP </a:t>
            </a:r>
            <a:r>
              <a:rPr lang="ru-RU" sz="2000" b="1" dirty="0"/>
              <a:t>с образованием </a:t>
            </a:r>
            <a:r>
              <a:rPr lang="en-US" sz="2000" b="1" dirty="0"/>
              <a:t>ATP </a:t>
            </a:r>
            <a:r>
              <a:rPr lang="ru-RU" sz="2000" b="1" dirty="0"/>
              <a:t>и исходного </a:t>
            </a:r>
            <a:r>
              <a:rPr lang="ru-RU" sz="2000" b="1" dirty="0" err="1"/>
              <a:t>интермедиата</a:t>
            </a:r>
            <a:r>
              <a:rPr lang="ru-RU" sz="2000" b="1" dirty="0"/>
              <a:t>  </a:t>
            </a:r>
            <a:r>
              <a:rPr lang="ru-RU" sz="2000" b="1" i="1" dirty="0">
                <a:solidFill>
                  <a:srgbClr val="FF0000"/>
                </a:solidFill>
              </a:rPr>
              <a:t>х</a:t>
            </a:r>
            <a:r>
              <a:rPr lang="ru-RU" sz="2000" b="1" dirty="0"/>
              <a:t>.</a:t>
            </a:r>
            <a:r>
              <a:rPr lang="en-US" sz="2000" b="1" dirty="0"/>
              <a:t> </a:t>
            </a:r>
            <a:endParaRPr lang="ru-RU" sz="2000" b="1" dirty="0"/>
          </a:p>
          <a:p>
            <a:r>
              <a:rPr lang="ru-RU" sz="2000" b="1" i="1" dirty="0"/>
              <a:t>Однако никому так и не удалось найти макроэргические комплексы типа </a:t>
            </a:r>
            <a:r>
              <a:rPr lang="ru-RU" sz="2000" b="1" i="1" dirty="0" err="1">
                <a:solidFill>
                  <a:srgbClr val="FF0000"/>
                </a:solidFill>
              </a:rPr>
              <a:t>х</a:t>
            </a:r>
            <a:r>
              <a:rPr lang="ru-RU" sz="2000" b="1" i="1" dirty="0" err="1"/>
              <a:t>~Р</a:t>
            </a:r>
            <a:r>
              <a:rPr lang="ru-RU" sz="2000" b="1" i="1" dirty="0"/>
              <a:t>, хотя на эту роль было предложено не меньше 20 кандидатов!</a:t>
            </a:r>
          </a:p>
        </p:txBody>
      </p:sp>
      <p:sp>
        <p:nvSpPr>
          <p:cNvPr id="3" name="Стрелка вправо 2"/>
          <p:cNvSpPr/>
          <p:nvPr/>
        </p:nvSpPr>
        <p:spPr>
          <a:xfrm rot="667729">
            <a:off x="3575553" y="1053914"/>
            <a:ext cx="1601731" cy="226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Механохимическая гипотеза сопряжения</a:t>
            </a:r>
          </a:p>
        </p:txBody>
      </p:sp>
      <p:pic>
        <p:nvPicPr>
          <p:cNvPr id="1026" name="Picture 2" descr="C:\Users\Кирилл\Documents\механохимич гипотез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908720"/>
            <a:ext cx="820891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024" y="3645024"/>
            <a:ext cx="11786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</a:t>
            </a:r>
            <a:r>
              <a:rPr lang="ru-RU" sz="2000" b="1" dirty="0"/>
              <a:t> </a:t>
            </a:r>
            <a:r>
              <a:rPr lang="ru-RU" sz="2400" b="1" dirty="0"/>
              <a:t>Предполагается, что запасание энергии происходит путем конформационных изменений ферментов электронно-транспортной цепи (по аналогии с сокращением и расслаблением мышц). При переходе фермента из фазы сокращения в фазу расслабления его конформации выделяется энергия. Она будет передаваться на </a:t>
            </a:r>
            <a:r>
              <a:rPr lang="en-US" sz="2400" b="1" dirty="0"/>
              <a:t>ADP</a:t>
            </a:r>
            <a:r>
              <a:rPr lang="ru-RU" sz="2400" b="1" dirty="0"/>
              <a:t> с образованием </a:t>
            </a:r>
            <a:r>
              <a:rPr lang="en-US" sz="2400" b="1" dirty="0"/>
              <a:t>ATP.</a:t>
            </a:r>
          </a:p>
          <a:p>
            <a:endParaRPr lang="en-US" sz="2400" b="1" dirty="0"/>
          </a:p>
          <a:p>
            <a:r>
              <a:rPr lang="ru-RU" sz="2400" b="1" i="1" dirty="0"/>
              <a:t>Эта гипотеза оказалась ближе к реальности, но так и осталась чисто умозрительной. </a:t>
            </a:r>
          </a:p>
        </p:txBody>
      </p:sp>
    </p:spTree>
    <p:extLst>
      <p:ext uri="{BB962C8B-B14F-4D97-AF65-F5344CB8AC3E}">
        <p14:creationId xmlns:p14="http://schemas.microsoft.com/office/powerpoint/2010/main" val="671165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2177</Words>
  <Application>Microsoft Office PowerPoint</Application>
  <PresentationFormat>Широкоэкранный</PresentationFormat>
  <Paragraphs>127</Paragraphs>
  <Slides>29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Документ Microsoft Word</vt:lpstr>
      <vt:lpstr>Лекция 13б </vt:lpstr>
      <vt:lpstr>Крупнейшие «митохондриологи»</vt:lpstr>
      <vt:lpstr>Комплексы электронно-транспортной цепи – переносчики электронов</vt:lpstr>
      <vt:lpstr>Полиферментные комплексы митохондрий (комплексы Грина)</vt:lpstr>
      <vt:lpstr> Восстановление кислорода до воды сопровождается переносом 10 или 6 протонов (Н⁺) в межмембранное пространство  (ММП)</vt:lpstr>
      <vt:lpstr>Какую функцию выполняют протоны,  высвобождаемые в межмембранное пространство?</vt:lpstr>
      <vt:lpstr>Окислительное фосфорилирование</vt:lpstr>
      <vt:lpstr>Химическая гипотеза сопряжения </vt:lpstr>
      <vt:lpstr>Механохимическая гипотеза сопряжения</vt:lpstr>
      <vt:lpstr>Питер Деннис Митчел – от хемиосмотической гипотезы 1961 г. (опубликована в ведущем журнале Nature) к Нобелевской премии 1978 г.</vt:lpstr>
      <vt:lpstr>Протонное электричество (протичество)</vt:lpstr>
      <vt:lpstr>рН</vt:lpstr>
      <vt:lpstr>Электрохимический потенциал или «протондвижущая сила»</vt:lpstr>
      <vt:lpstr>Хемиосмотическая теория П. Митчела</vt:lpstr>
      <vt:lpstr>Ингибиторы фосфорилирования и дыхательной цепи</vt:lpstr>
      <vt:lpstr>АТР-синтаза</vt:lpstr>
      <vt:lpstr>Пауль Делос Бойер</vt:lpstr>
      <vt:lpstr>Катализируемое Н⁺-АТР-синтазой образование АТР за счет ∆µН⁺ </vt:lpstr>
      <vt:lpstr> Механизм функционирования АТФ-синтазы: «вращательный катализ» </vt:lpstr>
      <vt:lpstr>Фермент АТР-синтаза –  уникальная природная молекулярная турбина</vt:lpstr>
      <vt:lpstr>Работа «молекулярной турбины» – фактора F₁ </vt:lpstr>
      <vt:lpstr>Обратимость реакции образования АТФ в комплексе V (∆G ≈ 0)</vt:lpstr>
      <vt:lpstr>Уникальный пример использования принципа «колеса» в природе</vt:lpstr>
      <vt:lpstr>Образование  радикалов О₂ в дыхательной цепи (горючие материалы рядом с открытым огнем)</vt:lpstr>
      <vt:lpstr>Образование и инактивация активных форм кислорода при транспорте электронов по дыхательной цепи</vt:lpstr>
      <vt:lpstr>Суммарный энергетический баланс аэробного окисления глюкозы</vt:lpstr>
      <vt:lpstr>Набухание митохондрий (фото)</vt:lpstr>
      <vt:lpstr>Набухание митохондрий</vt:lpstr>
      <vt:lpstr>Лекция 13б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12б</dc:title>
  <dc:creator>Кирилл</dc:creator>
  <cp:lastModifiedBy>Кирилл</cp:lastModifiedBy>
  <cp:revision>95</cp:revision>
  <dcterms:created xsi:type="dcterms:W3CDTF">2020-09-13T20:13:11Z</dcterms:created>
  <dcterms:modified xsi:type="dcterms:W3CDTF">2021-03-28T19:21:03Z</dcterms:modified>
</cp:coreProperties>
</file>