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365" r:id="rId3"/>
    <p:sldId id="340" r:id="rId4"/>
    <p:sldId id="277" r:id="rId5"/>
    <p:sldId id="366" r:id="rId6"/>
    <p:sldId id="341" r:id="rId7"/>
    <p:sldId id="342" r:id="rId8"/>
    <p:sldId id="351" r:id="rId9"/>
    <p:sldId id="279" r:id="rId10"/>
    <p:sldId id="352" r:id="rId11"/>
    <p:sldId id="353" r:id="rId12"/>
    <p:sldId id="354" r:id="rId13"/>
    <p:sldId id="280" r:id="rId14"/>
    <p:sldId id="362" r:id="rId15"/>
    <p:sldId id="288" r:id="rId16"/>
    <p:sldId id="357" r:id="rId17"/>
    <p:sldId id="345" r:id="rId18"/>
    <p:sldId id="285" r:id="rId19"/>
    <p:sldId id="358" r:id="rId20"/>
    <p:sldId id="360" r:id="rId21"/>
    <p:sldId id="361" r:id="rId22"/>
    <p:sldId id="359" r:id="rId23"/>
    <p:sldId id="343" r:id="rId24"/>
    <p:sldId id="364" r:id="rId25"/>
    <p:sldId id="347" r:id="rId26"/>
    <p:sldId id="348" r:id="rId27"/>
    <p:sldId id="349" r:id="rId28"/>
    <p:sldId id="363" r:id="rId29"/>
    <p:sldId id="284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1B7F-A31C-48F1-90DA-EDE0EB1BEFB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DF4C-5452-4CCB-B36F-DF4E58911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F577-EC29-41FD-877D-A5EC03F4E6CE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3152"/>
            <a:ext cx="9144000" cy="84124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12г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41938"/>
            <a:ext cx="9144000" cy="3815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1885" y="5662249"/>
            <a:ext cx="11245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914401"/>
            <a:ext cx="7048500" cy="5019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472" y="6199632"/>
            <a:ext cx="1152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Дмитрий Иванович Менделеев и русская разведка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97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Различные формы организации митохондрий в клетке</a:t>
            </a:r>
          </a:p>
        </p:txBody>
      </p:sp>
      <p:pic>
        <p:nvPicPr>
          <p:cNvPr id="6146" name="Picture 2" descr="C:\Users\Кирилл\Documents\Различные формы организации митохондрий в клетках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0" y="1124744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8576" y="548680"/>
            <a:ext cx="7397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400" b="1" dirty="0"/>
              <a:t>А) разрозненные митохондрии, характерны для недифференцированных клеток;</a:t>
            </a:r>
          </a:p>
          <a:p>
            <a:r>
              <a:rPr lang="ru-RU" sz="2400" b="1" dirty="0"/>
              <a:t>   Б) группы митохондрий в клетках анализаторов сетчатки глаза (группируются в местах интенсивной траты АТФ);</a:t>
            </a:r>
          </a:p>
          <a:p>
            <a:r>
              <a:rPr lang="ru-RU" sz="2400" b="1" dirty="0"/>
              <a:t>   В)  гигантская сетчатая разветвленная единая структура  одноклеточной водоросли</a:t>
            </a:r>
            <a:r>
              <a:rPr lang="en-US" sz="2400" b="1" dirty="0"/>
              <a:t> Chlorella </a:t>
            </a:r>
            <a:r>
              <a:rPr lang="ru-RU" sz="2400" b="1" dirty="0"/>
              <a:t>– </a:t>
            </a:r>
            <a:r>
              <a:rPr lang="ru-RU" sz="2400" b="1" dirty="0" err="1">
                <a:solidFill>
                  <a:srgbClr val="FF0000"/>
                </a:solidFill>
              </a:rPr>
              <a:t>митохондриальный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ретикулум</a:t>
            </a:r>
            <a:r>
              <a:rPr lang="en-US" sz="2400" b="1" dirty="0"/>
              <a:t> </a:t>
            </a:r>
            <a:r>
              <a:rPr lang="ru-RU" sz="2400" b="1" dirty="0"/>
              <a:t>(термин введен академиком </a:t>
            </a:r>
            <a:r>
              <a:rPr lang="ru-RU" sz="2400" b="1" dirty="0" err="1"/>
              <a:t>В.П.Скулачевым</a:t>
            </a:r>
            <a:r>
              <a:rPr lang="ru-RU" sz="2400" b="1" dirty="0"/>
              <a:t>).</a:t>
            </a:r>
            <a:r>
              <a:rPr lang="en-US" sz="2400" b="1" dirty="0"/>
              <a:t> </a:t>
            </a:r>
            <a:r>
              <a:rPr lang="ru-RU" sz="2400" b="1" dirty="0" smtClean="0"/>
              <a:t>  В </a:t>
            </a:r>
            <a:r>
              <a:rPr lang="ru-RU" sz="2400" b="1" dirty="0"/>
              <a:t>любой точке поверхности внутренней мембраны может происходить синтез АТФ. Тем самым, молекулы АТФ могут поступать </a:t>
            </a:r>
            <a:r>
              <a:rPr lang="ru-RU" sz="2400" b="1" dirty="0" smtClean="0"/>
              <a:t>в различные  области </a:t>
            </a:r>
            <a:r>
              <a:rPr lang="ru-RU" sz="2400" b="1" dirty="0"/>
              <a:t>цитоплазмы.</a:t>
            </a:r>
          </a:p>
        </p:txBody>
      </p:sp>
    </p:spTree>
    <p:extLst>
      <p:ext uri="{BB962C8B-B14F-4D97-AF65-F5344CB8AC3E}">
        <p14:creationId xmlns:p14="http://schemas.microsoft.com/office/powerpoint/2010/main" val="351909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ОРГАНИЗАЦИЯ МИТОХОНДРИЙ В КАРДИОМИОЦИТАХ</a:t>
            </a:r>
          </a:p>
        </p:txBody>
      </p:sp>
      <p:pic>
        <p:nvPicPr>
          <p:cNvPr id="7170" name="Picture 2" descr="C:\Users\Кирилл\Documents\Митохондрии кардиомиоцитов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656692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9312" y="476672"/>
            <a:ext cx="83667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</a:t>
            </a:r>
            <a:r>
              <a:rPr lang="ru-RU" sz="2400" b="1" dirty="0"/>
              <a:t>В клетках сердечной </a:t>
            </a:r>
            <a:r>
              <a:rPr lang="ru-RU" sz="2400" b="1" dirty="0" smtClean="0"/>
              <a:t>мышцы (</a:t>
            </a:r>
            <a:r>
              <a:rPr lang="ru-RU" sz="2400" b="1" dirty="0" err="1" smtClean="0"/>
              <a:t>кардиомиоцитах</a:t>
            </a:r>
            <a:r>
              <a:rPr lang="ru-RU" sz="2400" b="1" dirty="0" smtClean="0"/>
              <a:t>)    </a:t>
            </a:r>
            <a:r>
              <a:rPr lang="ru-RU" sz="2400" b="1" dirty="0"/>
              <a:t>наблюдается множество небольших митохондрий вытянутой формы.</a:t>
            </a:r>
          </a:p>
          <a:p>
            <a:r>
              <a:rPr lang="ru-RU" sz="2400" b="1" dirty="0"/>
              <a:t>   Все соседние митохондрии стыкуются друг с другом с помощью </a:t>
            </a:r>
            <a:r>
              <a:rPr lang="ru-RU" sz="2400" b="1" dirty="0" err="1"/>
              <a:t>межмитохондриальных</a:t>
            </a:r>
            <a:r>
              <a:rPr lang="ru-RU" sz="2400" b="1" dirty="0"/>
              <a:t> контактов (ММК).</a:t>
            </a:r>
          </a:p>
          <a:p>
            <a:r>
              <a:rPr lang="ru-RU" sz="2400" b="1" dirty="0"/>
              <a:t>    В среднем на одну митохондрию приходится 2-3 ММК.   Все ММК связывают отдельные митохондрии в трехмерную сеть. Здесь, как и в случае митохондрий скелетных мышц, имеет место кооперативная организация работы всей совокупности митохондрий.</a:t>
            </a:r>
          </a:p>
          <a:p>
            <a:r>
              <a:rPr lang="ru-RU" sz="2400" b="1" dirty="0"/>
              <a:t>   Количество ММК и, следовательно, потребление энергии значительно изменяется при различных функциональных состояниях. Опыты на спящих летучих мышах, зимующих сурках, стрижах и др. видах птиц (до и после их вылета из гнезда), показали, что при физических нагрузках на сердечную мышцу количество ММК растет, а при гиподинамии – резко сокращается. </a:t>
            </a:r>
          </a:p>
        </p:txBody>
      </p:sp>
      <p:pic>
        <p:nvPicPr>
          <p:cNvPr id="7171" name="Picture 3" descr="C:\Users\Кирилл\Documents\пти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" y="4564296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7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МИТОХОНДРИАЛЬНЫЕ МЕМБРАНЫ</a:t>
            </a:r>
          </a:p>
        </p:txBody>
      </p:sp>
      <p:pic>
        <p:nvPicPr>
          <p:cNvPr id="1026" name="Picture 2" descr="C:\Users\Кирилл\Documents\структура и функции МТ (наглядная биохимия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2" y="576113"/>
            <a:ext cx="5328592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76113"/>
            <a:ext cx="5937504" cy="64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400" b="1" dirty="0"/>
              <a:t>Во внешнюю мембрану МТ входят белки </a:t>
            </a:r>
            <a:r>
              <a:rPr lang="ru-RU" sz="2400" b="1" dirty="0" err="1"/>
              <a:t>порины</a:t>
            </a:r>
            <a:r>
              <a:rPr lang="ru-RU" sz="2400" b="1" dirty="0"/>
              <a:t>, которые образуют каналы и делают мембрану проницаемой для веществ с </a:t>
            </a:r>
            <a:r>
              <a:rPr lang="ru-RU" sz="2400" b="1" dirty="0" err="1"/>
              <a:t>мол.массой</a:t>
            </a:r>
            <a:r>
              <a:rPr lang="ru-RU" sz="2400" b="1" dirty="0"/>
              <a:t> до 10 000. </a:t>
            </a:r>
          </a:p>
          <a:p>
            <a:r>
              <a:rPr lang="ru-RU" sz="2400" b="1" dirty="0"/>
              <a:t>   Внутренняя мембрана непроницаема для большинства молекул (исключение 0₂, С0₂ и Н₂0) и отличается высоким содержанием белков (75%). В их число входят транспортные белки-переносчики, ряд ферментов, компоненты дыхательной цепи и АТФ-</a:t>
            </a:r>
            <a:r>
              <a:rPr lang="ru-RU" sz="2400" b="1" dirty="0" err="1"/>
              <a:t>синтаза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 В матриксе находятся ферментные системы окисления </a:t>
            </a:r>
            <a:r>
              <a:rPr lang="ru-RU" sz="2400" b="1" dirty="0" err="1"/>
              <a:t>пирувата</a:t>
            </a:r>
            <a:r>
              <a:rPr lang="ru-RU" sz="2400" b="1" dirty="0"/>
              <a:t>, жирных кислот (</a:t>
            </a:r>
            <a:r>
              <a:rPr lang="el-GR" sz="2400" b="1" dirty="0"/>
              <a:t>β</a:t>
            </a:r>
            <a:r>
              <a:rPr lang="ru-RU" sz="2400" b="1" dirty="0"/>
              <a:t>-окисление), цикла Кребса, цикла мочевины (частично) а также </a:t>
            </a:r>
            <a:r>
              <a:rPr lang="ru-RU" sz="2400" b="1" dirty="0" err="1"/>
              <a:t>митохондриальная</a:t>
            </a:r>
            <a:r>
              <a:rPr lang="ru-RU" sz="2400" b="1" dirty="0"/>
              <a:t> ДНК и собственный белок-синтезирующий аппарат МТ.</a:t>
            </a:r>
          </a:p>
        </p:txBody>
      </p:sp>
    </p:spTree>
    <p:extLst>
      <p:ext uri="{BB962C8B-B14F-4D97-AF65-F5344CB8AC3E}">
        <p14:creationId xmlns:p14="http://schemas.microsoft.com/office/powerpoint/2010/main" val="341638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352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Судьба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пирувата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96814"/>
            <a:ext cx="11022623" cy="4580793"/>
          </a:xfrm>
        </p:spPr>
      </p:pic>
      <p:sp>
        <p:nvSpPr>
          <p:cNvPr id="5" name="TextBox 4"/>
          <p:cNvSpPr txBox="1"/>
          <p:nvPr/>
        </p:nvSpPr>
        <p:spPr>
          <a:xfrm>
            <a:off x="369277" y="5706208"/>
            <a:ext cx="1155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Образовавшийся в ходе гликолиза </a:t>
            </a:r>
            <a:r>
              <a:rPr lang="ru-RU" sz="2000" b="1" dirty="0" err="1" smtClean="0"/>
              <a:t>пируват</a:t>
            </a:r>
            <a:r>
              <a:rPr lang="ru-RU" sz="2000" b="1" dirty="0" smtClean="0"/>
              <a:t> в </a:t>
            </a:r>
            <a:r>
              <a:rPr lang="ru-RU" sz="2000" b="1" dirty="0" smtClean="0">
                <a:solidFill>
                  <a:srgbClr val="00B0F0"/>
                </a:solidFill>
              </a:rPr>
              <a:t>аэробных условиях </a:t>
            </a:r>
            <a:r>
              <a:rPr lang="ru-RU" sz="2000" b="1" dirty="0" smtClean="0"/>
              <a:t>превращается в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, который  </a:t>
            </a:r>
          </a:p>
          <a:p>
            <a:r>
              <a:rPr lang="ru-RU" sz="2000" b="1" dirty="0" smtClean="0"/>
              <a:t> подвергается дальнейшим трансформациям  в так называемом </a:t>
            </a:r>
            <a:r>
              <a:rPr lang="ru-RU" sz="2000" b="1" dirty="0" smtClean="0">
                <a:solidFill>
                  <a:srgbClr val="FF0000"/>
                </a:solidFill>
              </a:rPr>
              <a:t>цикле Кребса.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4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ОТКРЫТИЕ ЦИКЛА ЛИМОННОЙ КИСЛОТЫ</a:t>
            </a:r>
          </a:p>
        </p:txBody>
      </p:sp>
      <p:pic>
        <p:nvPicPr>
          <p:cNvPr id="5122" name="Picture 2" descr="C:\Users\Кирилл\Documents\Кребс-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268760"/>
            <a:ext cx="424847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ирилл\Documents\липман фриц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97" y="1268760"/>
            <a:ext cx="30243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472" y="4941168"/>
            <a:ext cx="4605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Ганс Кребс </a:t>
            </a:r>
            <a:r>
              <a:rPr lang="ru-RU" sz="2000" b="1" dirty="0"/>
              <a:t>(1900-1981)</a:t>
            </a:r>
          </a:p>
          <a:p>
            <a:r>
              <a:rPr lang="ru-RU" sz="2000" b="1" dirty="0"/>
              <a:t>Нобелевская премия 1953г. </a:t>
            </a:r>
            <a:r>
              <a:rPr lang="en-US" sz="2000" b="1" dirty="0"/>
              <a:t> </a:t>
            </a:r>
            <a:r>
              <a:rPr lang="ru-RU" sz="2000" b="1" dirty="0"/>
              <a:t>за открытие цикла лимонной кислоты.</a:t>
            </a:r>
          </a:p>
          <a:p>
            <a:r>
              <a:rPr lang="ru-RU" sz="2000" b="1" dirty="0"/>
              <a:t>Историческая статья Кребса (1937 г.) была поначалу отвергнута журналом </a:t>
            </a:r>
            <a:r>
              <a:rPr lang="en-US" sz="2000" b="1" dirty="0"/>
              <a:t>Nature</a:t>
            </a:r>
            <a:r>
              <a:rPr lang="ru-RU" sz="20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607" y="5013177"/>
            <a:ext cx="3374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Фриц </a:t>
            </a:r>
            <a:r>
              <a:rPr lang="ru-RU" sz="2000" b="1" dirty="0" err="1">
                <a:solidFill>
                  <a:srgbClr val="FF0000"/>
                </a:solidFill>
              </a:rPr>
              <a:t>Липман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(1899-1986)</a:t>
            </a:r>
          </a:p>
          <a:p>
            <a:pPr algn="ctr"/>
            <a:r>
              <a:rPr lang="ru-RU" sz="2000" b="1" dirty="0"/>
              <a:t>Нобелевская премия 1953 г. за</a:t>
            </a:r>
          </a:p>
          <a:p>
            <a:pPr algn="ctr"/>
            <a:r>
              <a:rPr lang="ru-RU" sz="2000" b="1" dirty="0"/>
              <a:t>открытие кофермента А</a:t>
            </a:r>
          </a:p>
        </p:txBody>
      </p:sp>
    </p:spTree>
    <p:extLst>
      <p:ext uri="{BB962C8B-B14F-4D97-AF65-F5344CB8AC3E}">
        <p14:creationId xmlns:p14="http://schemas.microsoft.com/office/powerpoint/2010/main" val="26051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Гликолиз, цикл Кребса и окислительное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фосфорилирование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6" y="694592"/>
            <a:ext cx="4631995" cy="60227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31" y="694592"/>
            <a:ext cx="7112977" cy="5240216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4062047" y="1969477"/>
            <a:ext cx="747346" cy="74734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67554" y="2206869"/>
            <a:ext cx="64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АТФ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7739" y="1969478"/>
            <a:ext cx="7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ПВК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10754" y="5934808"/>
            <a:ext cx="342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ЭТЦ – электронно-транспортная цепь («дыхательная цепь»)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437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64807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Транспорт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пирувата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через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митохондриальную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мембрану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692696"/>
            <a:ext cx="4618856" cy="5904656"/>
          </a:xfrm>
        </p:spPr>
        <p:txBody>
          <a:bodyPr>
            <a:normAutofit/>
          </a:bodyPr>
          <a:lstStyle/>
          <a:p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" y="692696"/>
            <a:ext cx="6389744" cy="60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6080" y="836713"/>
            <a:ext cx="5135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</a:t>
            </a:r>
            <a:r>
              <a:rPr lang="ru-RU" sz="2800" b="1" dirty="0" err="1"/>
              <a:t>Пируват</a:t>
            </a:r>
            <a:r>
              <a:rPr lang="ru-RU" sz="2800" b="1" dirty="0"/>
              <a:t>, образовавшийся в процессе гликолиза в цитоплазме, далее поступает в митохондрии. </a:t>
            </a:r>
            <a:r>
              <a:rPr lang="en-US" sz="2800" b="1" dirty="0"/>
              <a:t> 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Транспорт </a:t>
            </a:r>
            <a:r>
              <a:rPr lang="ru-RU" sz="2800" b="1" dirty="0" err="1"/>
              <a:t>пирувата</a:t>
            </a:r>
            <a:r>
              <a:rPr lang="ru-RU" sz="2800" b="1" dirty="0"/>
              <a:t> осуществляется специальной «челночной» системой – </a:t>
            </a:r>
            <a:r>
              <a:rPr lang="ru-RU" sz="2800" b="1" dirty="0" smtClean="0"/>
              <a:t>белком-переносчиком: </a:t>
            </a:r>
            <a:r>
              <a:rPr lang="ru-RU" sz="2800" b="1" dirty="0" err="1" smtClean="0">
                <a:solidFill>
                  <a:srgbClr val="FF0000"/>
                </a:solidFill>
              </a:rPr>
              <a:t>пируват-транслоказой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/>
              <a:t>Одновременно с </a:t>
            </a:r>
            <a:r>
              <a:rPr lang="ru-RU" sz="2800" b="1" dirty="0" err="1" smtClean="0"/>
              <a:t>пируватом</a:t>
            </a:r>
            <a:r>
              <a:rPr lang="ru-RU" sz="2800" b="1" dirty="0" smtClean="0"/>
              <a:t> в митохондрии транспортируются протоны Н⁺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47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29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Превращение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пирувата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 ацетил-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КоА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7" y="822961"/>
            <a:ext cx="6998792" cy="24688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3429000"/>
            <a:ext cx="5678424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8936" y="950976"/>
            <a:ext cx="4434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После транспорта  в митохондрии </a:t>
            </a:r>
            <a:r>
              <a:rPr lang="ru-RU" sz="2000" b="1" dirty="0" err="1" smtClean="0"/>
              <a:t>пируват</a:t>
            </a:r>
            <a:r>
              <a:rPr lang="ru-RU" sz="2000" b="1" dirty="0" smtClean="0"/>
              <a:t> вступает в реакцию, в результате которой он превращается в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. </a:t>
            </a:r>
          </a:p>
          <a:p>
            <a:r>
              <a:rPr lang="ru-RU" sz="2000" b="1" dirty="0" smtClean="0"/>
              <a:t>   Эта реакция катализируется т.наз. </a:t>
            </a:r>
            <a:r>
              <a:rPr lang="ru-RU" sz="2000" b="1" dirty="0" err="1"/>
              <a:t>п</a:t>
            </a:r>
            <a:r>
              <a:rPr lang="ru-RU" sz="2000" b="1" dirty="0" err="1" smtClean="0"/>
              <a:t>ируватдегидрогеназным</a:t>
            </a:r>
            <a:r>
              <a:rPr lang="ru-RU" sz="2000" b="1" dirty="0" smtClean="0"/>
              <a:t> комплексом (</a:t>
            </a:r>
            <a:r>
              <a:rPr lang="en-US" sz="2000" b="1" dirty="0" smtClean="0"/>
              <a:t>PDH Complex). 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В клетках эукариот  комплекс расположен в </a:t>
            </a:r>
            <a:r>
              <a:rPr lang="ru-RU" sz="2000" b="1" dirty="0" err="1" smtClean="0"/>
              <a:t>митохондриальном</a:t>
            </a:r>
            <a:r>
              <a:rPr lang="ru-RU" sz="2000" b="1" dirty="0" smtClean="0"/>
              <a:t> матриксе.</a:t>
            </a:r>
          </a:p>
          <a:p>
            <a:r>
              <a:rPr lang="ru-RU" sz="2000" b="1" dirty="0" smtClean="0"/>
              <a:t>   Этот комплекс включает три согласованно работающих фермента:</a:t>
            </a:r>
          </a:p>
          <a:p>
            <a:r>
              <a:rPr lang="ru-RU" sz="2000" b="1" dirty="0" smtClean="0"/>
              <a:t>Е₁ + Е₂ + Е₃ и пять </a:t>
            </a:r>
            <a:r>
              <a:rPr lang="ru-RU" sz="2000" b="1" dirty="0" err="1" smtClean="0"/>
              <a:t>кофакторов</a:t>
            </a:r>
            <a:r>
              <a:rPr lang="ru-RU" sz="2000" b="1" dirty="0" smtClean="0"/>
              <a:t>:</a:t>
            </a:r>
          </a:p>
          <a:p>
            <a:r>
              <a:rPr lang="en-US" sz="2000" b="1" dirty="0" smtClean="0"/>
              <a:t>CoA-SH, NAD, FAD, </a:t>
            </a:r>
            <a:r>
              <a:rPr lang="ru-RU" sz="2000" b="1" dirty="0" err="1" smtClean="0"/>
              <a:t>тиаминпирофосфат</a:t>
            </a:r>
            <a:r>
              <a:rPr lang="ru-RU" sz="2000" b="1" dirty="0" smtClean="0"/>
              <a:t> </a:t>
            </a:r>
            <a:r>
              <a:rPr lang="en-US" sz="2000" b="1" dirty="0" smtClean="0"/>
              <a:t>(TPP) </a:t>
            </a:r>
            <a:r>
              <a:rPr lang="ru-RU" sz="2000" b="1" dirty="0" smtClean="0"/>
              <a:t>и </a:t>
            </a:r>
            <a:r>
              <a:rPr lang="ru-RU" sz="2000" b="1" dirty="0" err="1" smtClean="0"/>
              <a:t>липоевую</a:t>
            </a:r>
            <a:r>
              <a:rPr lang="ru-RU" sz="2000" b="1" dirty="0" smtClean="0"/>
              <a:t> кислоту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lipoate</a:t>
            </a:r>
            <a:r>
              <a:rPr lang="en-US" sz="2000" b="1" dirty="0" smtClean="0"/>
              <a:t>)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111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Упрощенная схема цикла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Кребса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C:\Users\Кирилл\Documents\krebscy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764704"/>
            <a:ext cx="65250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8400257" y="5867923"/>
            <a:ext cx="836461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192344" y="5827273"/>
            <a:ext cx="29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</a:t>
            </a:r>
            <a:r>
              <a:rPr lang="en-US" b="1" dirty="0" smtClean="0"/>
              <a:t>NADH </a:t>
            </a:r>
            <a:r>
              <a:rPr lang="en-US" b="1" dirty="0" smtClean="0"/>
              <a:t>+ H</a:t>
            </a:r>
            <a:r>
              <a:rPr lang="en-US" b="1" dirty="0" smtClean="0"/>
              <a:t>⁺</a:t>
            </a:r>
            <a:r>
              <a:rPr lang="ru-RU" b="1" dirty="0" smtClean="0"/>
              <a:t>)</a:t>
            </a:r>
            <a:r>
              <a:rPr lang="en-US" b="1" dirty="0" smtClean="0"/>
              <a:t> </a:t>
            </a:r>
            <a:r>
              <a:rPr lang="ru-RU" b="1" dirty="0" smtClean="0"/>
              <a:t>поступает в комплекс </a:t>
            </a:r>
            <a:r>
              <a:rPr lang="en-US" b="1" dirty="0" smtClean="0"/>
              <a:t>I</a:t>
            </a:r>
            <a:r>
              <a:rPr lang="ru-RU" b="1" dirty="0" smtClean="0"/>
              <a:t> дыхательной цепи</a:t>
            </a:r>
            <a:endParaRPr lang="ru-RU" b="1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2819128" y="4509120"/>
            <a:ext cx="4388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Кирилл\Documents\krebs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37" y="757252"/>
            <a:ext cx="652509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8534942" y="5775169"/>
            <a:ext cx="567090" cy="28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06869" y="5827273"/>
            <a:ext cx="18100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" y="5775169"/>
            <a:ext cx="236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Генерация энергии в форме АТР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0312" y="4509120"/>
            <a:ext cx="2456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FADH₂ </a:t>
            </a:r>
            <a:r>
              <a:rPr lang="ru-RU" b="1" dirty="0" smtClean="0"/>
              <a:t>поступает в комплекс </a:t>
            </a:r>
            <a:r>
              <a:rPr lang="en-US" b="1" dirty="0" smtClean="0"/>
              <a:t>II </a:t>
            </a:r>
            <a:r>
              <a:rPr lang="ru-RU" b="1" dirty="0" smtClean="0"/>
              <a:t>дыхательной цепи</a:t>
            </a:r>
            <a:endParaRPr lang="ru-RU" b="1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322187" y="4511334"/>
            <a:ext cx="978408" cy="3406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18504" y="214884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Ацетил-</a:t>
            </a:r>
            <a:r>
              <a:rPr lang="ru-RU" b="1" dirty="0" err="1" smtClean="0"/>
              <a:t>КоА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258905" y="764704"/>
            <a:ext cx="2710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Цикл Кребса </a:t>
            </a:r>
            <a:r>
              <a:rPr lang="ru-RU" b="1" dirty="0" smtClean="0"/>
              <a:t>– центральное звено клеточного метаболизма. </a:t>
            </a:r>
            <a:endParaRPr lang="en-US" b="1" dirty="0" smtClean="0"/>
          </a:p>
          <a:p>
            <a:r>
              <a:rPr lang="ru-RU" b="1" dirty="0" smtClean="0"/>
              <a:t>Он состоит из 8 последовательных реакций. </a:t>
            </a:r>
            <a:endParaRPr lang="en-US" b="1" dirty="0" smtClean="0"/>
          </a:p>
          <a:p>
            <a:r>
              <a:rPr lang="ru-RU" b="1" dirty="0" smtClean="0"/>
              <a:t>За один оборот цикла (на одну молекулу </a:t>
            </a:r>
            <a:r>
              <a:rPr lang="ru-RU" b="1" dirty="0" err="1" smtClean="0"/>
              <a:t>пирувата</a:t>
            </a:r>
            <a:r>
              <a:rPr lang="ru-RU" b="1" dirty="0" smtClean="0"/>
              <a:t>) образуются:</a:t>
            </a:r>
          </a:p>
          <a:p>
            <a:r>
              <a:rPr lang="ru-RU" b="1" dirty="0" smtClean="0"/>
              <a:t> 3 </a:t>
            </a:r>
            <a:r>
              <a:rPr lang="en-US" b="1" dirty="0" smtClean="0"/>
              <a:t> (NADH+H⁺) 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en-US" b="1" dirty="0" smtClean="0"/>
              <a:t>1 FADH₂ </a:t>
            </a:r>
            <a:endParaRPr lang="ru-RU" b="1" dirty="0"/>
          </a:p>
          <a:p>
            <a:r>
              <a:rPr lang="ru-RU" b="1" dirty="0" smtClean="0"/>
              <a:t> 1 </a:t>
            </a:r>
            <a:r>
              <a:rPr lang="en-US" b="1" dirty="0" smtClean="0"/>
              <a:t>GTP</a:t>
            </a:r>
            <a:r>
              <a:rPr lang="ru-RU" b="1" dirty="0" smtClean="0"/>
              <a:t>, который далее превращается в </a:t>
            </a:r>
            <a:r>
              <a:rPr lang="en-US" b="1" dirty="0" smtClean="0"/>
              <a:t>ATP.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85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11228832" cy="40466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Реакции цикла Кребса:   окисление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ацетогруппы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СН₃-СО- 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ацетил-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КоА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до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СО₂</a:t>
            </a:r>
          </a:p>
        </p:txBody>
      </p:sp>
      <p:pic>
        <p:nvPicPr>
          <p:cNvPr id="2050" name="Picture 2" descr="H:\БИОЭНЕРГЕТИКА (МАТЕРИАЛЫ К НОВОМУ КУРСУ)\citricacidcycle_lehn-16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32656"/>
            <a:ext cx="849694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1944" y="2852936"/>
            <a:ext cx="160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NADH</a:t>
            </a:r>
            <a:r>
              <a:rPr lang="ru-RU" b="1" dirty="0" smtClean="0">
                <a:solidFill>
                  <a:srgbClr val="FF0000"/>
                </a:solidFill>
              </a:rPr>
              <a:t>+Н⁺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5761" y="3717032"/>
            <a:ext cx="9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FADH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0256" y="5805264"/>
            <a:ext cx="7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 CO</a:t>
            </a:r>
            <a:r>
              <a:rPr lang="en-US" b="1" dirty="0">
                <a:latin typeface="Calibri"/>
              </a:rPr>
              <a:t>₂</a:t>
            </a:r>
            <a:endParaRPr lang="ru-RU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832304" y="5157192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2"/>
          </p:cNvCxnSpPr>
          <p:nvPr/>
        </p:nvCxnSpPr>
        <p:spPr>
          <a:xfrm>
            <a:off x="8754648" y="6174596"/>
            <a:ext cx="77656" cy="494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744072" y="666936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6744072" y="6174596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34640" y="5989930"/>
            <a:ext cx="157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1GTP→</a:t>
            </a:r>
            <a:r>
              <a:rPr lang="ru-RU" b="1" dirty="0" smtClean="0">
                <a:solidFill>
                  <a:srgbClr val="FF0000"/>
                </a:solidFill>
              </a:rPr>
              <a:t> 1АТР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1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Метаболические пути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(metabolic pathways)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822960"/>
            <a:ext cx="7022591" cy="5870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95" y="822960"/>
            <a:ext cx="4575047" cy="587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6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24" y="109729"/>
            <a:ext cx="11999976" cy="1161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Мнемоническое правило для запоминания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субстратов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цикла Кребса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600201"/>
            <a:ext cx="5671128" cy="45259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</a:t>
            </a:r>
            <a:r>
              <a:rPr lang="ru-RU" b="1" dirty="0"/>
              <a:t>елый                     Цитрат </a:t>
            </a:r>
          </a:p>
          <a:p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нанас и                 </a:t>
            </a:r>
            <a:r>
              <a:rPr lang="ru-RU" b="1" dirty="0" err="1"/>
              <a:t>Аконитат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К</a:t>
            </a:r>
            <a:r>
              <a:rPr lang="ru-RU" b="1" dirty="0"/>
              <a:t>усочек                   </a:t>
            </a:r>
            <a:r>
              <a:rPr lang="ru-RU" b="1" dirty="0" err="1"/>
              <a:t>Кетоглутарат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/>
              <a:t>ахара                     </a:t>
            </a:r>
            <a:r>
              <a:rPr lang="ru-RU" b="1" dirty="0" err="1" smtClean="0"/>
              <a:t>Сукцинил-КоА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/>
              <a:t>егодня                   </a:t>
            </a:r>
            <a:r>
              <a:rPr lang="ru-RU" b="1" dirty="0" err="1"/>
              <a:t>Сукцинат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Ф</a:t>
            </a:r>
            <a:r>
              <a:rPr lang="ru-RU" b="1" dirty="0"/>
              <a:t>актически            </a:t>
            </a:r>
            <a:r>
              <a:rPr lang="ru-RU" b="1" dirty="0" err="1"/>
              <a:t>Фумарат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/>
              <a:t>ой                          </a:t>
            </a:r>
            <a:r>
              <a:rPr lang="ru-RU" b="1" dirty="0" err="1"/>
              <a:t>Малат</a:t>
            </a:r>
            <a:endParaRPr lang="ru-RU" b="1" dirty="0"/>
          </a:p>
          <a:p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/>
              <a:t>бед                         </a:t>
            </a:r>
            <a:r>
              <a:rPr lang="ru-RU" b="1" dirty="0" err="1"/>
              <a:t>Оксалоацетат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2128" y="1729384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9185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Одно- и многостадийное окисление глюкозы</a:t>
            </a:r>
          </a:p>
        </p:txBody>
      </p:sp>
      <p:pic>
        <p:nvPicPr>
          <p:cNvPr id="4098" name="Picture 2" descr="H:\БИОЭНЕРГЕТИКА (МАТЕРИАЛЫ К НОВОМУ КУРСУ)\glucose oxid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6" y="621792"/>
            <a:ext cx="7402749" cy="61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стрелка вверх/вниз 3"/>
          <p:cNvSpPr/>
          <p:nvPr/>
        </p:nvSpPr>
        <p:spPr>
          <a:xfrm>
            <a:off x="135170" y="3243840"/>
            <a:ext cx="484632" cy="33843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991856" y="764704"/>
            <a:ext cx="390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Суммарная реакция полного окисления глюкозы в гликолизе и цикле Кребса:</a:t>
            </a:r>
          </a:p>
          <a:p>
            <a:r>
              <a:rPr lang="ru-RU" sz="2800" b="1" dirty="0" smtClean="0"/>
              <a:t>С₆Н₁₂О₆ + 6О₂ → 6СО₂ + 6Н₂О</a:t>
            </a:r>
          </a:p>
          <a:p>
            <a:pPr algn="ctr"/>
            <a:r>
              <a:rPr lang="ru-RU" sz="2800" b="1" dirty="0" smtClean="0"/>
              <a:t>∆</a:t>
            </a:r>
            <a:r>
              <a:rPr lang="en-US" sz="2800" b="1" dirty="0" smtClean="0"/>
              <a:t>G = - 2850 </a:t>
            </a:r>
            <a:r>
              <a:rPr lang="ru-RU" sz="2800" b="1" dirty="0" smtClean="0"/>
              <a:t>кДж/моль</a:t>
            </a:r>
          </a:p>
          <a:p>
            <a:pPr algn="just"/>
            <a:r>
              <a:rPr lang="ru-RU" sz="2800" b="1" dirty="0" smtClean="0"/>
              <a:t>   Из этой энергии около 65% запасается в виде энергии АТФ.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7136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Катаболические функции цикла Кребса</a:t>
            </a:r>
          </a:p>
        </p:txBody>
      </p:sp>
      <p:pic>
        <p:nvPicPr>
          <p:cNvPr id="1026" name="Picture 2" descr="C:\Users\Кирилл\Documents\БИОЭНЕРГЕТИКА-Материалы к лекции 3\Цикл К+ сопутствующие р-ции катаболизма-вери 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692697"/>
            <a:ext cx="107504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18888" y="692696"/>
            <a:ext cx="719632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1. Поступающие с пищей белки, жиры и углеводы расщепляются до более простых соединений: глюкозы, аминокислот , жирных кислот, после чего в виде </a:t>
            </a:r>
            <a:r>
              <a:rPr lang="en-US" sz="2000" b="1" dirty="0">
                <a:solidFill>
                  <a:srgbClr val="FF0000"/>
                </a:solidFill>
              </a:rPr>
              <a:t>acetyl-CoA</a:t>
            </a:r>
            <a:r>
              <a:rPr lang="en-US" sz="2000" b="1" dirty="0"/>
              <a:t> </a:t>
            </a:r>
            <a:r>
              <a:rPr lang="ru-RU" sz="2000" b="1" dirty="0"/>
              <a:t> поступают в цикл Кребса.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/>
              <a:t>2. В результате работы цикла Кребса электроны (е</a:t>
            </a:r>
            <a:r>
              <a:rPr lang="ru-RU" sz="2000" b="1" dirty="0">
                <a:latin typeface="Calibri"/>
              </a:rPr>
              <a:t>⁻) и протоны (Н⁺) переносятся на соответствующие коферменты  (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NAD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и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FAD</a:t>
            </a:r>
            <a:r>
              <a:rPr lang="en-US" sz="2000" b="1" dirty="0">
                <a:latin typeface="Calibri"/>
              </a:rPr>
              <a:t>)</a:t>
            </a:r>
            <a:r>
              <a:rPr lang="ru-RU" sz="2000" b="1" dirty="0">
                <a:latin typeface="Calibri"/>
              </a:rPr>
              <a:t>.</a:t>
            </a:r>
            <a:endParaRPr lang="en-US" sz="2000" b="1" dirty="0">
              <a:latin typeface="Calibri"/>
            </a:endParaRPr>
          </a:p>
          <a:p>
            <a:r>
              <a:rPr lang="en-US" sz="2000" b="1" dirty="0">
                <a:latin typeface="Calibri"/>
              </a:rPr>
              <a:t>3</a:t>
            </a:r>
            <a:r>
              <a:rPr lang="ru-RU" sz="2000" b="1" dirty="0">
                <a:latin typeface="Calibri"/>
              </a:rPr>
              <a:t>. За счет </a:t>
            </a:r>
            <a:r>
              <a:rPr lang="ru-RU" sz="2000" b="1" i="1" dirty="0">
                <a:latin typeface="Calibri"/>
              </a:rPr>
              <a:t>потока </a:t>
            </a:r>
            <a:r>
              <a:rPr lang="ru-RU" sz="2000" b="1" i="1" dirty="0" smtClean="0">
                <a:latin typeface="Calibri"/>
              </a:rPr>
              <a:t>электронов е⁻ </a:t>
            </a:r>
            <a:r>
              <a:rPr lang="ru-RU" sz="2000" b="1" dirty="0" smtClean="0">
                <a:latin typeface="Calibri"/>
              </a:rPr>
              <a:t>от </a:t>
            </a:r>
            <a:r>
              <a:rPr lang="en-US" sz="2000" b="1" dirty="0" smtClean="0">
                <a:latin typeface="Calibri"/>
              </a:rPr>
              <a:t>NADH+H⁺ </a:t>
            </a:r>
            <a:r>
              <a:rPr lang="ru-RU" sz="2000" b="1" dirty="0">
                <a:latin typeface="Calibri"/>
              </a:rPr>
              <a:t>и </a:t>
            </a:r>
            <a:r>
              <a:rPr lang="en-US" sz="2000" b="1" dirty="0">
                <a:latin typeface="Calibri"/>
              </a:rPr>
              <a:t>FADH₂ </a:t>
            </a:r>
            <a:r>
              <a:rPr lang="ru-RU" sz="2000" b="1" dirty="0">
                <a:latin typeface="Calibri"/>
              </a:rPr>
              <a:t>происходит </a:t>
            </a:r>
            <a:r>
              <a:rPr lang="en-US" sz="2000" b="1" dirty="0" smtClean="0">
                <a:latin typeface="Calibri"/>
              </a:rPr>
              <a:t>4-</a:t>
            </a:r>
            <a:r>
              <a:rPr lang="ru-RU" sz="2000" b="1" dirty="0" smtClean="0">
                <a:latin typeface="Calibri"/>
              </a:rPr>
              <a:t>электронное восстановление </a:t>
            </a:r>
            <a:r>
              <a:rPr lang="ru-RU" sz="2000" b="1" dirty="0">
                <a:latin typeface="Calibri"/>
              </a:rPr>
              <a:t>О₂ до Н₂О</a:t>
            </a:r>
            <a:r>
              <a:rPr lang="ru-RU" sz="2000" b="1" dirty="0" smtClean="0">
                <a:latin typeface="Calibri"/>
              </a:rPr>
              <a:t>:</a:t>
            </a:r>
          </a:p>
          <a:p>
            <a:endParaRPr lang="ru-RU" sz="2000" b="1" dirty="0">
              <a:latin typeface="Calibri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alibri"/>
              </a:rPr>
              <a:t>4Н⁺ </a:t>
            </a:r>
            <a:r>
              <a:rPr lang="en-US" sz="2400" b="1" dirty="0" smtClean="0">
                <a:solidFill>
                  <a:srgbClr val="00B050"/>
                </a:solidFill>
                <a:latin typeface="Calibri"/>
              </a:rPr>
              <a:t>+4e⁻ </a:t>
            </a:r>
            <a:r>
              <a:rPr lang="ru-RU" sz="2400" b="1" dirty="0" smtClean="0">
                <a:solidFill>
                  <a:srgbClr val="00B050"/>
                </a:solidFill>
                <a:latin typeface="Calibri"/>
              </a:rPr>
              <a:t>+ </a:t>
            </a:r>
            <a:r>
              <a:rPr lang="ru-RU" sz="2400" b="1" dirty="0">
                <a:solidFill>
                  <a:srgbClr val="00B050"/>
                </a:solidFill>
                <a:latin typeface="Calibri"/>
              </a:rPr>
              <a:t>О₂ → 2Н₂</a:t>
            </a:r>
            <a:r>
              <a:rPr lang="ru-RU" sz="2400" b="1" dirty="0" smtClean="0">
                <a:solidFill>
                  <a:srgbClr val="00B050"/>
                </a:solidFill>
                <a:latin typeface="Calibri"/>
              </a:rPr>
              <a:t>О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Calibri"/>
            </a:endParaRPr>
          </a:p>
          <a:p>
            <a:r>
              <a:rPr lang="ru-RU" sz="2000" b="1" dirty="0">
                <a:latin typeface="Calibri"/>
              </a:rPr>
              <a:t> </a:t>
            </a:r>
            <a:r>
              <a:rPr lang="ru-RU" sz="2000" b="1" i="1" dirty="0" smtClean="0">
                <a:latin typeface="Calibri"/>
              </a:rPr>
              <a:t>  </a:t>
            </a:r>
            <a:r>
              <a:rPr lang="ru-RU" sz="2000" b="1" dirty="0" smtClean="0">
                <a:latin typeface="Calibri"/>
              </a:rPr>
              <a:t>4. Поток </a:t>
            </a:r>
            <a:r>
              <a:rPr lang="ru-RU" sz="2000" b="1" dirty="0">
                <a:latin typeface="Calibri"/>
              </a:rPr>
              <a:t>протонов </a:t>
            </a:r>
            <a:r>
              <a:rPr lang="ru-RU" sz="2000" b="1" dirty="0" smtClean="0">
                <a:latin typeface="Calibri"/>
              </a:rPr>
              <a:t>Н⁺ генерирует </a:t>
            </a:r>
            <a:r>
              <a:rPr lang="ru-RU" sz="2000" b="1" dirty="0">
                <a:latin typeface="Calibri"/>
              </a:rPr>
              <a:t>т.н. </a:t>
            </a:r>
            <a:r>
              <a:rPr lang="ru-RU" sz="2000" b="1" dirty="0">
                <a:solidFill>
                  <a:srgbClr val="0070C0"/>
                </a:solidFill>
                <a:latin typeface="Calibri"/>
              </a:rPr>
              <a:t>протонный потенциал</a:t>
            </a:r>
            <a:r>
              <a:rPr lang="ru-RU" sz="2000" b="1" dirty="0">
                <a:latin typeface="Calibri"/>
              </a:rPr>
              <a:t>, который является источником свободной энергии для синтеза АТР.  </a:t>
            </a:r>
            <a:r>
              <a:rPr lang="ru-RU" sz="2000" b="1" dirty="0" smtClean="0">
                <a:latin typeface="Calibri"/>
              </a:rPr>
              <a:t>    Этот </a:t>
            </a:r>
            <a:r>
              <a:rPr lang="ru-RU" sz="2000" b="1" dirty="0">
                <a:latin typeface="Calibri"/>
              </a:rPr>
              <a:t>синтез катализируется АТР-</a:t>
            </a:r>
            <a:r>
              <a:rPr lang="ru-RU" sz="2000" b="1" dirty="0" err="1">
                <a:latin typeface="Calibri"/>
              </a:rPr>
              <a:t>синтазой</a:t>
            </a:r>
            <a:r>
              <a:rPr lang="ru-RU" sz="2000" b="1" dirty="0">
                <a:latin typeface="Calibri"/>
              </a:rPr>
              <a:t>, сопрягающей поток протонов с </a:t>
            </a:r>
            <a:r>
              <a:rPr lang="ru-RU" sz="2000" b="1" dirty="0" err="1">
                <a:latin typeface="Calibri"/>
              </a:rPr>
              <a:t>фосфорилированием</a:t>
            </a:r>
            <a:r>
              <a:rPr lang="ru-RU" sz="2000" b="1" dirty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ADP</a:t>
            </a:r>
            <a:r>
              <a:rPr lang="ru-RU" sz="2000" b="1" dirty="0" smtClean="0">
                <a:latin typeface="Calibri"/>
              </a:rPr>
              <a:t>:</a:t>
            </a:r>
          </a:p>
          <a:p>
            <a:endParaRPr lang="ru-RU" sz="2000" b="1" dirty="0">
              <a:latin typeface="Calibri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Calibri"/>
              </a:rPr>
              <a:t>ADP + P → ATP</a:t>
            </a:r>
            <a:endParaRPr lang="ru-RU" sz="2400" b="1" dirty="0">
              <a:solidFill>
                <a:srgbClr val="00B050"/>
              </a:solidFill>
              <a:latin typeface="Calibri"/>
            </a:endParaRPr>
          </a:p>
          <a:p>
            <a:r>
              <a:rPr lang="ru-RU" sz="2000" b="1" dirty="0">
                <a:latin typeface="Calibri"/>
              </a:rPr>
              <a:t>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" y="1837944"/>
            <a:ext cx="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3593592"/>
            <a:ext cx="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75888" y="5870448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880" y="587044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620688"/>
            <a:ext cx="4160520" cy="58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Окислительное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фосфорилирование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 descr="C:\Users\Кирилл\Documents\БИОЭНЕРГЕТИКА-Материалы к лекции 3\цикл Кребса+гликолиз+ок-фос-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4" y="1007889"/>
            <a:ext cx="6264695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6832" y="764704"/>
            <a:ext cx="52943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В </a:t>
            </a:r>
            <a:r>
              <a:rPr lang="ru-RU" sz="2400" b="1" dirty="0"/>
              <a:t>аэробных условиях образовавшийся </a:t>
            </a:r>
            <a:r>
              <a:rPr lang="ru-RU" sz="2400" b="1" dirty="0" err="1"/>
              <a:t>пируват</a:t>
            </a:r>
            <a:r>
              <a:rPr lang="ru-RU" sz="2400" b="1" dirty="0"/>
              <a:t> поступает в митохондрии, где </a:t>
            </a:r>
            <a:r>
              <a:rPr lang="ru-RU" sz="2400" b="1" dirty="0" smtClean="0"/>
              <a:t>превращается в ацетил-</a:t>
            </a:r>
            <a:r>
              <a:rPr lang="ru-RU" sz="2400" b="1" dirty="0" err="1" smtClean="0"/>
              <a:t>КоА</a:t>
            </a:r>
            <a:r>
              <a:rPr lang="ru-RU" sz="2400" b="1" dirty="0" smtClean="0"/>
              <a:t>, который подвергается </a:t>
            </a:r>
            <a:r>
              <a:rPr lang="ru-RU" sz="2400" b="1" dirty="0"/>
              <a:t>дальнейшему окислению в цикле Кребса. Продукты этого цикла поступают в комплексы дыхательной цепи (</a:t>
            </a:r>
            <a:r>
              <a:rPr lang="en-US" sz="2400" b="1" dirty="0"/>
              <a:t>I, II, III </a:t>
            </a:r>
            <a:r>
              <a:rPr lang="ru-RU" sz="2400" b="1" dirty="0"/>
              <a:t>и </a:t>
            </a:r>
            <a:r>
              <a:rPr lang="en-US" sz="2400" b="1" dirty="0"/>
              <a:t>IV).</a:t>
            </a:r>
            <a:r>
              <a:rPr lang="ru-RU" sz="2400" b="1" dirty="0"/>
              <a:t> Сам же синтез АТФ катализируется АТФ-</a:t>
            </a:r>
            <a:r>
              <a:rPr lang="ru-RU" sz="2400" b="1" dirty="0" err="1"/>
              <a:t>синтазой</a:t>
            </a:r>
            <a:r>
              <a:rPr lang="ru-RU" sz="2400" b="1" dirty="0"/>
              <a:t>.</a:t>
            </a:r>
          </a:p>
          <a:p>
            <a:r>
              <a:rPr lang="ru-RU" sz="2400" b="1" dirty="0" smtClean="0"/>
              <a:t>   Для </a:t>
            </a:r>
            <a:r>
              <a:rPr lang="ru-RU" sz="2400" b="1" dirty="0"/>
              <a:t>синтеза АТФ используются и другие «энергоносители» - в том числе   жирные кислоты.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Для окислительного </a:t>
            </a:r>
            <a:r>
              <a:rPr lang="ru-RU" sz="2400" b="1" dirty="0" err="1" smtClean="0">
                <a:solidFill>
                  <a:srgbClr val="FF0000"/>
                </a:solidFill>
              </a:rPr>
              <a:t>фосфорилирования</a:t>
            </a:r>
            <a:r>
              <a:rPr lang="ru-RU" sz="2400" b="1" dirty="0" smtClean="0">
                <a:solidFill>
                  <a:srgbClr val="FF0000"/>
                </a:solidFill>
              </a:rPr>
              <a:t>  требуется хорошее снабжение клеток </a:t>
            </a:r>
            <a:r>
              <a:rPr lang="ru-RU" sz="2400" b="1" dirty="0">
                <a:solidFill>
                  <a:srgbClr val="FF0000"/>
                </a:solidFill>
              </a:rPr>
              <a:t>кислородом</a:t>
            </a:r>
            <a:r>
              <a:rPr lang="ru-RU" sz="2400" b="1" dirty="0"/>
              <a:t>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0609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" y="1"/>
            <a:ext cx="11152632" cy="13167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Ферментативные комплексы электрон-транспортной цепи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(белковый состав и какими генами кодируются эти белки)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" y="1133856"/>
            <a:ext cx="11457432" cy="5596128"/>
          </a:xfrm>
        </p:spPr>
      </p:pic>
    </p:spTree>
    <p:extLst>
      <p:ext uri="{BB962C8B-B14F-4D97-AF65-F5344CB8AC3E}">
        <p14:creationId xmlns:p14="http://schemas.microsoft.com/office/powerpoint/2010/main" val="222026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68" y="44624"/>
            <a:ext cx="110185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Другие соединения, вовлекаемые в генерацию энергии: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жирные кислоты (пальмитиновая, линоленовая и др.)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" y="908720"/>
            <a:ext cx="5838063" cy="573896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720"/>
            <a:ext cx="5945378" cy="573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8447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+mn-lt"/>
              </a:rPr>
              <a:t>β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-Окисление жирных кислот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426464"/>
            <a:ext cx="5803391" cy="206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3727704"/>
            <a:ext cx="5605272" cy="2727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008" y="978408"/>
            <a:ext cx="625449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Бета-окисление жирных кислот (ЖК) – циклический (4 стадии) процесс деградации ЖК. В каждом цикле от предварительно активированной ЖК (</a:t>
            </a:r>
            <a:r>
              <a:rPr lang="ru-RU" sz="2000" b="1" dirty="0" err="1" smtClean="0"/>
              <a:t>ацил-КоА</a:t>
            </a:r>
            <a:r>
              <a:rPr lang="ru-RU" sz="2000" b="1" dirty="0" smtClean="0"/>
              <a:t>) отщепляется ацетил-</a:t>
            </a:r>
            <a:r>
              <a:rPr lang="ru-RU" sz="2000" b="1" dirty="0" err="1" smtClean="0"/>
              <a:t>КоА</a:t>
            </a:r>
            <a:r>
              <a:rPr lang="ru-RU" sz="2000" b="1" dirty="0" smtClean="0"/>
              <a:t>, который далее поступает в цикл Кребса. В результате цепь ЖК укорачивается на 2 фрагмента -СН₂-СН₂-. </a:t>
            </a:r>
          </a:p>
          <a:p>
            <a:r>
              <a:rPr lang="ru-RU" sz="2000" b="1" dirty="0" smtClean="0"/>
              <a:t>     Кроме того, образуются восстановленные формы: </a:t>
            </a:r>
            <a:r>
              <a:rPr lang="en-US" sz="2000" b="1" dirty="0" smtClean="0"/>
              <a:t>NADH+H⁺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FADH₂.</a:t>
            </a:r>
            <a:endParaRPr lang="ru-RU" sz="2000" b="1" dirty="0" smtClean="0"/>
          </a:p>
          <a:p>
            <a:r>
              <a:rPr lang="ru-RU" sz="2000" b="1" dirty="0" smtClean="0"/>
              <a:t>     Бета-окисление – универсальный метаболический процесс, характерный для всех живых организмов. В клетках эукариот (кроме нервных) бета-окисление происходит в матриксе митохондрий.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Пример. Энергетический итог полного распада пальмитиновой кислоты (</a:t>
            </a:r>
            <a:r>
              <a:rPr lang="en-US" sz="2000" b="1" dirty="0" smtClean="0"/>
              <a:t>n =16)</a:t>
            </a:r>
            <a:r>
              <a:rPr lang="ru-RU" sz="2000" b="1" dirty="0" smtClean="0"/>
              <a:t> до СО₂ и Н₂О  составляет 106 молекул АТФ. Это соответствует изменению свободной энергии: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∆</a:t>
            </a:r>
            <a:r>
              <a:rPr lang="en-US" sz="2000" b="1" dirty="0" smtClean="0">
                <a:solidFill>
                  <a:srgbClr val="FF0000"/>
                </a:solidFill>
              </a:rPr>
              <a:t>G = - 3233</a:t>
            </a:r>
            <a:r>
              <a:rPr lang="ru-RU" sz="2000" b="1" dirty="0" smtClean="0">
                <a:solidFill>
                  <a:srgbClr val="FF0000"/>
                </a:solidFill>
              </a:rPr>
              <a:t> кДж/моль.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0147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" y="0"/>
            <a:ext cx="11000232" cy="685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      β-Окисление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жиров во время зимней спячки медведей</a:t>
            </a:r>
          </a:p>
        </p:txBody>
      </p:sp>
      <p:pic>
        <p:nvPicPr>
          <p:cNvPr id="3074" name="Picture 2" descr="H:\БИОЭНЕРГЕТИКА (МАТЕРИАЛЫ К НОВОМУ КУРСУ)\зимняя спя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" y="762000"/>
            <a:ext cx="457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8656" y="762000"/>
            <a:ext cx="6729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Подготовка </a:t>
            </a:r>
            <a:r>
              <a:rPr lang="ru-RU" sz="2400" b="1" dirty="0"/>
              <a:t>к зимней спячке: запасание</a:t>
            </a:r>
          </a:p>
          <a:p>
            <a:r>
              <a:rPr lang="ru-RU" sz="2400" b="1" dirty="0"/>
              <a:t>жиров в огромных количествах – медведь ест до 20 час/</a:t>
            </a:r>
            <a:r>
              <a:rPr lang="ru-RU" sz="2400" b="1" dirty="0" err="1"/>
              <a:t>сут</a:t>
            </a:r>
            <a:r>
              <a:rPr lang="ru-RU" sz="2400" b="1" dirty="0"/>
              <a:t>, получая энергию до 84 000 кДж/</a:t>
            </a:r>
            <a:r>
              <a:rPr lang="ru-RU" sz="2400" b="1" dirty="0" err="1"/>
              <a:t>сут</a:t>
            </a:r>
            <a:r>
              <a:rPr lang="ru-RU" sz="2400" b="1" dirty="0"/>
              <a:t>. </a:t>
            </a:r>
          </a:p>
          <a:p>
            <a:r>
              <a:rPr lang="ru-RU" sz="2400" b="1" dirty="0" smtClean="0"/>
              <a:t>   В </a:t>
            </a:r>
            <a:r>
              <a:rPr lang="ru-RU" sz="2400" b="1" dirty="0"/>
              <a:t>спящий период (до 7 </a:t>
            </a:r>
            <a:r>
              <a:rPr lang="ru-RU" sz="2400" b="1" dirty="0" err="1"/>
              <a:t>мес</a:t>
            </a:r>
            <a:r>
              <a:rPr lang="ru-RU" sz="2400" b="1" dirty="0"/>
              <a:t>) затраты энергии до 25 000 кДж/</a:t>
            </a:r>
            <a:r>
              <a:rPr lang="ru-RU" sz="2400" b="1" dirty="0" err="1"/>
              <a:t>сут</a:t>
            </a:r>
            <a:r>
              <a:rPr lang="ru-RU" sz="2400" b="1" dirty="0"/>
              <a:t>.  При этом температура тела поддерживается вблизи нормальных значений: 32-35 град.</a:t>
            </a:r>
          </a:p>
          <a:p>
            <a:r>
              <a:rPr lang="ru-RU" sz="2400" b="1" dirty="0" smtClean="0"/>
              <a:t>   Во </a:t>
            </a:r>
            <a:r>
              <a:rPr lang="ru-RU" sz="2400" b="1" dirty="0"/>
              <a:t>время спячки медведь не ест, не пьет и не испражняется.</a:t>
            </a:r>
          </a:p>
          <a:p>
            <a:r>
              <a:rPr lang="ru-RU" sz="2400" b="1" dirty="0"/>
              <a:t>Основной источник энергии – запасенный жир. Энергия расходуется на поддержание температуры, синтез аминокислот и белков, трансмембранные процессы.  </a:t>
            </a:r>
          </a:p>
          <a:p>
            <a:r>
              <a:rPr lang="ru-RU" sz="24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056" y="5797296"/>
            <a:ext cx="11594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 окислении жиров образуется вода в достаточных количествах. Глюкоза крови </a:t>
            </a:r>
            <a:r>
              <a:rPr lang="ru-RU" b="1" dirty="0" smtClean="0"/>
              <a:t>образуется в </a:t>
            </a:r>
            <a:r>
              <a:rPr lang="ru-RU" b="1" dirty="0" err="1" smtClean="0"/>
              <a:t>энергозатратном</a:t>
            </a:r>
            <a:r>
              <a:rPr lang="ru-RU" b="1" dirty="0" smtClean="0"/>
              <a:t> процессе из пировиноградной, молочной кислот или глицерина. </a:t>
            </a:r>
            <a:r>
              <a:rPr lang="ru-RU" b="1" dirty="0"/>
              <a:t>Моча, образующаяся при распаде аминокислот, вновь всасывается в почках и перерабатывается.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1928940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Питание полярников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76656"/>
            <a:ext cx="8394192" cy="5879592"/>
          </a:xfrm>
        </p:spPr>
      </p:pic>
    </p:spTree>
    <p:extLst>
      <p:ext uri="{BB962C8B-B14F-4D97-AF65-F5344CB8AC3E}">
        <p14:creationId xmlns:p14="http://schemas.microsoft.com/office/powerpoint/2010/main" val="901397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4624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Судьба  восстановленных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NAD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Н+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H⁺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FADH₂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692696"/>
            <a:ext cx="4571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Кирилл\Documents\БИОЭНЕРГЕТИКА-Материалы к лекции 3\цикл Кребса+гликолиз+ок-фос-гу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" y="692696"/>
            <a:ext cx="695007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8677" y="692696"/>
            <a:ext cx="51933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sz="2000" b="1" dirty="0" smtClean="0"/>
              <a:t> Восстановленный </a:t>
            </a:r>
            <a:r>
              <a:rPr lang="en-US" sz="2000" b="1" dirty="0" smtClean="0"/>
              <a:t>NADH+H⁺</a:t>
            </a:r>
            <a:r>
              <a:rPr lang="ru-RU" sz="2000" b="1" dirty="0" smtClean="0"/>
              <a:t>(продукт цикла Кребса и </a:t>
            </a:r>
            <a:r>
              <a:rPr lang="el-GR" sz="2000" b="1" dirty="0" smtClean="0"/>
              <a:t>β</a:t>
            </a:r>
            <a:r>
              <a:rPr lang="ru-RU" sz="2000" b="1" dirty="0" smtClean="0"/>
              <a:t>-окисления жирных кислот) перемещается в т.наз. </a:t>
            </a:r>
            <a:r>
              <a:rPr lang="ru-RU" sz="2000" b="1" dirty="0"/>
              <a:t>к</a:t>
            </a:r>
            <a:r>
              <a:rPr lang="ru-RU" sz="2000" b="1" dirty="0" smtClean="0"/>
              <a:t>омплекс </a:t>
            </a:r>
            <a:r>
              <a:rPr lang="en-US" sz="2000" b="1" dirty="0" smtClean="0"/>
              <a:t>I</a:t>
            </a:r>
            <a:r>
              <a:rPr lang="ru-RU" sz="2000" b="1" dirty="0" smtClean="0"/>
              <a:t> электрон-транспортной цепи (</a:t>
            </a:r>
            <a:r>
              <a:rPr lang="ru-RU" sz="2000" b="1" dirty="0" smtClean="0">
                <a:solidFill>
                  <a:srgbClr val="FF0000"/>
                </a:solidFill>
              </a:rPr>
              <a:t>дыхательная цепь</a:t>
            </a:r>
            <a:r>
              <a:rPr lang="ru-RU" sz="2000" b="1" dirty="0" smtClean="0"/>
              <a:t>), где отдает свои электроны, после чего окисляется, превращаясь в </a:t>
            </a:r>
            <a:r>
              <a:rPr lang="en-US" sz="2000" b="1" dirty="0" smtClean="0"/>
              <a:t>NAD</a:t>
            </a:r>
            <a:r>
              <a:rPr lang="ru-RU" sz="2000" b="1" dirty="0" smtClean="0"/>
              <a:t>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Восстановленный</a:t>
            </a:r>
            <a:r>
              <a:rPr lang="en-US" sz="2000" b="1" dirty="0" smtClean="0"/>
              <a:t> FADH₂ </a:t>
            </a:r>
            <a:r>
              <a:rPr lang="ru-RU" sz="2000" b="1" dirty="0" smtClean="0"/>
              <a:t>(продукт цикла Кребса и </a:t>
            </a:r>
            <a:r>
              <a:rPr lang="el-GR" sz="2000" b="1" dirty="0" smtClean="0"/>
              <a:t>β</a:t>
            </a:r>
            <a:r>
              <a:rPr lang="ru-RU" sz="2000" b="1" dirty="0" smtClean="0"/>
              <a:t>-окисления жирных кислот) перемещается в комплекс </a:t>
            </a:r>
            <a:r>
              <a:rPr lang="en-US" sz="2000" b="1" dirty="0" smtClean="0"/>
              <a:t>II</a:t>
            </a:r>
            <a:r>
              <a:rPr lang="ru-RU" sz="2000" b="1" dirty="0" smtClean="0"/>
              <a:t>, где также отдает свои электроны и окисляется до</a:t>
            </a:r>
            <a:r>
              <a:rPr lang="en-US" sz="2000" b="1" dirty="0" smtClean="0"/>
              <a:t> FAD.</a:t>
            </a:r>
            <a:r>
              <a:rPr lang="ru-RU" sz="2000" b="1" dirty="0" smtClean="0"/>
              <a:t>  </a:t>
            </a:r>
            <a:r>
              <a:rPr lang="en-US" sz="2000" b="1" dirty="0" smtClean="0"/>
              <a:t>      </a:t>
            </a:r>
          </a:p>
          <a:p>
            <a:r>
              <a:rPr lang="en-US" sz="2000" b="1" dirty="0" smtClean="0"/>
              <a:t>  </a:t>
            </a:r>
            <a:r>
              <a:rPr lang="ru-RU" sz="2000" b="1" dirty="0" smtClean="0"/>
              <a:t>Далее электроны текут по цепи: </a:t>
            </a:r>
            <a:r>
              <a:rPr lang="en-US" sz="2000" b="1" dirty="0" smtClean="0"/>
              <a:t>I → II → III → </a:t>
            </a:r>
            <a:r>
              <a:rPr lang="ru-RU" sz="2000" b="1" dirty="0" err="1" smtClean="0"/>
              <a:t>цитохром</a:t>
            </a:r>
            <a:r>
              <a:rPr lang="ru-RU" sz="2000" b="1" dirty="0" smtClean="0"/>
              <a:t> с </a:t>
            </a:r>
            <a:r>
              <a:rPr lang="en-US" sz="2000" b="1" dirty="0" smtClean="0"/>
              <a:t>→ IV. </a:t>
            </a:r>
          </a:p>
          <a:p>
            <a:r>
              <a:rPr lang="en-US" sz="2000" b="1" dirty="0" smtClean="0"/>
              <a:t>   </a:t>
            </a:r>
            <a:r>
              <a:rPr lang="ru-RU" sz="2000" b="1" dirty="0" smtClean="0"/>
              <a:t>В комплексе </a:t>
            </a:r>
            <a:r>
              <a:rPr lang="en-US" sz="2000" b="1" dirty="0" smtClean="0"/>
              <a:t>IV </a:t>
            </a:r>
            <a:r>
              <a:rPr lang="ru-RU" sz="2000" b="1" dirty="0" smtClean="0"/>
              <a:t>происходит </a:t>
            </a:r>
            <a:r>
              <a:rPr lang="ru-RU" sz="2000" b="1" dirty="0" err="1" smtClean="0"/>
              <a:t>четырехэлектронное</a:t>
            </a:r>
            <a:r>
              <a:rPr lang="ru-RU" sz="2000" b="1" dirty="0" smtClean="0"/>
              <a:t> восстановление О₂ до Н₂О: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O₂ + 4H⁺ + 4e⁻ → 2H₂O</a:t>
            </a:r>
          </a:p>
          <a:p>
            <a:pPr algn="just"/>
            <a:r>
              <a:rPr lang="ru-RU" sz="2000" b="1" dirty="0" smtClean="0"/>
              <a:t>Протоны от комплексов </a:t>
            </a:r>
            <a:r>
              <a:rPr lang="en-US" sz="2000" b="1" dirty="0" smtClean="0"/>
              <a:t>I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II</a:t>
            </a:r>
            <a:r>
              <a:rPr lang="ru-RU" sz="2000" b="1" dirty="0" smtClean="0"/>
              <a:t> поступают в межмембранное пространство, формируя </a:t>
            </a:r>
            <a:r>
              <a:rPr lang="ru-RU" sz="2000" b="1" dirty="0" smtClean="0">
                <a:solidFill>
                  <a:srgbClr val="00B0F0"/>
                </a:solidFill>
              </a:rPr>
              <a:t>протонный потенциал</a:t>
            </a:r>
            <a:r>
              <a:rPr lang="ru-RU" sz="2000" b="1" dirty="0" smtClean="0"/>
              <a:t>. </a:t>
            </a:r>
            <a:r>
              <a:rPr lang="en-US" sz="2000" b="1" dirty="0" smtClean="0"/>
              <a:t> </a:t>
            </a:r>
            <a:r>
              <a:rPr lang="ru-RU" sz="2000" b="1" dirty="0" smtClean="0"/>
              <a:t>  </a:t>
            </a:r>
          </a:p>
          <a:p>
            <a:r>
              <a:rPr lang="ru-RU" sz="2000" b="1" dirty="0" smtClean="0"/>
              <a:t> 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9886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126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Гликолиз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612648"/>
            <a:ext cx="7726680" cy="60258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" y="1033271"/>
            <a:ext cx="2002537" cy="5605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" y="685800"/>
            <a:ext cx="208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Глюкоза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56" y="1353312"/>
            <a:ext cx="2459735" cy="4270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37776" y="841248"/>
            <a:ext cx="2414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Пировиноградная кислота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811512" y="5907024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С₃Н₄О₃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71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952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+mn-lt"/>
              </a:rPr>
              <a:t>Лекция 12г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4937"/>
            <a:ext cx="10515600" cy="3592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18693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4624"/>
            <a:ext cx="11289323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ревращение глюкозы в отсутствие кислорода (гликолиз)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 descr="C:\Users\Кирилл\Documents\ПУТИ МЕТ(материалы к лекции 2)\общая схема аэр и анаэ окисления глюкоз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35" y="804119"/>
            <a:ext cx="71056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5105400"/>
            <a:ext cx="115179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При </a:t>
            </a:r>
            <a:r>
              <a:rPr lang="ru-RU" sz="2000" b="1" dirty="0"/>
              <a:t>большой потребности в АТФ и недостаточном поступлении </a:t>
            </a:r>
            <a:r>
              <a:rPr lang="en-US" sz="2000" b="1" dirty="0"/>
              <a:t>O</a:t>
            </a:r>
            <a:r>
              <a:rPr lang="en-US" sz="2000" b="1" dirty="0">
                <a:latin typeface="Calibri"/>
              </a:rPr>
              <a:t>₂</a:t>
            </a:r>
            <a:r>
              <a:rPr lang="ru-RU" sz="2000" b="1" dirty="0"/>
              <a:t> в мышечные клетки </a:t>
            </a:r>
            <a:r>
              <a:rPr lang="ru-RU" sz="2000" b="1" dirty="0" err="1"/>
              <a:t>пируват</a:t>
            </a:r>
            <a:r>
              <a:rPr lang="ru-RU" sz="2000" b="1" dirty="0"/>
              <a:t> за счет </a:t>
            </a:r>
            <a:r>
              <a:rPr lang="ru-RU" sz="2000" b="1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молочнокислого брожения</a:t>
            </a:r>
            <a:r>
              <a:rPr lang="ru-RU" sz="2000" b="1" dirty="0" smtClean="0"/>
              <a:t> превращается  </a:t>
            </a:r>
            <a:r>
              <a:rPr lang="ru-RU" sz="2000" b="1" dirty="0"/>
              <a:t>в цитоплазме </a:t>
            </a:r>
            <a:r>
              <a:rPr lang="ru-RU" sz="2000" b="1" dirty="0" smtClean="0"/>
              <a:t>этих клеток в </a:t>
            </a:r>
            <a:r>
              <a:rPr lang="ru-RU" sz="2000" b="1" dirty="0"/>
              <a:t>молочную кислоту (</a:t>
            </a:r>
            <a:r>
              <a:rPr lang="ru-RU" sz="2000" b="1" dirty="0" err="1"/>
              <a:t>лактат</a:t>
            </a:r>
            <a:r>
              <a:rPr lang="ru-RU" sz="2000" b="1" dirty="0" smtClean="0"/>
              <a:t>).</a:t>
            </a:r>
          </a:p>
          <a:p>
            <a:r>
              <a:rPr lang="ru-RU" sz="2000" b="1" dirty="0" smtClean="0"/>
              <a:t>     В клетках дрожжей происходит процесс превращения </a:t>
            </a:r>
            <a:r>
              <a:rPr lang="ru-RU" sz="2000" b="1" dirty="0" err="1" smtClean="0"/>
              <a:t>пирувата</a:t>
            </a:r>
            <a:r>
              <a:rPr lang="ru-RU" sz="2000" b="1" dirty="0" smtClean="0"/>
              <a:t> в этанол (</a:t>
            </a:r>
            <a:r>
              <a:rPr lang="ru-RU" sz="2000" b="1" dirty="0" smtClean="0">
                <a:solidFill>
                  <a:srgbClr val="FF0000"/>
                </a:solidFill>
              </a:rPr>
              <a:t>спиртовое брожение</a:t>
            </a:r>
            <a:r>
              <a:rPr lang="ru-RU" sz="2000" b="1" dirty="0" smtClean="0"/>
              <a:t>).  </a:t>
            </a:r>
            <a:endParaRPr lang="ru-RU" sz="2000" b="1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5009154" y="1239818"/>
            <a:ext cx="978408" cy="356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08230" y="1239818"/>
            <a:ext cx="78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АТФ</a:t>
            </a:r>
            <a:endParaRPr lang="ru-RU" b="1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152292" y="3525715"/>
            <a:ext cx="835269" cy="288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54414" y="3525715"/>
            <a:ext cx="59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АТФ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617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Удаление молочной кислоты 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лактата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 из мышц после интенсивных тренировок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1042416"/>
            <a:ext cx="6923471" cy="5696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07" y="1947671"/>
            <a:ext cx="4286848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9535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24"/>
            <a:ext cx="8598408" cy="6583680"/>
          </a:xfrm>
        </p:spPr>
      </p:pic>
      <p:sp>
        <p:nvSpPr>
          <p:cNvPr id="5" name="TextBox 4"/>
          <p:cNvSpPr txBox="1"/>
          <p:nvPr/>
        </p:nvSpPr>
        <p:spPr>
          <a:xfrm>
            <a:off x="8924544" y="1051558"/>
            <a:ext cx="31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Э</a:t>
            </a:r>
            <a:r>
              <a:rPr lang="ru-RU" sz="2800" b="1" dirty="0" smtClean="0">
                <a:solidFill>
                  <a:srgbClr val="FF0000"/>
                </a:solidFill>
              </a:rPr>
              <a:t>тапы </a:t>
            </a:r>
            <a:r>
              <a:rPr lang="ru-RU" sz="2800" b="1" dirty="0" smtClean="0">
                <a:solidFill>
                  <a:srgbClr val="FF0000"/>
                </a:solidFill>
              </a:rPr>
              <a:t>гликолиза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216" y="192024"/>
            <a:ext cx="2916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Гликоген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850380" y="126016"/>
            <a:ext cx="17739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7552944" y="6362438"/>
            <a:ext cx="1572768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464040" y="6281928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 митохондрии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86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Гликоген в организме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67513"/>
            <a:ext cx="5010912" cy="5660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6" y="613757"/>
            <a:ext cx="6793992" cy="2595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166360" y="3429000"/>
            <a:ext cx="6803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Гликоген – разветвленный полисахарид, образованный остатками глюкозы. Является главной запасной формой (хранилищем) углеводов. Откладывается в </a:t>
            </a:r>
            <a:r>
              <a:rPr lang="ru-RU" b="1" dirty="0" err="1" smtClean="0"/>
              <a:t>цитозоле</a:t>
            </a:r>
            <a:r>
              <a:rPr lang="ru-RU" b="1" dirty="0" smtClean="0"/>
              <a:t> практически всех клеток, главным образом, печени и мышц.</a:t>
            </a:r>
          </a:p>
          <a:p>
            <a:r>
              <a:rPr lang="ru-RU" b="1" dirty="0" smtClean="0"/>
              <a:t>   Содержание гликогена в печени – до 5-6% по весу; главный источник для питания глюкозой всего организма.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Содержание в мышцах – не более 1%. Гликоген мышц используется исключительно для потребления в мышцах для работы мускулатуры. Снижение содержания гликогена в мышцах ведет к прогрессирующей усталости.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529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МИТОХОНДРИИ (общее описание)</a:t>
            </a:r>
          </a:p>
        </p:txBody>
      </p:sp>
      <p:pic>
        <p:nvPicPr>
          <p:cNvPr id="2050" name="Picture 2" descr="C:\Users\Кирилл\Documents\митохондрия (фото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6" y="692696"/>
            <a:ext cx="49149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5816" y="657485"/>
            <a:ext cx="6647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Митохондрии </a:t>
            </a:r>
            <a:r>
              <a:rPr lang="ru-RU" sz="2000" b="1" dirty="0"/>
              <a:t>(МТ, от греч. слов – нить и зернышко) –внутриклеточные </a:t>
            </a:r>
            <a:r>
              <a:rPr lang="ru-RU" sz="2000" b="1" dirty="0" err="1"/>
              <a:t>двухмембранные</a:t>
            </a:r>
            <a:r>
              <a:rPr lang="ru-RU" sz="2000" b="1" dirty="0"/>
              <a:t> органеллы размером 1-70 мкм (как бактерии). Форма МТ (эллипсоидальная, цилиндрическая, нитевидная) не является постоянной; МТ растут, делятся, сливаются с другими МТ.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Могут  </a:t>
            </a:r>
            <a:r>
              <a:rPr lang="ru-RU" sz="2000" b="1" dirty="0"/>
              <a:t>образовывать упорядоченное пространственное объединение, единую сеть - </a:t>
            </a:r>
            <a:r>
              <a:rPr lang="ru-RU" sz="2000" b="1" i="1" dirty="0" err="1">
                <a:solidFill>
                  <a:srgbClr val="FF0000"/>
                </a:solidFill>
              </a:rPr>
              <a:t>митохондрион</a:t>
            </a:r>
            <a:r>
              <a:rPr lang="ru-RU" sz="2000" b="1" dirty="0"/>
              <a:t>.</a:t>
            </a:r>
            <a:r>
              <a:rPr lang="ru-RU" sz="2000" b="1" i="1" dirty="0"/>
              <a:t> </a:t>
            </a:r>
          </a:p>
          <a:p>
            <a:r>
              <a:rPr lang="ru-RU" sz="2000" b="1" dirty="0" smtClean="0"/>
              <a:t>   МТ </a:t>
            </a:r>
            <a:r>
              <a:rPr lang="ru-RU" sz="2000" b="1" dirty="0"/>
              <a:t>способны к перемещению в клеточные зоны с высоким энергопотреблением, для своего перемещения используют структуры </a:t>
            </a:r>
            <a:r>
              <a:rPr lang="ru-RU" sz="2000" b="1" dirty="0" err="1"/>
              <a:t>цитоскелета</a:t>
            </a:r>
            <a:r>
              <a:rPr lang="ru-RU" sz="2000" b="1" dirty="0"/>
              <a:t>.</a:t>
            </a:r>
          </a:p>
          <a:p>
            <a:r>
              <a:rPr lang="ru-RU" sz="2000" b="1" dirty="0" smtClean="0"/>
              <a:t>   Одноклеточные </a:t>
            </a:r>
            <a:r>
              <a:rPr lang="ru-RU" sz="2000" b="1" dirty="0"/>
              <a:t>зеленые водоросли (хлорелла и др.) имеют лишь одну МТ, у некоторых паразитических простейших МТ отсутствуют, в амебе </a:t>
            </a:r>
            <a:r>
              <a:rPr lang="en-US" sz="2000" b="1" dirty="0"/>
              <a:t>Chaos </a:t>
            </a:r>
            <a:r>
              <a:rPr lang="en-US" sz="2000" b="1" dirty="0" err="1"/>
              <a:t>chaos</a:t>
            </a:r>
            <a:r>
              <a:rPr lang="en-US" sz="2000" b="1" dirty="0"/>
              <a:t> – </a:t>
            </a:r>
            <a:r>
              <a:rPr lang="ru-RU" sz="2000" b="1" dirty="0"/>
              <a:t>около 500 000 МТ.</a:t>
            </a:r>
          </a:p>
        </p:txBody>
      </p:sp>
      <p:pic>
        <p:nvPicPr>
          <p:cNvPr id="2051" name="Picture 3" descr="C:\Users\Кирилл\Documents\Делящиеся митохондр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02" y="4204696"/>
            <a:ext cx="367240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7904" y="6130280"/>
            <a:ext cx="522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МТ в процессе деления</a:t>
            </a:r>
          </a:p>
        </p:txBody>
      </p:sp>
    </p:spTree>
    <p:extLst>
      <p:ext uri="{BB962C8B-B14F-4D97-AF65-F5344CB8AC3E}">
        <p14:creationId xmlns:p14="http://schemas.microsoft.com/office/powerpoint/2010/main" val="179458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528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Митохондрии – энергетические фабрики клеток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7" y="764931"/>
            <a:ext cx="11122269" cy="5820507"/>
          </a:xfrm>
        </p:spPr>
      </p:pic>
    </p:spTree>
    <p:extLst>
      <p:ext uri="{BB962C8B-B14F-4D97-AF65-F5344CB8AC3E}">
        <p14:creationId xmlns:p14="http://schemas.microsoft.com/office/powerpoint/2010/main" val="4199601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1690</Words>
  <Application>Microsoft Office PowerPoint</Application>
  <PresentationFormat>Широкоэкранный</PresentationFormat>
  <Paragraphs>143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Лекция 12г</vt:lpstr>
      <vt:lpstr>Метаболические пути (metabolic pathways)</vt:lpstr>
      <vt:lpstr>Гликолиз</vt:lpstr>
      <vt:lpstr>   Превращение глюкозы в отсутствие кислорода (гликолиз)</vt:lpstr>
      <vt:lpstr>Удаление молочной кислоты (лактата) из мышц после интенсивных тренировок</vt:lpstr>
      <vt:lpstr>Презентация PowerPoint</vt:lpstr>
      <vt:lpstr>Гликоген в организме</vt:lpstr>
      <vt:lpstr>МИТОХОНДРИИ (общее описание)</vt:lpstr>
      <vt:lpstr>Митохондрии – энергетические фабрики клеток</vt:lpstr>
      <vt:lpstr>Различные формы организации митохондрий в клетке</vt:lpstr>
      <vt:lpstr>ОРГАНИЗАЦИЯ МИТОХОНДРИЙ В КАРДИОМИОЦИТАХ</vt:lpstr>
      <vt:lpstr>МИТОХОНДРИАЛЬНЫЕ МЕМБРАНЫ</vt:lpstr>
      <vt:lpstr>Судьба пирувата</vt:lpstr>
      <vt:lpstr>ОТКРЫТИЕ ЦИКЛА ЛИМОННОЙ КИСЛОТЫ</vt:lpstr>
      <vt:lpstr>Гликолиз, цикл Кребса и окислительное фосфорилирование</vt:lpstr>
      <vt:lpstr>Транспорт пирувата через митохондриальную мембрану</vt:lpstr>
      <vt:lpstr>Превращение пирувата в ацетил-КоА</vt:lpstr>
      <vt:lpstr> Упрощенная схема цикла Кребса</vt:lpstr>
      <vt:lpstr> Реакции цикла Кребса:   окисление ацетогруппы СН₃-СО-  в ацетил-КоА до СО₂</vt:lpstr>
      <vt:lpstr>Мнемоническое правило для запоминания субстратов  цикла Кребса</vt:lpstr>
      <vt:lpstr>Одно- и многостадийное окисление глюкозы</vt:lpstr>
      <vt:lpstr>Катаболические функции цикла Кребса</vt:lpstr>
      <vt:lpstr> Окислительное фосфорилирование</vt:lpstr>
      <vt:lpstr>Ферментативные комплексы электрон-транспортной цепи (белковый состав и какими генами кодируются эти белки) </vt:lpstr>
      <vt:lpstr>Другие соединения, вовлекаемые в генерацию энергии:  жирные кислоты (пальмитиновая, линоленовая и др.)</vt:lpstr>
      <vt:lpstr>β-Окисление жирных кислот </vt:lpstr>
      <vt:lpstr>       β-Окисление жиров во время зимней спячки медведей</vt:lpstr>
      <vt:lpstr>Питание полярников</vt:lpstr>
      <vt:lpstr>Судьба  восстановленных NADН+H⁺ и FADH₂</vt:lpstr>
      <vt:lpstr>Лекция 12г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11а</dc:title>
  <dc:creator>Кирилл</dc:creator>
  <cp:lastModifiedBy>Кирилл</cp:lastModifiedBy>
  <cp:revision>163</cp:revision>
  <dcterms:created xsi:type="dcterms:W3CDTF">2020-09-10T18:17:15Z</dcterms:created>
  <dcterms:modified xsi:type="dcterms:W3CDTF">2021-03-12T15:29:11Z</dcterms:modified>
</cp:coreProperties>
</file>