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56" r:id="rId3"/>
    <p:sldId id="257" r:id="rId4"/>
    <p:sldId id="290" r:id="rId5"/>
    <p:sldId id="315" r:id="rId6"/>
    <p:sldId id="332" r:id="rId7"/>
    <p:sldId id="331" r:id="rId8"/>
    <p:sldId id="291" r:id="rId9"/>
    <p:sldId id="293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3" r:id="rId19"/>
    <p:sldId id="281" r:id="rId20"/>
    <p:sldId id="309" r:id="rId21"/>
    <p:sldId id="304" r:id="rId22"/>
    <p:sldId id="305" r:id="rId23"/>
    <p:sldId id="310" r:id="rId24"/>
    <p:sldId id="314" r:id="rId25"/>
    <p:sldId id="311" r:id="rId26"/>
    <p:sldId id="356" r:id="rId27"/>
    <p:sldId id="312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1B7F-A31C-48F1-90DA-EDE0EB1BEFB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DF4C-5452-4CCB-B36F-DF4E58911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7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ящике находится система, способная к обмену веществ с окружающей средой. В ящике может находиться либо мышь, либо горящая свеча. Критерий «обмена веществ» здесь не срабатывает, не позволяя отличить процесс горения от процесса дыхания.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DF4C-5452-4CCB-B36F-DF4E589114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2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2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4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9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4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7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F577-EC29-41FD-877D-A5EC03F4E6C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0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5846"/>
            <a:ext cx="9144000" cy="116058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Лекция 12а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41938"/>
            <a:ext cx="9144000" cy="3815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6" y="1503485"/>
            <a:ext cx="6743700" cy="4097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885" y="5662249"/>
            <a:ext cx="11245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Игорь Васильевич Курчатов:</a:t>
            </a:r>
          </a:p>
          <a:p>
            <a:pPr algn="ctr"/>
            <a:r>
              <a:rPr lang="ru-RU" sz="2400" b="1" dirty="0" smtClean="0"/>
              <a:t>«жизнь </a:t>
            </a:r>
            <a:r>
              <a:rPr lang="ru-RU" sz="2400" b="1" dirty="0"/>
              <a:t>человека не вечна, но наука и знания переступают </a:t>
            </a:r>
            <a:r>
              <a:rPr lang="ru-RU" sz="2400" b="1" dirty="0" smtClean="0"/>
              <a:t>пороги столетий»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8976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583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Современные определения понятия «жизнь»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248507"/>
            <a:ext cx="5240215" cy="4721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08" y="1178169"/>
            <a:ext cx="3525715" cy="4325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93" y="1239715"/>
            <a:ext cx="1819275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5503985"/>
            <a:ext cx="5931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Жизнь – активное, идущее с затратой энергии поддержание и воспроизведение специфической структуры.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5896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62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Важнейшие биологические молекулы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1. Белки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85" y="984738"/>
            <a:ext cx="6875584" cy="4941277"/>
          </a:xfrm>
        </p:spPr>
      </p:pic>
      <p:sp>
        <p:nvSpPr>
          <p:cNvPr id="5" name="TextBox 4"/>
          <p:cNvSpPr txBox="1"/>
          <p:nvPr/>
        </p:nvSpPr>
        <p:spPr>
          <a:xfrm>
            <a:off x="325315" y="6101862"/>
            <a:ext cx="1137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Белки – биополимеры, образованные аминокислотными остатками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958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56" y="61548"/>
            <a:ext cx="11969144" cy="70338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2. Липиды. Органические соединения, состоящие из остатков спиртов, жирных кислот и </a:t>
            </a:r>
            <a:r>
              <a:rPr lang="ru-RU" sz="2000" b="1" dirty="0" err="1" smtClean="0">
                <a:solidFill>
                  <a:srgbClr val="FF0000"/>
                </a:solidFill>
                <a:latin typeface="+mn-lt"/>
              </a:rPr>
              <a:t>др.компонентов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4931"/>
            <a:ext cx="5870331" cy="59348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6" y="852854"/>
            <a:ext cx="5782290" cy="58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96715"/>
            <a:ext cx="11840308" cy="58029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3. Углеводы –органические соединения, содержащие карбонильную группу и несколько гидроксильных групп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782515"/>
            <a:ext cx="5785339" cy="57853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22" y="782514"/>
            <a:ext cx="5984632" cy="57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4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33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3. Различные представления структуры углеводов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(на примере молекулы глюкозы)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6" y="1521068"/>
            <a:ext cx="8634046" cy="5002823"/>
          </a:xfrm>
        </p:spPr>
      </p:pic>
    </p:spTree>
    <p:extLst>
      <p:ext uri="{BB962C8B-B14F-4D97-AF65-F5344CB8AC3E}">
        <p14:creationId xmlns:p14="http://schemas.microsoft.com/office/powerpoint/2010/main" val="289313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25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4. Нуклеотиды – фосфорные эфиры нуклеозидов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782514"/>
            <a:ext cx="8106507" cy="58996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55" y="1230923"/>
            <a:ext cx="3771900" cy="44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0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Кофакторы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. Ионы металлов или небольшие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олекулы небелковой природы, которые связываются с белками и обеспечивают их функциональную активность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</a:t>
            </a:r>
            <a:r>
              <a:rPr lang="ru-RU" b="1" dirty="0" err="1" smtClean="0"/>
              <a:t>Кофакторы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996404">
            <a:off x="4375525" y="2039978"/>
            <a:ext cx="484632" cy="2944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979537">
            <a:off x="7743505" y="1883838"/>
            <a:ext cx="484632" cy="3121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4930" y="5020408"/>
            <a:ext cx="11350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                                                           Неорганические ионы (микроэлементы):</a:t>
            </a:r>
          </a:p>
          <a:p>
            <a:r>
              <a:rPr lang="ru-RU" b="1" dirty="0"/>
              <a:t>Р</a:t>
            </a:r>
            <a:r>
              <a:rPr lang="ru-RU" b="1" dirty="0" smtClean="0"/>
              <a:t>азличные органические молекулы,                                      </a:t>
            </a:r>
            <a:r>
              <a:rPr lang="en-US" b="1" dirty="0" smtClean="0"/>
              <a:t>Fe, </a:t>
            </a:r>
            <a:r>
              <a:rPr lang="en-US" b="1" dirty="0" err="1" smtClean="0"/>
              <a:t>Mn</a:t>
            </a:r>
            <a:r>
              <a:rPr lang="en-US" b="1" dirty="0" smtClean="0"/>
              <a:t>, Mg, Co, Cu, Zn, Mo</a:t>
            </a:r>
            <a:r>
              <a:rPr lang="ru-RU" b="1" dirty="0" smtClean="0"/>
              <a:t>  </a:t>
            </a:r>
          </a:p>
          <a:p>
            <a:r>
              <a:rPr lang="ru-RU" b="1" dirty="0" smtClean="0"/>
              <a:t>связывающиеся с белками. Часто –</a:t>
            </a:r>
          </a:p>
          <a:p>
            <a:r>
              <a:rPr lang="ru-RU" b="1" dirty="0" smtClean="0"/>
              <a:t> производные витаминов.</a:t>
            </a:r>
          </a:p>
          <a:p>
            <a:r>
              <a:rPr lang="en-US" b="1" dirty="0" smtClean="0"/>
              <a:t> </a:t>
            </a:r>
            <a:r>
              <a:rPr lang="ru-RU" b="1" dirty="0" smtClean="0"/>
              <a:t>Если связь ковалентная, то говорят о </a:t>
            </a:r>
            <a:r>
              <a:rPr lang="ru-RU" b="1" dirty="0" err="1" smtClean="0">
                <a:solidFill>
                  <a:srgbClr val="FF0000"/>
                </a:solidFill>
              </a:rPr>
              <a:t>простетической</a:t>
            </a:r>
            <a:r>
              <a:rPr lang="ru-RU" b="1" dirty="0" smtClean="0">
                <a:solidFill>
                  <a:srgbClr val="FF0000"/>
                </a:solidFill>
              </a:rPr>
              <a:t> группе.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0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11166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5. Наиболее важные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кофакторы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5.1. </a:t>
            </a:r>
            <a:r>
              <a:rPr lang="ru-RU" sz="2000" b="1" dirty="0" err="1" smtClean="0">
                <a:solidFill>
                  <a:srgbClr val="FF0000"/>
                </a:solidFill>
                <a:latin typeface="+mn-lt"/>
              </a:rPr>
              <a:t>Аденозинтрифосфат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(АТФ или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ATP)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78170"/>
            <a:ext cx="6875585" cy="5530361"/>
          </a:xfrm>
        </p:spPr>
      </p:pic>
      <p:sp>
        <p:nvSpPr>
          <p:cNvPr id="3" name="TextBox 2"/>
          <p:cNvSpPr txBox="1"/>
          <p:nvPr/>
        </p:nvSpPr>
        <p:spPr>
          <a:xfrm>
            <a:off x="6940296" y="932688"/>
            <a:ext cx="49381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</a:rPr>
              <a:t>денозинтрифосфат</a:t>
            </a:r>
            <a:r>
              <a:rPr lang="ru-RU" sz="2000" b="1" dirty="0" smtClean="0">
                <a:solidFill>
                  <a:srgbClr val="FF0000"/>
                </a:solidFill>
              </a:rPr>
              <a:t> (АТФ</a:t>
            </a:r>
            <a:r>
              <a:rPr lang="ru-RU" sz="2000" b="1" dirty="0" smtClean="0"/>
              <a:t>). Он – универсальный источник энергии для подавляющего большинства биохимических процессов в клетке («энергетическая валюта»). </a:t>
            </a:r>
          </a:p>
          <a:p>
            <a:r>
              <a:rPr lang="ru-RU" sz="2000" b="1" dirty="0" smtClean="0"/>
              <a:t>   Энергия высвобождается из АТФ в ходе реакций его распада до АДФ и АМФ. </a:t>
            </a:r>
            <a:endParaRPr lang="ru-RU" sz="2000" b="1" dirty="0"/>
          </a:p>
          <a:p>
            <a:r>
              <a:rPr lang="ru-RU" sz="2000" b="1" dirty="0" smtClean="0"/>
              <a:t>   За сутки организм человека расходует массу АТФ, почти равную массе его тела.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Время жизни 1 молекулы АТФ – 1 минута, секундный запас в организме – 250 г.</a:t>
            </a:r>
          </a:p>
          <a:p>
            <a:r>
              <a:rPr lang="ru-RU" sz="2000" b="1" dirty="0" smtClean="0"/>
              <a:t>   В клетках также идет постоянный процесс регенерации АТФ из АДФ и АМФ.</a:t>
            </a:r>
          </a:p>
          <a:p>
            <a:r>
              <a:rPr lang="ru-RU" sz="2000" b="1" dirty="0" smtClean="0"/>
              <a:t>   Кроме этого,  АТФ – исходный продукт для синтеза нуклеиновых кислот.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1163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5.1. Главная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«энергетическая валюта» клеток – АТ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P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I:\НАУКА\Материалы к БИОЭНЕРГЕТИКЕ\ATP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80"/>
            <a:ext cx="63032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НАУКА\Материалы к БИОЭНЕРГЕТИКЕ\ATPenergy rele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2" y="4077072"/>
            <a:ext cx="45719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6720" y="692697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   </a:t>
            </a:r>
            <a:r>
              <a:rPr lang="ru-RU" sz="2800" b="1" dirty="0">
                <a:solidFill>
                  <a:srgbClr val="FF0000"/>
                </a:solidFill>
              </a:rPr>
              <a:t>АТ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ru-RU" sz="2800" b="1" dirty="0"/>
              <a:t> – универсальный аккумулятор  химической энергии в клетках. </a:t>
            </a:r>
          </a:p>
          <a:p>
            <a:endParaRPr lang="ru-RU" sz="2000" b="1" dirty="0"/>
          </a:p>
          <a:p>
            <a:r>
              <a:rPr lang="ru-RU" sz="2000" b="1" dirty="0"/>
              <a:t>        </a:t>
            </a:r>
            <a:endParaRPr lang="ru-RU" b="1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2505456" y="2725058"/>
            <a:ext cx="484632" cy="16029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3400590" y="2725058"/>
            <a:ext cx="484632" cy="16029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1" y="3768089"/>
            <a:ext cx="45719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4944" y="4724400"/>
            <a:ext cx="9973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4" indent="-457200">
              <a:buAutoNum type="arabicPeriod"/>
            </a:pPr>
            <a:r>
              <a:rPr lang="en-US" sz="2000" b="1" dirty="0"/>
              <a:t>ATP </a:t>
            </a:r>
            <a:r>
              <a:rPr lang="en-US" sz="2000" b="1" dirty="0">
                <a:latin typeface="Calibri"/>
              </a:rPr>
              <a:t>→ ADP + P (</a:t>
            </a:r>
            <a:r>
              <a:rPr lang="ru-RU" sz="2000" b="1" dirty="0">
                <a:latin typeface="Calibri"/>
              </a:rPr>
              <a:t>отщепление </a:t>
            </a:r>
            <a:r>
              <a:rPr lang="ru-RU" sz="2000" b="1" dirty="0" err="1">
                <a:latin typeface="Calibri"/>
              </a:rPr>
              <a:t>фосфорильного</a:t>
            </a:r>
            <a:r>
              <a:rPr lang="ru-RU" sz="2000" b="1" dirty="0">
                <a:latin typeface="Calibri"/>
              </a:rPr>
              <a:t> </a:t>
            </a:r>
            <a:r>
              <a:rPr lang="ru-RU" sz="2000" b="1" dirty="0" smtClean="0">
                <a:latin typeface="Calibri"/>
              </a:rPr>
              <a:t>остатка</a:t>
            </a:r>
            <a:r>
              <a:rPr lang="en-US" sz="2000" b="1" dirty="0" smtClean="0">
                <a:latin typeface="Calibri"/>
              </a:rPr>
              <a:t> H₃PO₄</a:t>
            </a:r>
            <a:r>
              <a:rPr lang="ru-RU" sz="2000" b="1" dirty="0" smtClean="0">
                <a:latin typeface="Calibri"/>
              </a:rPr>
              <a:t>).                                             Высвобождение энергии </a:t>
            </a:r>
            <a:r>
              <a:rPr lang="en-US" sz="2000" b="1" dirty="0" smtClean="0">
                <a:latin typeface="Calibri"/>
              </a:rPr>
              <a:t>= </a:t>
            </a:r>
            <a:r>
              <a:rPr lang="en-US" sz="2000" b="1" dirty="0">
                <a:latin typeface="Calibri"/>
              </a:rPr>
              <a:t>- 30,5 </a:t>
            </a:r>
            <a:r>
              <a:rPr lang="ru-RU" sz="2000" b="1" dirty="0">
                <a:latin typeface="Calibri"/>
              </a:rPr>
              <a:t>кДж/моль</a:t>
            </a:r>
          </a:p>
          <a:p>
            <a:endParaRPr lang="ru-RU" sz="2000" b="1" dirty="0">
              <a:latin typeface="Calibri"/>
            </a:endParaRPr>
          </a:p>
          <a:p>
            <a:r>
              <a:rPr lang="ru-RU" sz="2000" b="1" dirty="0" smtClean="0">
                <a:latin typeface="Calibri"/>
              </a:rPr>
              <a:t>                                 2</a:t>
            </a:r>
            <a:r>
              <a:rPr lang="ru-RU" sz="2000" b="1" dirty="0">
                <a:latin typeface="Calibri"/>
              </a:rPr>
              <a:t>.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     </a:t>
            </a:r>
            <a:r>
              <a:rPr lang="en-US" sz="2000" b="1" dirty="0">
                <a:latin typeface="Calibri"/>
              </a:rPr>
              <a:t>ATP → AMP + PP (</a:t>
            </a:r>
            <a:r>
              <a:rPr lang="ru-RU" sz="2000" b="1" dirty="0">
                <a:latin typeface="Calibri"/>
              </a:rPr>
              <a:t>отщепление </a:t>
            </a:r>
            <a:r>
              <a:rPr lang="ru-RU" sz="2000" b="1" dirty="0" err="1">
                <a:latin typeface="Calibri"/>
              </a:rPr>
              <a:t>пирофосфорильного</a:t>
            </a:r>
            <a:r>
              <a:rPr lang="ru-RU" sz="2000" b="1" dirty="0">
                <a:latin typeface="Calibri"/>
              </a:rPr>
              <a:t> остатка). </a:t>
            </a:r>
          </a:p>
          <a:p>
            <a:r>
              <a:rPr lang="ru-RU" sz="2000" b="1" dirty="0">
                <a:latin typeface="Calibri"/>
              </a:rPr>
              <a:t>        </a:t>
            </a:r>
            <a:r>
              <a:rPr lang="ru-RU" sz="2000" b="1" dirty="0" smtClean="0">
                <a:latin typeface="Calibri"/>
              </a:rPr>
              <a:t>                                  Высвобождение энергии 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>
                <a:latin typeface="Calibri"/>
              </a:rPr>
              <a:t>= - 45,6</a:t>
            </a:r>
            <a:r>
              <a:rPr lang="ru-RU" sz="2000" b="1" dirty="0">
                <a:latin typeface="Calibri"/>
              </a:rPr>
              <a:t> кДж/моль 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9818" y="3886200"/>
            <a:ext cx="37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5536" y="3886200"/>
            <a:ext cx="38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644676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8579296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Окислительно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-восстановительные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реакции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C:\Users\Кирилл\Documents\05-02_RedoxReactions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25" y="2294792"/>
            <a:ext cx="9508350" cy="44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863" y="659423"/>
            <a:ext cx="1153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Окислительно-восстановительные реакции: реакции, в которых происходит перенос электронов от одной молекулы (</a:t>
            </a:r>
            <a:r>
              <a:rPr lang="ru-RU" sz="2400" b="1" i="1" dirty="0"/>
              <a:t>донор; восстановитель</a:t>
            </a:r>
            <a:r>
              <a:rPr lang="ru-RU" sz="2400" b="1" dirty="0"/>
              <a:t>) к другой (</a:t>
            </a:r>
            <a:r>
              <a:rPr lang="ru-RU" sz="2400" b="1" i="1" dirty="0"/>
              <a:t>акцептор; окислитель</a:t>
            </a:r>
            <a:r>
              <a:rPr lang="ru-RU" sz="2400" b="1" dirty="0"/>
              <a:t>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9496" y="26369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Восстановитель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904" y="53012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Окислитель</a:t>
            </a:r>
          </a:p>
        </p:txBody>
      </p:sp>
    </p:spTree>
    <p:extLst>
      <p:ext uri="{BB962C8B-B14F-4D97-AF65-F5344CB8AC3E}">
        <p14:creationId xmlns:p14="http://schemas.microsoft.com/office/powerpoint/2010/main" val="37593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4639"/>
            <a:ext cx="9144000" cy="6945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Метаболические пути в клетке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1" y="879232"/>
            <a:ext cx="11113477" cy="59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" y="155448"/>
            <a:ext cx="11530584" cy="14538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Окислительно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-восстановительные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реакции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latin typeface="+mn-lt"/>
              </a:rPr>
              <a:t>Это реакции, в которых происходит перенос электронов от одной молекулы (донор, восстановитель) к другой (акцептор, окислитель).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 В результате восстановитель окисляется, а окислитель восстанавливается.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8408" y="1307592"/>
            <a:ext cx="10991088" cy="1517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b="1" dirty="0"/>
          </a:p>
          <a:p>
            <a:r>
              <a:rPr lang="ru-RU" sz="1800" b="1" dirty="0"/>
              <a:t>Мнемоническое правило для запоминания: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Восстановитель</a:t>
            </a:r>
            <a:r>
              <a:rPr lang="ru-RU" sz="2000" b="1" dirty="0"/>
              <a:t>: молекула, </a:t>
            </a:r>
            <a:r>
              <a:rPr lang="ru-RU" sz="2000" b="1" i="1" dirty="0" err="1">
                <a:solidFill>
                  <a:srgbClr val="FF0000"/>
                </a:solidFill>
              </a:rPr>
              <a:t>ОТ</a:t>
            </a:r>
            <a:r>
              <a:rPr lang="ru-RU" sz="2000" b="1" dirty="0" err="1"/>
              <a:t>дающая</a:t>
            </a:r>
            <a:r>
              <a:rPr lang="ru-RU" sz="2000" b="1" dirty="0"/>
              <a:t> электрон – </a:t>
            </a:r>
            <a:r>
              <a:rPr lang="ru-RU" sz="2000" b="1" i="1" dirty="0" err="1">
                <a:solidFill>
                  <a:srgbClr val="FF0000"/>
                </a:solidFill>
              </a:rPr>
              <a:t>ОК</a:t>
            </a:r>
            <a:r>
              <a:rPr lang="ru-RU" sz="2000" b="1" dirty="0" err="1"/>
              <a:t>исляется</a:t>
            </a:r>
            <a:r>
              <a:rPr lang="ru-RU" sz="2000" b="1" dirty="0"/>
              <a:t>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Окислитель</a:t>
            </a:r>
            <a:r>
              <a:rPr lang="ru-RU" sz="2000" b="1" dirty="0"/>
              <a:t>: молекула, </a:t>
            </a:r>
            <a:r>
              <a:rPr lang="ru-RU" sz="2000" b="1" i="1" dirty="0" err="1">
                <a:solidFill>
                  <a:srgbClr val="FF0000"/>
                </a:solidFill>
              </a:rPr>
              <a:t>ВОС</a:t>
            </a:r>
            <a:r>
              <a:rPr lang="ru-RU" sz="2000" b="1" dirty="0" err="1"/>
              <a:t>принимающая</a:t>
            </a:r>
            <a:r>
              <a:rPr lang="ru-RU" sz="2000" b="1" dirty="0"/>
              <a:t> электрон –</a:t>
            </a:r>
            <a:r>
              <a:rPr lang="ru-RU" sz="2000" b="1" i="1" dirty="0" err="1">
                <a:solidFill>
                  <a:srgbClr val="FF0000"/>
                </a:solidFill>
              </a:rPr>
              <a:t>ВОС</a:t>
            </a:r>
            <a:r>
              <a:rPr lang="ru-RU" sz="2000" b="1" dirty="0" err="1"/>
              <a:t>станавливается</a:t>
            </a:r>
            <a:r>
              <a:rPr lang="ru-RU" sz="2000" b="1" dirty="0"/>
              <a:t>.</a:t>
            </a:r>
          </a:p>
          <a:p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928934"/>
            <a:ext cx="4571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Кирилл\Documents\ПУТИ МЕТ(материалы к лекции 2)\схема ок-восст р-ции -гут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928934"/>
            <a:ext cx="7200800" cy="37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354" y="142852"/>
            <a:ext cx="9050150" cy="10824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5.2. Строение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НАД (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никотинамидадениндинуклеотид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);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NAD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(nicotinamide adenine dinucleotide)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7702" y="1071546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9496" y="57864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                                     </a:t>
            </a:r>
            <a:endParaRPr lang="ru-RU" b="1" dirty="0"/>
          </a:p>
        </p:txBody>
      </p:sp>
      <p:pic>
        <p:nvPicPr>
          <p:cNvPr id="4" name="Picture 2" descr="C:\Users\Кирилл\Documents\NADpluscouleu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15" y="1071546"/>
            <a:ext cx="4913109" cy="55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ирилл\Documents\NAD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071546"/>
            <a:ext cx="3960440" cy="55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5.3. Строение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НАДФ (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NADP)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      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Nicotinamide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adenine dinucleotide phosphate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C:\Users\Кирилл\Documents\БИОЭНЕРГЕТИКА (МАТЕРИАЛЫ К НОВОМУ КУРСУ)\NAD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556792"/>
            <a:ext cx="79928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2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Окислительно-восстановительные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реакции с участием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NAD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E:\окисл-восст р-ция в цвет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36" y="548680"/>
            <a:ext cx="4210050" cy="792088"/>
          </a:xfrm>
          <a:prstGeom prst="rect">
            <a:avLst/>
          </a:prstGeom>
          <a:noFill/>
        </p:spPr>
      </p:pic>
      <p:pic>
        <p:nvPicPr>
          <p:cNvPr id="2051" name="Picture 3" descr="E:\NAD+NA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848284"/>
            <a:ext cx="8890000" cy="48668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3544" y="1448174"/>
            <a:ext cx="1088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AH₂(</a:t>
            </a:r>
            <a:r>
              <a:rPr lang="ru-RU" sz="2000" b="1" dirty="0" err="1"/>
              <a:t>вост.субстрат</a:t>
            </a:r>
            <a:r>
              <a:rPr lang="ru-RU" sz="2000" b="1" dirty="0"/>
              <a:t>)+</a:t>
            </a:r>
            <a:r>
              <a:rPr lang="en-US" sz="2000" b="1" dirty="0"/>
              <a:t>NAD⁺(</a:t>
            </a:r>
            <a:r>
              <a:rPr lang="ru-RU" sz="2000" b="1" dirty="0" err="1"/>
              <a:t>окисл.кофермент</a:t>
            </a:r>
            <a:r>
              <a:rPr lang="ru-RU" sz="2000" b="1" dirty="0"/>
              <a:t>) =    </a:t>
            </a:r>
            <a:r>
              <a:rPr lang="en-US" sz="2000" b="1" dirty="0"/>
              <a:t>A(</a:t>
            </a:r>
            <a:r>
              <a:rPr lang="ru-RU" sz="2000" b="1" dirty="0" err="1"/>
              <a:t>окисл.субстрат</a:t>
            </a:r>
            <a:r>
              <a:rPr lang="ru-RU" sz="2000" b="1" dirty="0"/>
              <a:t>)+</a:t>
            </a:r>
            <a:r>
              <a:rPr lang="en-US" sz="2000" b="1" dirty="0"/>
              <a:t>NADH+H⁺</a:t>
            </a:r>
            <a:r>
              <a:rPr lang="ru-RU" sz="2000" b="1" dirty="0"/>
              <a:t>(</a:t>
            </a:r>
            <a:r>
              <a:rPr lang="ru-RU" sz="2000" b="1" dirty="0" err="1"/>
              <a:t>восст.кофермент</a:t>
            </a:r>
            <a:r>
              <a:rPr lang="ru-RU" sz="2000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3992" y="594928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NAD</a:t>
            </a:r>
            <a:r>
              <a:rPr lang="en-US" b="1" dirty="0">
                <a:latin typeface="Calibri"/>
              </a:rPr>
              <a:t>⁺ + 2 </a:t>
            </a:r>
            <a:r>
              <a:rPr lang="ru-RU" b="1" dirty="0">
                <a:latin typeface="Calibri"/>
              </a:rPr>
              <a:t>атома водорода(2е⁻ +2Н⁺) → </a:t>
            </a:r>
          </a:p>
          <a:p>
            <a:r>
              <a:rPr lang="en-US" b="1" dirty="0">
                <a:latin typeface="Calibri"/>
              </a:rPr>
              <a:t>NADH + H⁺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1101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44624"/>
            <a:ext cx="10221022" cy="864096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Гидридный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перенос в ходе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окислительно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-восстановительной реакции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NAD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052737"/>
            <a:ext cx="5122912" cy="2808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836713"/>
            <a:ext cx="5400600" cy="334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312" y="4184214"/>
            <a:ext cx="1186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</a:t>
            </a:r>
            <a:r>
              <a:rPr lang="ru-RU" b="1" dirty="0"/>
              <a:t>окисленной форме никотинамидное кольцо </a:t>
            </a:r>
            <a:r>
              <a:rPr lang="en-US" b="1" dirty="0"/>
              <a:t>NAD </a:t>
            </a:r>
            <a:r>
              <a:rPr lang="ru-RU" b="1" dirty="0"/>
              <a:t>имеет </a:t>
            </a:r>
            <a:r>
              <a:rPr lang="ru-RU" b="1" i="1" dirty="0">
                <a:solidFill>
                  <a:srgbClr val="FF0000"/>
                </a:solidFill>
              </a:rPr>
              <a:t>ароматический </a:t>
            </a:r>
            <a:r>
              <a:rPr lang="ru-RU" b="1" dirty="0"/>
              <a:t>характер и несет </a:t>
            </a:r>
            <a:r>
              <a:rPr lang="ru-RU" b="1" dirty="0">
                <a:solidFill>
                  <a:srgbClr val="FF0000"/>
                </a:solidFill>
              </a:rPr>
              <a:t>положительный заряд</a:t>
            </a:r>
            <a:r>
              <a:rPr lang="ru-RU" b="1" dirty="0"/>
              <a:t>.  Поэтому правильное написание окисленной формы: </a:t>
            </a:r>
            <a:r>
              <a:rPr lang="en-US" b="1" dirty="0"/>
              <a:t>NAD⁺</a:t>
            </a:r>
            <a:r>
              <a:rPr lang="ru-RU" b="1" dirty="0"/>
              <a:t>. При окислении субстрата, находящегося в восстановленной форме (АН₂), происходит отщепление 2-х атомов водорода (то есть двух протонов и двух электронов).Однако на </a:t>
            </a:r>
            <a:r>
              <a:rPr lang="en-US" b="1" dirty="0"/>
              <a:t>NAD</a:t>
            </a:r>
            <a:r>
              <a:rPr lang="ru-RU" b="1" dirty="0"/>
              <a:t>⁺ переносится только один </a:t>
            </a:r>
            <a:r>
              <a:rPr lang="ru-RU" b="1" dirty="0">
                <a:solidFill>
                  <a:srgbClr val="FF0000"/>
                </a:solidFill>
              </a:rPr>
              <a:t>гидрид-ион :Н⁻</a:t>
            </a:r>
            <a:r>
              <a:rPr lang="ru-RU" b="1" dirty="0"/>
              <a:t> (то есть </a:t>
            </a:r>
            <a:r>
              <a:rPr lang="ru-RU" b="1" i="1" dirty="0"/>
              <a:t>два</a:t>
            </a:r>
            <a:r>
              <a:rPr lang="ru-RU" b="1" dirty="0"/>
              <a:t> электрона и только </a:t>
            </a:r>
            <a:r>
              <a:rPr lang="ru-RU" b="1" i="1" dirty="0"/>
              <a:t>один</a:t>
            </a:r>
            <a:r>
              <a:rPr lang="ru-RU" b="1" dirty="0"/>
              <a:t> протон). Акцептором этого гидрид-иона служит атом С в пара-положении к атому </a:t>
            </a:r>
            <a:r>
              <a:rPr lang="en-US" b="1" dirty="0"/>
              <a:t>N </a:t>
            </a:r>
            <a:r>
              <a:rPr lang="ru-RU" b="1" dirty="0"/>
              <a:t>кольца. В результате происходит перестроение двойных связей кольца и исчезновение положительного заряда на кольце. Второй протон высвобождается в среду в виде  Н</a:t>
            </a:r>
            <a:r>
              <a:rPr lang="ru-RU" b="1" dirty="0">
                <a:latin typeface="Calibri"/>
              </a:rPr>
              <a:t>⁺.</a:t>
            </a:r>
            <a:r>
              <a:rPr lang="ru-RU" b="1" dirty="0"/>
              <a:t> Следовательно, правильное наименование восстановленной формы кофермента: </a:t>
            </a:r>
            <a:r>
              <a:rPr lang="en-US" b="1" dirty="0"/>
              <a:t>NADH+H⁺</a:t>
            </a:r>
            <a:r>
              <a:rPr lang="ru-RU" b="1" dirty="0"/>
              <a:t>, а не </a:t>
            </a:r>
            <a:r>
              <a:rPr lang="en-US" b="1" dirty="0"/>
              <a:t>NADH₂</a:t>
            </a:r>
            <a:r>
              <a:rPr lang="ru-RU" b="1" dirty="0"/>
              <a:t>.  </a:t>
            </a:r>
            <a:r>
              <a:rPr lang="ru-RU" b="1" dirty="0">
                <a:solidFill>
                  <a:srgbClr val="FF0000"/>
                </a:solidFill>
              </a:rPr>
              <a:t>Важно</a:t>
            </a:r>
            <a:r>
              <a:rPr lang="ru-RU" b="1" dirty="0"/>
              <a:t>: </a:t>
            </a:r>
            <a:r>
              <a:rPr lang="en-US" b="1" dirty="0"/>
              <a:t>NADH+H⁺ </a:t>
            </a:r>
            <a:r>
              <a:rPr lang="ru-RU" b="1" dirty="0"/>
              <a:t>является переносчиком </a:t>
            </a:r>
            <a:r>
              <a:rPr lang="ru-RU" b="1" i="1" dirty="0"/>
              <a:t>двух</a:t>
            </a:r>
            <a:r>
              <a:rPr lang="ru-RU" b="1" dirty="0"/>
              <a:t>  электронов.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6120" y="119675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AH₂</a:t>
            </a:r>
            <a:r>
              <a:rPr lang="ru-RU" b="1" dirty="0"/>
              <a:t> </a:t>
            </a:r>
            <a:r>
              <a:rPr lang="en-US" b="1" dirty="0"/>
              <a:t>(</a:t>
            </a:r>
            <a:r>
              <a:rPr lang="ru-RU" b="1" dirty="0" err="1"/>
              <a:t>восст</a:t>
            </a:r>
            <a:r>
              <a:rPr lang="ru-RU" b="1" dirty="0"/>
              <a:t>) + </a:t>
            </a:r>
            <a:r>
              <a:rPr lang="en-US" b="1" dirty="0"/>
              <a:t>NAD⁺ (</a:t>
            </a:r>
            <a:r>
              <a:rPr lang="ru-RU" b="1" dirty="0" err="1"/>
              <a:t>окисл</a:t>
            </a:r>
            <a:r>
              <a:rPr lang="ru-RU" b="1" dirty="0"/>
              <a:t>) =</a:t>
            </a:r>
          </a:p>
          <a:p>
            <a:r>
              <a:rPr lang="en-US" b="1" dirty="0"/>
              <a:t>A (</a:t>
            </a:r>
            <a:r>
              <a:rPr lang="ru-RU" b="1" dirty="0" err="1"/>
              <a:t>окисл</a:t>
            </a:r>
            <a:r>
              <a:rPr lang="ru-RU" b="1" dirty="0"/>
              <a:t>)    + </a:t>
            </a:r>
            <a:r>
              <a:rPr lang="en-US" b="1" dirty="0"/>
              <a:t>NADH+H⁺(</a:t>
            </a:r>
            <a:r>
              <a:rPr lang="ru-RU" b="1" dirty="0" err="1"/>
              <a:t>восст</a:t>
            </a:r>
            <a:r>
              <a:rPr lang="ru-RU" b="1" dirty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32503" y="1843083"/>
            <a:ext cx="4571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32104" y="364502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Ион </a:t>
            </a:r>
            <a:r>
              <a:rPr lang="ru-RU" sz="1600" b="1" dirty="0" err="1"/>
              <a:t>гидроксония</a:t>
            </a:r>
            <a:r>
              <a:rPr lang="ru-RU" sz="1600" b="1" dirty="0"/>
              <a:t>, Н₃О⁺, для краткости обозначается как  Н⁺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0136" y="32129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  <a:r>
              <a:rPr lang="en-US" b="1" dirty="0">
                <a:latin typeface="Calibri"/>
              </a:rPr>
              <a:t>⁺ + H₂O → H₃O⁺</a:t>
            </a:r>
            <a:endParaRPr lang="ru-RU" b="1" dirty="0"/>
          </a:p>
        </p:txBody>
      </p:sp>
      <p:pic>
        <p:nvPicPr>
          <p:cNvPr id="4098" name="Picture 2" descr="C:\Users\Кирилл\Documents\Hydroxonium-c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28" y="1858516"/>
            <a:ext cx="1440160" cy="13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1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488" y="139513"/>
            <a:ext cx="9811512" cy="100811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Реакции с участием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NAD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nicotinamide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adenine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dinucleitide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en-US" sz="2400" b="1" dirty="0">
                <a:solidFill>
                  <a:srgbClr val="FF0000"/>
                </a:solidFill>
                <a:latin typeface="+mn-lt"/>
              </a:rPr>
              <a:t>NADP 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nicotinamide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adenine dinucleotide phosphate)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2" name="Picture 2" descr="C:\Users\Кирилл\Documents\nad+nadp-gu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556792"/>
            <a:ext cx="777686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752" y="764705"/>
            <a:ext cx="1164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NAD</a:t>
            </a:r>
            <a:r>
              <a:rPr lang="en-US" sz="2400" b="1" dirty="0">
                <a:latin typeface="Calibri"/>
              </a:rPr>
              <a:t>⁺ </a:t>
            </a:r>
            <a:r>
              <a:rPr lang="ru-RU" sz="2400" b="1" dirty="0">
                <a:latin typeface="Calibri"/>
              </a:rPr>
              <a:t>действует, как правило, при окислении, в катаболических реакциях;</a:t>
            </a:r>
          </a:p>
          <a:p>
            <a:pPr algn="ctr"/>
            <a:r>
              <a:rPr lang="en-US" sz="2400" b="1" dirty="0">
                <a:latin typeface="Calibri"/>
              </a:rPr>
              <a:t>NADP⁺ - </a:t>
            </a:r>
            <a:r>
              <a:rPr lang="ru-RU" sz="2400" b="1" dirty="0">
                <a:latin typeface="Calibri"/>
              </a:rPr>
              <a:t>чаще всего при восстановлении, в анаболических реакциях.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4406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48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Биохимические функции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NAD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C:\Documents and Settings\Admin\Мои документы\s03-reakcija-nad-ili-na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2103120"/>
            <a:ext cx="5870448" cy="4023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12024" y="785794"/>
            <a:ext cx="57123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</a:t>
            </a:r>
            <a:r>
              <a:rPr lang="en-US" sz="2400" b="1" dirty="0" smtClean="0"/>
              <a:t>NAD</a:t>
            </a:r>
            <a:r>
              <a:rPr lang="ru-RU" sz="2400" b="1" dirty="0" smtClean="0"/>
              <a:t>  </a:t>
            </a:r>
            <a:r>
              <a:rPr lang="ru-RU" sz="2400" b="1" dirty="0"/>
              <a:t>– кофермент различных </a:t>
            </a:r>
            <a:r>
              <a:rPr lang="ru-RU" sz="2400" b="1" dirty="0" smtClean="0"/>
              <a:t>ферментов </a:t>
            </a:r>
            <a:r>
              <a:rPr lang="ru-RU" sz="2400" b="1" dirty="0"/>
              <a:t>(более </a:t>
            </a:r>
            <a:r>
              <a:rPr lang="ru-RU" sz="2400" b="1" dirty="0" smtClean="0"/>
              <a:t>200), </a:t>
            </a:r>
            <a:r>
              <a:rPr lang="ru-RU" sz="2400" b="1" dirty="0"/>
              <a:t>участвующих в реакциях окисления глюкозы, жирных кислот, аминокислот</a:t>
            </a:r>
            <a:r>
              <a:rPr lang="ru-RU" sz="2400" b="1" dirty="0" smtClean="0"/>
              <a:t>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Все эти ферменты объединены под названием </a:t>
            </a:r>
            <a:r>
              <a:rPr lang="ru-RU" sz="2400" b="1" dirty="0" err="1" smtClean="0">
                <a:solidFill>
                  <a:srgbClr val="FF0000"/>
                </a:solidFill>
              </a:rPr>
              <a:t>дегидрогеназы</a:t>
            </a:r>
            <a:r>
              <a:rPr lang="ru-RU" sz="2400" b="1" dirty="0" smtClean="0"/>
              <a:t> (в официальной классификации ферментов – </a:t>
            </a:r>
            <a:r>
              <a:rPr lang="ru-RU" sz="2400" b="1" dirty="0" err="1" smtClean="0">
                <a:solidFill>
                  <a:srgbClr val="FF0000"/>
                </a:solidFill>
              </a:rPr>
              <a:t>оксидоредуктазы</a:t>
            </a:r>
            <a:r>
              <a:rPr lang="ru-RU" sz="2400" b="1" dirty="0" smtClean="0"/>
              <a:t>).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 smtClean="0"/>
              <a:t>   Во </a:t>
            </a:r>
            <a:r>
              <a:rPr lang="ru-RU" sz="2400" b="1" dirty="0"/>
              <a:t>всех этих реакциях кофермент выполняет функцию промежуточного акцептора электронов и протонов.</a:t>
            </a:r>
          </a:p>
          <a:p>
            <a:endParaRPr lang="ru-RU" sz="2000" b="1" dirty="0"/>
          </a:p>
          <a:p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9184" y="548680"/>
            <a:ext cx="549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AH</a:t>
            </a:r>
            <a:r>
              <a:rPr lang="en-US" sz="2400" b="1" dirty="0">
                <a:latin typeface="Calibri"/>
              </a:rPr>
              <a:t>₂ + NAD⁺→ A + NADH + H⁺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7744" y="1097360"/>
            <a:ext cx="5769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Восстановленная форма субстрата (АН₂) + окисленная</a:t>
            </a:r>
          </a:p>
          <a:p>
            <a:r>
              <a:rPr lang="ru-RU" b="1" dirty="0" smtClean="0"/>
              <a:t>форма </a:t>
            </a:r>
            <a:r>
              <a:rPr lang="en-US" b="1" dirty="0" smtClean="0"/>
              <a:t>NAD</a:t>
            </a:r>
            <a:r>
              <a:rPr lang="ru-RU" b="1" dirty="0" smtClean="0"/>
              <a:t> (</a:t>
            </a:r>
            <a:r>
              <a:rPr lang="en-US" b="1" dirty="0" smtClean="0"/>
              <a:t>NAD⁺) →</a:t>
            </a:r>
          </a:p>
          <a:p>
            <a:r>
              <a:rPr lang="ru-RU" b="1" dirty="0" smtClean="0"/>
              <a:t>Восстановленная форма </a:t>
            </a:r>
            <a:r>
              <a:rPr lang="en-US" b="1" dirty="0" smtClean="0"/>
              <a:t>NAD (NADH + H⁺) + </a:t>
            </a:r>
            <a:r>
              <a:rPr lang="ru-RU" b="1" dirty="0" smtClean="0"/>
              <a:t>окисленная форма субстрата (А)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8874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624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>
                <a:latin typeface="+mn-lt"/>
              </a:rPr>
              <a:t>Флавинадениндинуклеотид</a:t>
            </a:r>
            <a:r>
              <a:rPr lang="ru-RU" sz="2400" b="1" dirty="0">
                <a:latin typeface="+mn-lt"/>
              </a:rPr>
              <a:t> (ФАД);</a:t>
            </a:r>
            <a:br>
              <a:rPr lang="ru-RU" sz="2400" b="1" dirty="0">
                <a:latin typeface="+mn-lt"/>
              </a:rPr>
            </a:br>
            <a:r>
              <a:rPr lang="en-US" sz="2400" b="1" dirty="0" err="1">
                <a:latin typeface="+mn-lt"/>
              </a:rPr>
              <a:t>Flavin</a:t>
            </a:r>
            <a:r>
              <a:rPr lang="en-US" sz="2400" b="1" dirty="0">
                <a:latin typeface="+mn-lt"/>
              </a:rPr>
              <a:t> adenine dinucleotide (FAD)</a:t>
            </a:r>
            <a:endParaRPr lang="ru-RU" sz="2400" b="1" dirty="0">
              <a:latin typeface="+mn-lt"/>
            </a:endParaRPr>
          </a:p>
        </p:txBody>
      </p:sp>
      <p:pic>
        <p:nvPicPr>
          <p:cNvPr id="1026" name="Picture 2" descr="C:\Users\Кирилл\Documents\fad + fadh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764704"/>
            <a:ext cx="6858000" cy="46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456" y="5373217"/>
            <a:ext cx="11759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FAD </a:t>
            </a:r>
            <a:r>
              <a:rPr lang="ru-RU" sz="2000" b="1" dirty="0"/>
              <a:t>– кофермент, принимающий участие во многих </a:t>
            </a:r>
            <a:r>
              <a:rPr lang="ru-RU" sz="2000" b="1" dirty="0" err="1"/>
              <a:t>окислительно</a:t>
            </a:r>
            <a:r>
              <a:rPr lang="ru-RU" sz="2000" b="1" dirty="0"/>
              <a:t>-восстановительных процессах. </a:t>
            </a:r>
            <a:r>
              <a:rPr lang="en-US" sz="2000" b="1" dirty="0"/>
              <a:t>FAD </a:t>
            </a:r>
            <a:r>
              <a:rPr lang="ru-RU" sz="2000" b="1" dirty="0"/>
              <a:t>прочно связан с ферментом, являясь </a:t>
            </a:r>
            <a:r>
              <a:rPr lang="ru-RU" sz="2000" b="1" dirty="0" err="1"/>
              <a:t>простетической</a:t>
            </a:r>
            <a:r>
              <a:rPr lang="ru-RU" sz="2000" b="1" dirty="0"/>
              <a:t> группой. Окисленная форма (</a:t>
            </a:r>
            <a:r>
              <a:rPr lang="en-US" sz="2000" b="1" dirty="0"/>
              <a:t>FAD⁺)</a:t>
            </a:r>
            <a:r>
              <a:rPr lang="ru-RU" sz="2000" b="1" dirty="0"/>
              <a:t>, принимая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>
                <a:solidFill>
                  <a:srgbClr val="FF0000"/>
                </a:solidFill>
              </a:rPr>
              <a:t> атома водорода</a:t>
            </a:r>
            <a:r>
              <a:rPr lang="ru-RU" sz="2000" b="1" dirty="0"/>
              <a:t>: 2 протона (Н⁺) и 2 электрона</a:t>
            </a:r>
            <a:r>
              <a:rPr lang="en-US" sz="2000" b="1" dirty="0"/>
              <a:t> (e</a:t>
            </a:r>
            <a:r>
              <a:rPr lang="en-US" sz="2000" b="1" dirty="0">
                <a:latin typeface="Calibri"/>
              </a:rPr>
              <a:t>⁻)</a:t>
            </a:r>
            <a:r>
              <a:rPr lang="ru-RU" sz="2000" b="1" dirty="0"/>
              <a:t>, переходит в восстановленную форму (</a:t>
            </a:r>
            <a:r>
              <a:rPr lang="en-US" sz="2000" b="1" dirty="0"/>
              <a:t>FADH₂</a:t>
            </a:r>
            <a:r>
              <a:rPr lang="en-US" sz="2000" b="1" dirty="0" smtClean="0"/>
              <a:t>)</a:t>
            </a:r>
            <a:r>
              <a:rPr lang="ru-RU" sz="2000" b="1" dirty="0" smtClean="0"/>
              <a:t>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FAD⁺ + 2H⁺ + 2e⁻ → FADH₂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9975025">
            <a:off x="8053447" y="4244501"/>
            <a:ext cx="2697262" cy="1943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9546027">
            <a:off x="8803840" y="3210358"/>
            <a:ext cx="1842504" cy="2578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77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29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12а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4937"/>
            <a:ext cx="10515600" cy="3592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411869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8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Обмен веществ в клетках организмов (метаболизм)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5" y="764931"/>
            <a:ext cx="10445261" cy="4602407"/>
          </a:xfrm>
        </p:spPr>
      </p:pic>
      <p:sp>
        <p:nvSpPr>
          <p:cNvPr id="5" name="TextBox 4"/>
          <p:cNvSpPr txBox="1"/>
          <p:nvPr/>
        </p:nvSpPr>
        <p:spPr>
          <a:xfrm>
            <a:off x="0" y="5367338"/>
            <a:ext cx="11869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Метаболизм – совокупность всех химических реакций в организме. Состоит из двух частей: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Катаболизм</a:t>
            </a:r>
            <a:r>
              <a:rPr lang="ru-RU" b="1" dirty="0" smtClean="0"/>
              <a:t> (энергетический обмен) – совокупность реакций, приводящих к распаду сложных веществ, которые поступают в организм, до более простых. </a:t>
            </a:r>
            <a:r>
              <a:rPr lang="ru-RU" b="1" dirty="0" smtClean="0">
                <a:solidFill>
                  <a:srgbClr val="FF0000"/>
                </a:solidFill>
              </a:rPr>
              <a:t>Энергия выделяется</a:t>
            </a:r>
            <a:r>
              <a:rPr lang="ru-RU" b="1" dirty="0"/>
              <a:t>:</a:t>
            </a:r>
            <a:r>
              <a:rPr lang="ru-RU" b="1" dirty="0" smtClean="0"/>
              <a:t> Глюкоза + О₂ → СО₂ + Н₂О + энергия.</a:t>
            </a:r>
          </a:p>
          <a:p>
            <a:pPr marL="342900" indent="-342900">
              <a:buAutoNum type="arabicPeriod"/>
            </a:pPr>
            <a:r>
              <a:rPr lang="ru-RU" b="1" dirty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Анаболизм</a:t>
            </a:r>
            <a:r>
              <a:rPr lang="ru-RU" b="1" dirty="0" smtClean="0"/>
              <a:t> (пластический обмен) – совокупность реакций, приводящих к синтезу сложных веществ из более простых. </a:t>
            </a:r>
            <a:r>
              <a:rPr lang="ru-RU" b="1" dirty="0" smtClean="0">
                <a:solidFill>
                  <a:srgbClr val="00B050"/>
                </a:solidFill>
              </a:rPr>
              <a:t>Энергия затрачивается</a:t>
            </a:r>
            <a:r>
              <a:rPr lang="ru-RU" b="1" dirty="0"/>
              <a:t>:</a:t>
            </a:r>
            <a:r>
              <a:rPr lang="ru-RU" b="1" dirty="0" smtClean="0"/>
              <a:t> СО₂ + Н₂О + энергия → Глюкоза + О₂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41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47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Катаболизм и анаболизм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756138"/>
            <a:ext cx="5712069" cy="5864469"/>
          </a:xfrm>
        </p:spPr>
      </p:pic>
      <p:sp>
        <p:nvSpPr>
          <p:cNvPr id="5" name="TextBox 4"/>
          <p:cNvSpPr txBox="1"/>
          <p:nvPr/>
        </p:nvSpPr>
        <p:spPr>
          <a:xfrm>
            <a:off x="6277708" y="852854"/>
            <a:ext cx="55801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Метаболизм (обмен веществ</a:t>
            </a:r>
            <a:r>
              <a:rPr lang="ru-RU" b="1" dirty="0" smtClean="0"/>
              <a:t>) – совокупность всех химических реакций в организме. Эти реакции находятся под контролем разнообразных регуляторных механизмов и поэтому строго согласованы во времени и в пространстве.</a:t>
            </a:r>
          </a:p>
          <a:p>
            <a:r>
              <a:rPr lang="ru-RU" b="1" dirty="0" smtClean="0"/>
              <a:t>     Главные пути метаболизма немногочисленны и одинаковы для большинства организмов, что свидетельствует о единстве происхождения всех живых существ.</a:t>
            </a:r>
          </a:p>
          <a:p>
            <a:r>
              <a:rPr lang="ru-RU" b="1" dirty="0" smtClean="0"/>
              <a:t>     Метаболизм обычно подразделяют на 2 стадии катаболизм и анаболизм.</a:t>
            </a:r>
          </a:p>
          <a:p>
            <a:r>
              <a:rPr lang="ru-RU" b="1" dirty="0" smtClean="0"/>
              <a:t>     1. В ходе катаболических реакций сложные вещества распадаются до более простых, обычно с </a:t>
            </a:r>
            <a:r>
              <a:rPr lang="ru-RU" b="1" dirty="0" smtClean="0">
                <a:solidFill>
                  <a:srgbClr val="FF0000"/>
                </a:solidFill>
              </a:rPr>
              <a:t>выделением энергии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2. В ходе анаболических реакций из более простых веществ синтезируются более сложные, что требует </a:t>
            </a:r>
            <a:r>
              <a:rPr lang="ru-RU" b="1" dirty="0" smtClean="0">
                <a:solidFill>
                  <a:srgbClr val="FF0000"/>
                </a:solidFill>
              </a:rPr>
              <a:t>затраты энергии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55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21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Классификация организмов по типу обмена веществ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814003"/>
              </p:ext>
            </p:extLst>
          </p:nvPr>
        </p:nvGraphicFramePr>
        <p:xfrm>
          <a:off x="838200" y="658367"/>
          <a:ext cx="10515600" cy="513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18421293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971879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78942682"/>
                    </a:ext>
                  </a:extLst>
                </a:gridCol>
              </a:tblGrid>
              <a:tr h="2569464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963890"/>
                  </a:ext>
                </a:extLst>
              </a:tr>
              <a:tr h="25694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7556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568" y="1554480"/>
            <a:ext cx="2953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Источник энергии: </a:t>
            </a:r>
          </a:p>
          <a:p>
            <a:r>
              <a:rPr lang="ru-RU" sz="3200" b="1" dirty="0" smtClean="0"/>
              <a:t>свет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3544" y="3493008"/>
            <a:ext cx="3410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Источник энергии: химические связи в молекулах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17720" y="1746504"/>
            <a:ext cx="294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Фототрофы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4590287" y="4123944"/>
            <a:ext cx="297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Хемотрофы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64424" y="1152144"/>
            <a:ext cx="3145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Бактерии, водоросли, растения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64424" y="3493008"/>
            <a:ext cx="31455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Археи, бактерии, грибы, животные</a:t>
            </a:r>
          </a:p>
          <a:p>
            <a:r>
              <a:rPr lang="ru-RU" b="1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в том числе человек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90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365125"/>
            <a:ext cx="11887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Круговорот углекислого газа и кислорода между фотосинтезирующими организмами и организмами, использующих  энергию химических связей органических молекул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44" y="1825624"/>
            <a:ext cx="6793992" cy="4840351"/>
          </a:xfrm>
        </p:spPr>
      </p:pic>
      <p:sp>
        <p:nvSpPr>
          <p:cNvPr id="5" name="TextBox 4"/>
          <p:cNvSpPr txBox="1"/>
          <p:nvPr/>
        </p:nvSpPr>
        <p:spPr>
          <a:xfrm>
            <a:off x="9226296" y="3575304"/>
            <a:ext cx="2688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этот круговорот на Земле вовлечены огромные массы веществ: биосферный оборот оценивается в ~4·10¹¹ т углерода в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2270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Источники энергии для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хемотрофов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фототрофов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877824"/>
            <a:ext cx="10799064" cy="5824728"/>
          </a:xfrm>
        </p:spPr>
      </p:pic>
    </p:spTree>
    <p:extLst>
      <p:ext uri="{BB962C8B-B14F-4D97-AF65-F5344CB8AC3E}">
        <p14:creationId xmlns:p14="http://schemas.microsoft.com/office/powerpoint/2010/main" val="5784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4638"/>
            <a:ext cx="10515600" cy="677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Метаболическое определение понятия «жизнь»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32" y="597877"/>
            <a:ext cx="4519246" cy="4484077"/>
          </a:xfrm>
        </p:spPr>
      </p:pic>
      <p:sp>
        <p:nvSpPr>
          <p:cNvPr id="5" name="TextBox 4"/>
          <p:cNvSpPr txBox="1"/>
          <p:nvPr/>
        </p:nvSpPr>
        <p:spPr>
          <a:xfrm>
            <a:off x="413238" y="5433646"/>
            <a:ext cx="113508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Фридрих Энгельс</a:t>
            </a:r>
            <a:r>
              <a:rPr lang="ru-RU" sz="2400" b="1" dirty="0" smtClean="0"/>
              <a:t>: «Жизнь есть способ существования белковых тел, существенным моментом которого является постоянный </a:t>
            </a:r>
            <a:r>
              <a:rPr lang="ru-RU" sz="2400" b="1" dirty="0" smtClean="0">
                <a:solidFill>
                  <a:srgbClr val="00B050"/>
                </a:solidFill>
              </a:rPr>
              <a:t>обмен веществ </a:t>
            </a:r>
            <a:r>
              <a:rPr lang="ru-RU" sz="2400" b="1" dirty="0" smtClean="0"/>
              <a:t>с окружающей их внешней средой, причем с прекращением этого обмена прекращается и жизнь…».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1988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715"/>
            <a:ext cx="10515600" cy="11517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Обмен веществ -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существенный, но не единственный критерий жизни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1069"/>
            <a:ext cx="6567853" cy="4475285"/>
          </a:xfrm>
        </p:spPr>
      </p:pic>
      <p:sp>
        <p:nvSpPr>
          <p:cNvPr id="5" name="TextBox 4"/>
          <p:cNvSpPr txBox="1"/>
          <p:nvPr/>
        </p:nvSpPr>
        <p:spPr>
          <a:xfrm>
            <a:off x="105509" y="3938954"/>
            <a:ext cx="254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Подача воздуха в ящик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52792" y="3938954"/>
            <a:ext cx="2655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выходе: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Дефицит кислорода.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Повышение концентрации СО₂.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Появление водяных паров.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1342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1323</Words>
  <Application>Microsoft Office PowerPoint</Application>
  <PresentationFormat>Широкоэкранный</PresentationFormat>
  <Paragraphs>108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Лекция 12а</vt:lpstr>
      <vt:lpstr>Метаболические пути в клетке</vt:lpstr>
      <vt:lpstr>Обмен веществ в клетках организмов (метаболизм)</vt:lpstr>
      <vt:lpstr>Катаболизм и анаболизм</vt:lpstr>
      <vt:lpstr>Классификация организмов по типу обмена веществ</vt:lpstr>
      <vt:lpstr>Круговорот углекислого газа и кислорода между фотосинтезирующими организмами и организмами, использующих  энергию химических связей органических молекул</vt:lpstr>
      <vt:lpstr>Источники энергии для хемотрофов и фототрофов</vt:lpstr>
      <vt:lpstr>Метаболическое определение понятия «жизнь» </vt:lpstr>
      <vt:lpstr>Обмен веществ -   существенный, но не единственный критерий жизни</vt:lpstr>
      <vt:lpstr>Современные определения понятия «жизнь»</vt:lpstr>
      <vt:lpstr>Важнейшие биологические молекулы 1. Белки</vt:lpstr>
      <vt:lpstr>2. Липиды. Органические соединения, состоящие из остатков спиртов, жирных кислот и др.компонентов</vt:lpstr>
      <vt:lpstr>3. Углеводы –органические соединения, содержащие карбонильную группу и несколько гидроксильных групп</vt:lpstr>
      <vt:lpstr>3. Различные представления структуры углеводов (на примере молекулы глюкозы)</vt:lpstr>
      <vt:lpstr>4. Нуклеотиды – фосфорные эфиры нуклеозидов</vt:lpstr>
      <vt:lpstr>5. Кофакторы. Ионы металлов или небольшие молекулы небелковой природы, которые связываются с белками и обеспечивают их функциональную активность </vt:lpstr>
      <vt:lpstr>5. Наиболее важные кофакторы 5.1. Аденозинтрифосфат (АТФ или ATP)</vt:lpstr>
      <vt:lpstr>5.1. Главная «энергетическая валюта» клеток – АТP</vt:lpstr>
      <vt:lpstr>Окислительно-восстановительные реакции</vt:lpstr>
      <vt:lpstr>Окислительно-восстановительные реакции Это реакции, в которых происходит перенос электронов от одной молекулы (донор, восстановитель) к другой (акцептор, окислитель).   В результате восстановитель окисляется, а окислитель восстанавливается.</vt:lpstr>
      <vt:lpstr>5.2. Строение НАД (никотинамидадениндинуклеотид);                            NAD (nicotinamide adenine dinucleotide) </vt:lpstr>
      <vt:lpstr>5.3. Строение НАДФ (NADP)          Nicotinamide adenine dinucleotide phosphate</vt:lpstr>
      <vt:lpstr>Окислительно-восстановительные реакции с участием NAD</vt:lpstr>
      <vt:lpstr>Гидридный перенос в ходе окислительно-восстановительной реакции NAD</vt:lpstr>
      <vt:lpstr>Реакции с участием NAD (nicotinamide adenine dinucleitide) и NADP (nicotinamide adenine dinucleotide phosphate)  </vt:lpstr>
      <vt:lpstr>Биохимические функции  NAD  </vt:lpstr>
      <vt:lpstr>Флавинадениндинуклеотид (ФАД); Flavin adenine dinucleotide (FAD)</vt:lpstr>
      <vt:lpstr>Лекция 12а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11а</dc:title>
  <dc:creator>Кирилл</dc:creator>
  <cp:lastModifiedBy>Кирилл</cp:lastModifiedBy>
  <cp:revision>152</cp:revision>
  <dcterms:created xsi:type="dcterms:W3CDTF">2020-09-10T18:17:15Z</dcterms:created>
  <dcterms:modified xsi:type="dcterms:W3CDTF">2020-12-24T19:26:34Z</dcterms:modified>
</cp:coreProperties>
</file>