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3" r:id="rId3"/>
    <p:sldId id="256" r:id="rId4"/>
    <p:sldId id="257" r:id="rId5"/>
    <p:sldId id="274" r:id="rId6"/>
    <p:sldId id="275" r:id="rId7"/>
    <p:sldId id="276" r:id="rId8"/>
    <p:sldId id="277" r:id="rId9"/>
    <p:sldId id="264" r:id="rId10"/>
    <p:sldId id="282" r:id="rId11"/>
    <p:sldId id="278" r:id="rId12"/>
    <p:sldId id="279" r:id="rId13"/>
    <p:sldId id="280" r:id="rId14"/>
    <p:sldId id="281" r:id="rId15"/>
    <p:sldId id="258" r:id="rId16"/>
    <p:sldId id="284" r:id="rId17"/>
    <p:sldId id="259" r:id="rId18"/>
    <p:sldId id="260" r:id="rId19"/>
    <p:sldId id="261" r:id="rId20"/>
    <p:sldId id="262" r:id="rId21"/>
    <p:sldId id="263" r:id="rId22"/>
    <p:sldId id="265" r:id="rId23"/>
    <p:sldId id="266" r:id="rId24"/>
    <p:sldId id="267" r:id="rId25"/>
    <p:sldId id="285" r:id="rId26"/>
    <p:sldId id="268" r:id="rId27"/>
    <p:sldId id="269" r:id="rId28"/>
    <p:sldId id="270" r:id="rId29"/>
    <p:sldId id="271" r:id="rId30"/>
    <p:sldId id="27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3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3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5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7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5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3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8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7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160E-2F80-49A5-9B6C-3190F60DD2A4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52EB-71BE-49EA-8C9E-596202289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7393"/>
            <a:ext cx="9144000" cy="72096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11б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08992"/>
            <a:ext cx="9144000" cy="49676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83" y="826476"/>
            <a:ext cx="3448050" cy="4783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538" y="5723792"/>
            <a:ext cx="11386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Наши знания – радиус окружности, ее </a:t>
            </a:r>
            <a:r>
              <a:rPr lang="ru-RU" sz="2800" b="1" smtClean="0"/>
              <a:t>длина –</a:t>
            </a:r>
          </a:p>
          <a:p>
            <a:pPr algn="ctr"/>
            <a:r>
              <a:rPr lang="ru-RU" sz="2800" b="1" smtClean="0"/>
              <a:t> </a:t>
            </a:r>
            <a:r>
              <a:rPr lang="ru-RU" sz="2800" b="1" dirty="0" smtClean="0"/>
              <a:t>граница (пока еще) неизведанного.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56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2б. Образование полимеров углеводов также невозможно в «первичном бульоне»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48" y="1690688"/>
            <a:ext cx="7790687" cy="4316920"/>
          </a:xfrm>
        </p:spPr>
      </p:pic>
      <p:sp>
        <p:nvSpPr>
          <p:cNvPr id="5" name="TextBox 4"/>
          <p:cNvSpPr txBox="1"/>
          <p:nvPr/>
        </p:nvSpPr>
        <p:spPr>
          <a:xfrm>
            <a:off x="448056" y="5870448"/>
            <a:ext cx="1134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При образовании связи между отдельными молекулами сахаров выделяется молекула воды. </a:t>
            </a:r>
          </a:p>
          <a:p>
            <a:r>
              <a:rPr lang="ru-RU" b="1" dirty="0" smtClean="0"/>
              <a:t>   Поэтому в водной фазе реакция сдвинута в сторону распада </a:t>
            </a:r>
            <a:r>
              <a:rPr lang="ru-RU" b="1" dirty="0" smtClean="0"/>
              <a:t>дисахарида.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872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715"/>
            <a:ext cx="10515600" cy="8880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3. 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Неупрощаемая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сложность»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7" y="923192"/>
            <a:ext cx="4286250" cy="5468816"/>
          </a:xfrm>
        </p:spPr>
      </p:pic>
      <p:sp>
        <p:nvSpPr>
          <p:cNvPr id="5" name="TextBox 4"/>
          <p:cNvSpPr txBox="1"/>
          <p:nvPr/>
        </p:nvSpPr>
        <p:spPr>
          <a:xfrm>
            <a:off x="4677508" y="808892"/>
            <a:ext cx="732472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sz="2000" b="1" dirty="0" smtClean="0"/>
              <a:t>Даже </a:t>
            </a:r>
            <a:r>
              <a:rPr lang="ru-RU" sz="2000" b="1" dirty="0" smtClean="0"/>
              <a:t>для работы </a:t>
            </a:r>
            <a:r>
              <a:rPr lang="ru-RU" sz="2000" b="1" dirty="0" smtClean="0"/>
              <a:t>даже простейшей живой клетки требуются специальные механизмы репликации ДНК, синтеза белков, энергоснабжения и регуляции всех этих процессов во времени и пространстве. Сложность такой системы чрезвычайно высока, а более простых </a:t>
            </a:r>
            <a:r>
              <a:rPr lang="ru-RU" sz="2000" b="1" dirty="0" err="1" smtClean="0"/>
              <a:t>саморепликативных</a:t>
            </a:r>
            <a:r>
              <a:rPr lang="ru-RU" sz="2000" b="1" dirty="0" smtClean="0"/>
              <a:t> систем в биологии </a:t>
            </a:r>
            <a:r>
              <a:rPr lang="ru-RU" sz="2000" b="1" dirty="0" smtClean="0"/>
              <a:t>не найдено.</a:t>
            </a:r>
            <a:endParaRPr lang="ru-RU" sz="2000" b="1" dirty="0" smtClean="0"/>
          </a:p>
          <a:p>
            <a:r>
              <a:rPr lang="en-US" sz="2000" b="1" dirty="0" smtClean="0"/>
              <a:t>     </a:t>
            </a:r>
            <a:r>
              <a:rPr lang="ru-RU" sz="2000" b="1" i="1" dirty="0" smtClean="0"/>
              <a:t>Единственный путь </a:t>
            </a:r>
            <a:r>
              <a:rPr lang="ru-RU" sz="2000" b="1" dirty="0" smtClean="0"/>
              <a:t>происхождения сложных систем из более простых – эволюция по Дарвину с помощью естественного отбора. Но для начала эволюции уже нужны достаточно сложные структуры, способные к размножению.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Если естественный отбор начинается только с момента появления первой клетки, то для ее образования требуется гигантское время – на много порядков больше возраста Вселенной. 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Возникает замкнутый круг – для формирования сложных объектов уже изначально требуются сложные системы-репликаторы.</a:t>
            </a:r>
          </a:p>
          <a:p>
            <a:r>
              <a:rPr lang="ru-RU" sz="2000" b="1" dirty="0" smtClean="0"/>
              <a:t>Эта проблема называется «</a:t>
            </a:r>
            <a:r>
              <a:rPr lang="ru-RU" sz="2000" b="1" dirty="0" err="1" smtClean="0">
                <a:solidFill>
                  <a:srgbClr val="FF0000"/>
                </a:solidFill>
              </a:rPr>
              <a:t>неупрощаемая</a:t>
            </a:r>
            <a:r>
              <a:rPr lang="ru-RU" sz="2000" b="1" dirty="0" smtClean="0">
                <a:solidFill>
                  <a:srgbClr val="FF0000"/>
                </a:solidFill>
              </a:rPr>
              <a:t> сложность» (</a:t>
            </a:r>
            <a:r>
              <a:rPr lang="en-US" sz="2000" b="1" dirty="0" smtClean="0">
                <a:solidFill>
                  <a:srgbClr val="FF0000"/>
                </a:solidFill>
              </a:rPr>
              <a:t>irreducible complexity).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1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4.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Хиральная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чистота аминокислот и нуклеотидов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7946" y="817685"/>
            <a:ext cx="63040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Хиральность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свойство молекулы быть несовместимой со своим зеркальным отражением при любой комбинации вращений и перемещений в пространстве.</a:t>
            </a:r>
          </a:p>
          <a:p>
            <a:r>
              <a:rPr lang="ru-RU" b="1" dirty="0" smtClean="0"/>
              <a:t>Белки построены из левых (</a:t>
            </a:r>
            <a:r>
              <a:rPr lang="en-US" b="1" dirty="0" smtClean="0"/>
              <a:t>L-) </a:t>
            </a:r>
            <a:r>
              <a:rPr lang="ru-RU" b="1" dirty="0" smtClean="0"/>
              <a:t>изомеров аминокислот, нуклеиновые кислоты из правых (</a:t>
            </a:r>
            <a:r>
              <a:rPr lang="en-US" b="1" dirty="0" smtClean="0"/>
              <a:t>D-) </a:t>
            </a:r>
            <a:r>
              <a:rPr lang="ru-RU" b="1" dirty="0" smtClean="0"/>
              <a:t>изомеров рибозы </a:t>
            </a:r>
            <a:r>
              <a:rPr lang="ru-RU" b="1" dirty="0" smtClean="0"/>
              <a:t>или </a:t>
            </a:r>
            <a:r>
              <a:rPr lang="ru-RU" b="1" dirty="0" err="1" smtClean="0"/>
              <a:t>дезоксирибозы</a:t>
            </a:r>
            <a:r>
              <a:rPr lang="ru-RU" b="1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i="1" dirty="0" smtClean="0"/>
              <a:t>Жизни присуща </a:t>
            </a:r>
            <a:r>
              <a:rPr lang="ru-RU" b="1" i="1" dirty="0" err="1" smtClean="0"/>
              <a:t>хиральная</a:t>
            </a:r>
            <a:r>
              <a:rPr lang="ru-RU" b="1" i="1" dirty="0" smtClean="0"/>
              <a:t> чистота</a:t>
            </a:r>
            <a:r>
              <a:rPr lang="ru-RU" b="1" dirty="0" smtClean="0"/>
              <a:t>, а в экспериментах по абиогенному синтезу правые и левые изомеры </a:t>
            </a:r>
            <a:r>
              <a:rPr lang="ru-RU" b="1" dirty="0" smtClean="0"/>
              <a:t>образуются</a:t>
            </a:r>
            <a:r>
              <a:rPr lang="ru-RU" b="1" dirty="0" smtClean="0"/>
              <a:t>, </a:t>
            </a:r>
            <a:r>
              <a:rPr lang="ru-RU" b="1" dirty="0" smtClean="0"/>
              <a:t>как правило,  в равных долях. Из такой смеси могут формироваться только  неактивные белки и нуклеиновые кислоты с беспорядочной укладкой.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" y="817685"/>
            <a:ext cx="4953000" cy="58293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3" y="3815863"/>
            <a:ext cx="6172199" cy="28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40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Возможные причины возникновения хиральности-1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6" y="826477"/>
            <a:ext cx="5794014" cy="351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54" y="844063"/>
            <a:ext cx="2248632" cy="349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619" y="844062"/>
            <a:ext cx="2121512" cy="3499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83577" y="4721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8" y="4343868"/>
            <a:ext cx="5922991" cy="2311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1669" y="4510454"/>
            <a:ext cx="5644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В метеоритной органике обнаруживается </a:t>
            </a:r>
            <a:r>
              <a:rPr lang="ru-RU" b="1" i="1" dirty="0" smtClean="0"/>
              <a:t>небольшое преобладание</a:t>
            </a:r>
            <a:r>
              <a:rPr lang="ru-RU" b="1" dirty="0" smtClean="0"/>
              <a:t> левых (</a:t>
            </a:r>
            <a:r>
              <a:rPr lang="en-US" b="1" dirty="0" smtClean="0"/>
              <a:t>L-)</a:t>
            </a:r>
            <a:r>
              <a:rPr lang="ru-RU" b="1" dirty="0" smtClean="0"/>
              <a:t> аминокислот над правыми </a:t>
            </a:r>
            <a:r>
              <a:rPr lang="en-US" b="1" dirty="0" smtClean="0"/>
              <a:t>(D-)</a:t>
            </a:r>
            <a:r>
              <a:rPr lang="ru-RU" b="1" dirty="0" smtClean="0"/>
              <a:t>. Правые аминокислоты избирательно разрушаются поляризованным УФ-светом от пульсаров, белых карликов, а также в результате рассеяния неполяризованного света на частицах межзвездной пыли.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43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29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Возможные причины возникновения хиральности-2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" y="940777"/>
            <a:ext cx="6222023" cy="5486400"/>
          </a:xfrm>
        </p:spPr>
      </p:pic>
      <p:sp>
        <p:nvSpPr>
          <p:cNvPr id="5" name="TextBox 4"/>
          <p:cNvSpPr txBox="1"/>
          <p:nvPr/>
        </p:nvSpPr>
        <p:spPr>
          <a:xfrm>
            <a:off x="6532685" y="949569"/>
            <a:ext cx="538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Бета-распад</a:t>
            </a:r>
            <a:r>
              <a:rPr lang="ru-RU" b="1" dirty="0" smtClean="0"/>
              <a:t>: испускание электронов  при распаде атомных ядер.</a:t>
            </a:r>
          </a:p>
          <a:p>
            <a:r>
              <a:rPr lang="ru-RU" b="1" dirty="0" smtClean="0"/>
              <a:t>   </a:t>
            </a:r>
            <a:r>
              <a:rPr lang="ru-RU" b="1" i="1" dirty="0" smtClean="0"/>
              <a:t>Нейтрон распадается на  протон, </a:t>
            </a:r>
            <a:r>
              <a:rPr lang="el-GR" b="1" i="1" dirty="0" smtClean="0"/>
              <a:t>β</a:t>
            </a:r>
            <a:r>
              <a:rPr lang="ru-RU" b="1" i="1" dirty="0" smtClean="0"/>
              <a:t>-частицу (электрон) и антинейтрино.</a:t>
            </a:r>
          </a:p>
          <a:p>
            <a:r>
              <a:rPr lang="ru-RU" b="1" dirty="0" smtClean="0"/>
              <a:t>   Любой электрон, замедляясь при взаимодействии со средой, сам испускает электромагнитные волны. Эти волны поляризованы таким образом, что они разрушают любые правовращающие </a:t>
            </a:r>
            <a:r>
              <a:rPr lang="ru-RU" b="1" dirty="0" err="1" smtClean="0"/>
              <a:t>хиральные</a:t>
            </a:r>
            <a:r>
              <a:rPr lang="ru-RU" b="1" dirty="0" smtClean="0"/>
              <a:t> молекулы сильнее, чем левовращающие.</a:t>
            </a:r>
          </a:p>
          <a:p>
            <a:endParaRPr lang="ru-RU" b="1" dirty="0" smtClean="0"/>
          </a:p>
          <a:p>
            <a:r>
              <a:rPr lang="ru-RU" b="1" smtClean="0"/>
              <a:t>   Эксперимент</a:t>
            </a:r>
            <a:r>
              <a:rPr lang="ru-RU" b="1" dirty="0" smtClean="0"/>
              <a:t>: бомбардировка электронами раствора аминокислоты, содержащего </a:t>
            </a:r>
            <a:r>
              <a:rPr lang="en-US" b="1" dirty="0" smtClean="0"/>
              <a:t>L- </a:t>
            </a:r>
            <a:r>
              <a:rPr lang="ru-RU" b="1" dirty="0" smtClean="0"/>
              <a:t>и </a:t>
            </a:r>
            <a:r>
              <a:rPr lang="en-US" b="1" dirty="0" smtClean="0"/>
              <a:t>D-</a:t>
            </a:r>
            <a:r>
              <a:rPr lang="ru-RU" b="1" dirty="0" smtClean="0"/>
              <a:t>изомеры в равной концентрации, приводит к более сильному разрушению </a:t>
            </a:r>
            <a:r>
              <a:rPr lang="en-US" b="1" dirty="0" smtClean="0"/>
              <a:t>D-</a:t>
            </a:r>
            <a:r>
              <a:rPr lang="ru-RU" b="1" dirty="0" smtClean="0"/>
              <a:t>изомеров.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715" y="3868615"/>
            <a:ext cx="313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</a:t>
            </a:r>
            <a:r>
              <a:rPr lang="ru-RU" sz="1400" b="1" dirty="0" smtClean="0"/>
              <a:t>           Торий  →   </a:t>
            </a:r>
            <a:r>
              <a:rPr lang="ru-RU" sz="1400" b="1" dirty="0" err="1" smtClean="0"/>
              <a:t>Протоактиний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744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6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Научный спор: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И.С.Шкловский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против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А.И.Опарина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08" y="765908"/>
            <a:ext cx="2243992" cy="32746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87900" y="6857999"/>
            <a:ext cx="2616200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3" y="765908"/>
            <a:ext cx="2565341" cy="3204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6308" y="4290646"/>
            <a:ext cx="6869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Жизнь зародилась в т.наз. «</a:t>
            </a:r>
            <a:r>
              <a:rPr lang="ru-RU" b="1" dirty="0" smtClean="0">
                <a:solidFill>
                  <a:srgbClr val="FF0000"/>
                </a:solidFill>
              </a:rPr>
              <a:t>первичном бульоне (супе)» </a:t>
            </a:r>
            <a:r>
              <a:rPr lang="ru-RU" b="1" dirty="0"/>
              <a:t>-</a:t>
            </a:r>
            <a:r>
              <a:rPr lang="ru-RU" b="1" dirty="0" smtClean="0"/>
              <a:t> однородном растворе аминокислот</a:t>
            </a:r>
            <a:r>
              <a:rPr lang="ru-RU" b="1" dirty="0"/>
              <a:t>,</a:t>
            </a:r>
            <a:r>
              <a:rPr lang="ru-RU" b="1" dirty="0" smtClean="0"/>
              <a:t> азотистых оснований и жиров. Водный бульон образовался из более простых соединений – водорода, метана, аммиака при высоких температурах под действием грозовых разрядов, вулканической активности  и  ультрафиолетового излучения Солнца. Главный признак жизни – обмен веществ между  жировыми </a:t>
            </a:r>
            <a:r>
              <a:rPr lang="ru-RU" b="1" dirty="0" err="1" smtClean="0"/>
              <a:t>микрокаплями</a:t>
            </a:r>
            <a:r>
              <a:rPr lang="ru-RU" b="1" dirty="0" smtClean="0"/>
              <a:t> («коацерватами») и окружающей средой.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969" y="4110892"/>
            <a:ext cx="4954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гипотезе Опарина не уделялось никакого серьезного внимания </a:t>
            </a:r>
            <a:r>
              <a:rPr lang="ru-RU" b="1" dirty="0" smtClean="0">
                <a:solidFill>
                  <a:srgbClr val="FF0000"/>
                </a:solidFill>
              </a:rPr>
              <a:t>происхождению генетической информации. </a:t>
            </a:r>
          </a:p>
          <a:p>
            <a:r>
              <a:rPr lang="ru-RU" b="1" dirty="0" smtClean="0"/>
              <a:t>Жизнь возникла только тогда, когда начала действовать самовоспроизводящаяся система (фабрика-автомат) копирования (репликации) генетической информации.  Качественный скачок от живого к неживому гипотеза Опарина совершенно не объясняет.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06585"/>
            <a:ext cx="1570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Основатель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школы</a:t>
            </a:r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овременной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астрофизики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6738" y="906585"/>
            <a:ext cx="2047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Автор гипотезы </a:t>
            </a:r>
          </a:p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роисхождения жизни путем </a:t>
            </a:r>
          </a:p>
          <a:p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биогенеза -  перехода химической эволюции в биологическую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0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«Вселенная, жизнь, разум»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832104"/>
            <a:ext cx="11631168" cy="5678424"/>
          </a:xfrm>
        </p:spPr>
      </p:pic>
    </p:spTree>
    <p:extLst>
      <p:ext uri="{BB962C8B-B14F-4D97-AF65-F5344CB8AC3E}">
        <p14:creationId xmlns:p14="http://schemas.microsoft.com/office/powerpoint/2010/main" val="152271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732477" cy="16793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Национальное управление по аэронавтике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 исследованию космического пространства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(NASA)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«Жизнь – это химическая система, способная к дарвиновской эволюции»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0" y="1679330"/>
            <a:ext cx="5614630" cy="5011615"/>
          </a:xfrm>
        </p:spPr>
      </p:pic>
      <p:sp>
        <p:nvSpPr>
          <p:cNvPr id="5" name="TextBox 4"/>
          <p:cNvSpPr txBox="1"/>
          <p:nvPr/>
        </p:nvSpPr>
        <p:spPr>
          <a:xfrm>
            <a:off x="6224954" y="1538655"/>
            <a:ext cx="5697415" cy="546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Для эволюции по Дарвину (путем  случайных мутаций и  естественного отбора) </a:t>
            </a:r>
            <a:r>
              <a:rPr lang="ru-RU" sz="2400" b="1" i="1" dirty="0" smtClean="0"/>
              <a:t>необходимы и достаточны </a:t>
            </a:r>
            <a:r>
              <a:rPr lang="ru-RU" sz="2400" b="1" dirty="0" smtClean="0"/>
              <a:t>4 условия: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1. Организмы должны порождать собственные копии (</a:t>
            </a:r>
            <a:r>
              <a:rPr lang="ru-RU" sz="2400" b="1" dirty="0" smtClean="0">
                <a:solidFill>
                  <a:srgbClr val="0070C0"/>
                </a:solidFill>
              </a:rPr>
              <a:t>размножение</a:t>
            </a:r>
            <a:r>
              <a:rPr lang="ru-RU" sz="2400" b="1" dirty="0" smtClean="0"/>
              <a:t>).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2. </a:t>
            </a:r>
            <a:r>
              <a:rPr lang="ru-RU" sz="2400" b="1" dirty="0"/>
              <a:t> </a:t>
            </a:r>
            <a:r>
              <a:rPr lang="ru-RU" sz="2400" b="1" dirty="0" smtClean="0"/>
              <a:t>Это копирование должны быть не совсем </a:t>
            </a:r>
            <a:r>
              <a:rPr lang="ru-RU" sz="2400" b="1" dirty="0" smtClean="0"/>
              <a:t>точными </a:t>
            </a:r>
            <a:r>
              <a:rPr lang="ru-RU" sz="2400" b="1" dirty="0" smtClean="0"/>
              <a:t>(</a:t>
            </a:r>
            <a:r>
              <a:rPr lang="ru-RU" sz="2400" b="1" dirty="0" smtClean="0">
                <a:solidFill>
                  <a:srgbClr val="0070C0"/>
                </a:solidFill>
              </a:rPr>
              <a:t>мутации</a:t>
            </a:r>
            <a:r>
              <a:rPr lang="ru-RU" sz="2400" b="1" dirty="0" smtClean="0"/>
              <a:t>).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3. Ошибки копирования должны предаваться следующим поколениям (</a:t>
            </a:r>
            <a:r>
              <a:rPr lang="ru-RU" sz="2400" b="1" dirty="0" smtClean="0">
                <a:solidFill>
                  <a:srgbClr val="0070C0"/>
                </a:solidFill>
              </a:rPr>
              <a:t>наследственность</a:t>
            </a:r>
            <a:r>
              <a:rPr lang="ru-RU" sz="2400" b="1" dirty="0" smtClean="0"/>
              <a:t>).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4. Эти ошибки копирования должны влиять на возможность дальнейшего  копирования (</a:t>
            </a:r>
            <a:r>
              <a:rPr lang="ru-RU" sz="2400" b="1" dirty="0" smtClean="0">
                <a:solidFill>
                  <a:srgbClr val="0070C0"/>
                </a:solidFill>
              </a:rPr>
              <a:t>отбор</a:t>
            </a:r>
            <a:r>
              <a:rPr lang="ru-RU" sz="2400" b="1" dirty="0" smtClean="0"/>
              <a:t>).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484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Нужны новые прорывные идеи!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1961"/>
            <a:ext cx="4028997" cy="5140712"/>
          </a:xfrm>
        </p:spPr>
      </p:pic>
      <p:sp>
        <p:nvSpPr>
          <p:cNvPr id="5" name="TextBox 4"/>
          <p:cNvSpPr txBox="1"/>
          <p:nvPr/>
        </p:nvSpPr>
        <p:spPr>
          <a:xfrm>
            <a:off x="5397190" y="2152185"/>
            <a:ext cx="6188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«Ваша идея, конечно, безумна.</a:t>
            </a:r>
          </a:p>
          <a:p>
            <a:r>
              <a:rPr lang="ru-RU" sz="2800" b="1" dirty="0" smtClean="0"/>
              <a:t>Весь вопрос в том, достаточно ли она безумна, чтобы оказаться верной».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6761" y="3958683"/>
            <a:ext cx="5767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Нильс Бор</a:t>
            </a:r>
          </a:p>
          <a:p>
            <a:pPr algn="r"/>
            <a:r>
              <a:rPr lang="ru-RU" b="1" dirty="0"/>
              <a:t>о</a:t>
            </a:r>
            <a:r>
              <a:rPr lang="ru-RU" b="1" dirty="0" smtClean="0"/>
              <a:t>дин из создателей квантовой механики,</a:t>
            </a:r>
          </a:p>
          <a:p>
            <a:pPr algn="r"/>
            <a:r>
              <a:rPr lang="ru-RU" b="1" dirty="0" smtClean="0"/>
              <a:t>Лауреат Нобелевской премии по физике.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287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40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Гипотеза  (логически неизбежного) «мира РНК»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1" y="554892"/>
            <a:ext cx="6416744" cy="6127418"/>
          </a:xfrm>
        </p:spPr>
      </p:pic>
      <p:sp>
        <p:nvSpPr>
          <p:cNvPr id="5" name="TextBox 4"/>
          <p:cNvSpPr txBox="1"/>
          <p:nvPr/>
        </p:nvSpPr>
        <p:spPr>
          <a:xfrm>
            <a:off x="6675120" y="844062"/>
            <a:ext cx="533743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Только РНК способна сочетать в себе функции ДНК и белков:</a:t>
            </a:r>
          </a:p>
          <a:p>
            <a:r>
              <a:rPr lang="ru-RU" sz="2000" b="1" dirty="0"/>
              <a:t>а</a:t>
            </a:r>
            <a:r>
              <a:rPr lang="ru-RU" sz="2000" b="1" dirty="0" smtClean="0"/>
              <a:t>) передача генетической информации: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) каталитические функции.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Первые </a:t>
            </a:r>
            <a:r>
              <a:rPr lang="ru-RU" sz="2000" b="1" dirty="0" err="1" smtClean="0"/>
              <a:t>репликативные</a:t>
            </a:r>
            <a:r>
              <a:rPr lang="ru-RU" sz="2000" b="1" dirty="0" smtClean="0"/>
              <a:t> системы (первые формы жизни) состояли только из молекул РНК, которые функционировали и как носители информации (гены), и как катализаторы различных реакций (ферменты), в том числе  синтеза их самих и их предшественников.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Возникло понятие </a:t>
            </a:r>
            <a:r>
              <a:rPr lang="ru-RU" sz="2000" b="1" dirty="0" smtClean="0">
                <a:solidFill>
                  <a:srgbClr val="FF0000"/>
                </a:solidFill>
              </a:rPr>
              <a:t>рибозимов </a:t>
            </a:r>
            <a:r>
              <a:rPr lang="ru-RU" sz="2000" b="1" dirty="0" smtClean="0"/>
              <a:t>– молекул РНК, обладающих ферментативной активностью (РНК-ферментов).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3" y="4661916"/>
            <a:ext cx="1428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понятия «эволюция»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870438"/>
            <a:ext cx="5697415" cy="5785339"/>
          </a:xfrm>
        </p:spPr>
      </p:pic>
      <p:sp>
        <p:nvSpPr>
          <p:cNvPr id="5" name="TextBox 4"/>
          <p:cNvSpPr txBox="1"/>
          <p:nvPr/>
        </p:nvSpPr>
        <p:spPr>
          <a:xfrm>
            <a:off x="5908431" y="861646"/>
            <a:ext cx="61282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Биологическая эволюция </a:t>
            </a:r>
            <a:r>
              <a:rPr lang="ru-RU" b="1" dirty="0" smtClean="0"/>
              <a:t>(классическое определение) – исторический процесс изменения форм организмов, который обеспечивает их приспособленность к меняющимся условиям окружающей среды. В ходе этого процесса происходит изменение генетического состава популяций, образование и вымирание видов, преобразования биосферы Земли в целом.</a:t>
            </a:r>
          </a:p>
          <a:p>
            <a:endParaRPr lang="ru-RU" b="1" dirty="0" smtClean="0"/>
          </a:p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Биологическая эволюция </a:t>
            </a:r>
            <a:r>
              <a:rPr lang="ru-RU" b="1" dirty="0" smtClean="0"/>
              <a:t>(определение, дополненное более современными данными)  – любое генетическое  изменение в популяции, которое происходило в течение нескольких поколений. Процесс биологической эволюции определяется историческими случайностями. Этот процесс ограничивается в определенных рамках  различными механизмами снижения уровня случайных ошибок (мутаций). В ходе исторического развития живые организмы адаптируются к  условиям окружающей среды прежде всего за счет непрерывной «гонки вооружений» между паразитами и их хозяевами.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658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65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Рибозимы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69" y="781538"/>
            <a:ext cx="8424985" cy="5111262"/>
          </a:xfrm>
        </p:spPr>
      </p:pic>
      <p:sp>
        <p:nvSpPr>
          <p:cNvPr id="5" name="TextBox 4"/>
          <p:cNvSpPr txBox="1"/>
          <p:nvPr/>
        </p:nvSpPr>
        <p:spPr>
          <a:xfrm>
            <a:off x="360485" y="5811715"/>
            <a:ext cx="1159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</a:t>
            </a:r>
            <a:r>
              <a:rPr lang="ru-RU" b="1" dirty="0" err="1" smtClean="0"/>
              <a:t>рибозима</a:t>
            </a:r>
            <a:r>
              <a:rPr lang="ru-RU" b="1" dirty="0" smtClean="0"/>
              <a:t>: </a:t>
            </a:r>
            <a:r>
              <a:rPr lang="ru-RU" b="1" dirty="0" smtClean="0"/>
              <a:t> </a:t>
            </a:r>
            <a:r>
              <a:rPr lang="ru-RU" b="1" dirty="0" err="1" smtClean="0"/>
              <a:t>рибозимом</a:t>
            </a:r>
            <a:r>
              <a:rPr lang="ru-RU" b="1" dirty="0" smtClean="0"/>
              <a:t> </a:t>
            </a:r>
            <a:r>
              <a:rPr lang="ru-RU" b="1" dirty="0" smtClean="0"/>
              <a:t>является сама рибосома, в которой ключевая  реакция присоединения аминокислоты к растущей полипептидной цепи катализируется </a:t>
            </a:r>
            <a:r>
              <a:rPr lang="ru-RU" b="1" dirty="0" err="1" smtClean="0"/>
              <a:t>рибосомальной</a:t>
            </a:r>
            <a:r>
              <a:rPr lang="ru-RU" b="1" dirty="0" smtClean="0"/>
              <a:t> РНК  большой субъединицы </a:t>
            </a:r>
            <a:r>
              <a:rPr lang="ru-RU" b="1" dirty="0" smtClean="0">
                <a:solidFill>
                  <a:srgbClr val="FF0000"/>
                </a:solidFill>
              </a:rPr>
              <a:t>без непосредственного участия белков.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0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523"/>
            <a:ext cx="10515600" cy="6799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Потенциал эволюции «мира РНК»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1" y="883871"/>
            <a:ext cx="5416695" cy="5657850"/>
          </a:xfrm>
        </p:spPr>
      </p:pic>
      <p:sp>
        <p:nvSpPr>
          <p:cNvPr id="3" name="TextBox 2"/>
          <p:cNvSpPr txBox="1"/>
          <p:nvPr/>
        </p:nvSpPr>
        <p:spPr>
          <a:xfrm>
            <a:off x="6041292" y="1094154"/>
            <a:ext cx="6010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«Мир РНК» не обладает потенциалом эволюции дальше чрезвычайно простых «организмов»: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1. Рибозимы менее универсальны, чем белковые ферменты, уступая им и в разнообразии катализируемых реакций, и в скорости этих реакций. Рибозимы не способны катализировать синтез нуклеотидов и сахаров, входящих в их состав.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2. Точность  рибозимов-</a:t>
            </a:r>
            <a:r>
              <a:rPr lang="ru-RU" sz="2000" b="1" dirty="0" err="1" smtClean="0"/>
              <a:t>репликаз</a:t>
            </a:r>
            <a:r>
              <a:rPr lang="ru-RU" sz="2000" b="1" dirty="0" smtClean="0"/>
              <a:t> в реакциях копирования генетического материала примерно в 10 раз ниже, чем у соответствующих белковых </a:t>
            </a:r>
            <a:r>
              <a:rPr lang="ru-RU" sz="2000" b="1" dirty="0" err="1" smtClean="0"/>
              <a:t>репликаз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3. Пока совершенно не ясно, как в ходе эволюции из мира РНК возникла современная сложная система трансляции (РНК → белок).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9256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523"/>
            <a:ext cx="10515600" cy="9534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Минеральный состав живых клеток – к нему ближе всего не морская вода, а воды некоторых гидротермальных источников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930275"/>
          <a:ext cx="10515600" cy="56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703970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962946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90257586"/>
                    </a:ext>
                  </a:extLst>
                </a:gridCol>
              </a:tblGrid>
              <a:tr h="8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13848"/>
                  </a:ext>
                </a:extLst>
              </a:tr>
              <a:tr h="8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66937"/>
                  </a:ext>
                </a:extLst>
              </a:tr>
              <a:tr h="804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337329"/>
                  </a:ext>
                </a:extLst>
              </a:tr>
              <a:tr h="8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481093"/>
                  </a:ext>
                </a:extLst>
              </a:tr>
              <a:tr h="804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07849"/>
                  </a:ext>
                </a:extLst>
              </a:tr>
              <a:tr h="804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976374"/>
                  </a:ext>
                </a:extLst>
              </a:tr>
              <a:tr h="8049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59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2492" y="1148862"/>
            <a:ext cx="202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Ионы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0970" y="1148862"/>
            <a:ext cx="31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Морская вода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60862" y="1148862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Цитоплазма клеток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8216" y="1883752"/>
            <a:ext cx="150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Натрий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40923" y="1883753"/>
            <a:ext cx="598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0,4                                             0,01  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727569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Калий                                            0,01                                           0,1                                      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1" y="3673231"/>
            <a:ext cx="1029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Железо                                         10⁻⁸                                           10⁻³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199" y="4314092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Цинк                                             10⁻⁹                                           10⁻³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5111262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Медь                                             10⁻⁹                                           10⁻⁵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199" y="594750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         Оксиды фосфора                               10⁻⁷                                            10⁻²     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7231" y="6487325"/>
            <a:ext cx="1199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Соотношения концентраций этих ионов во всех клетках постоянны и, по-видимому, не менялись на протяжении всей жизни на Земле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929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0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«Черные курильщики» - здесь зародилась жизнь?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3" y="702527"/>
            <a:ext cx="4882840" cy="31892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97" y="791736"/>
            <a:ext cx="5715000" cy="3376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31" y="4167767"/>
            <a:ext cx="120278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</a:t>
            </a:r>
            <a:r>
              <a:rPr lang="ru-RU" sz="2400" b="1" dirty="0" smtClean="0"/>
              <a:t>«Черные курильщики» – действующие на дне океанов гидротермальные источники. Из них под давлением сотен атмосфер извергается перегретая вода (до 400⁰С). Она содержит многочисленные минеральные вещества. При охлаждении этой воды до 350-360⁰С из нее выпадают сульфиды: </a:t>
            </a:r>
            <a:r>
              <a:rPr lang="en-US" sz="2400" b="1" dirty="0" err="1" smtClean="0"/>
              <a:t>FeS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CuS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NiS</a:t>
            </a:r>
            <a:r>
              <a:rPr lang="en-US" sz="2400" b="1" dirty="0" smtClean="0"/>
              <a:t>. </a:t>
            </a:r>
            <a:r>
              <a:rPr lang="ru-RU" sz="2400" b="1" dirty="0" smtClean="0"/>
              <a:t>Они окрашены в черный цвет.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ru-RU" sz="2400" b="1" dirty="0" smtClean="0"/>
              <a:t>При дальнейшем охлаждении (260-300⁰С) выпадают сульфиды: </a:t>
            </a:r>
            <a:r>
              <a:rPr lang="en-US" sz="2400" b="1" dirty="0" err="1" smtClean="0"/>
              <a:t>ZnS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MnS</a:t>
            </a:r>
            <a:r>
              <a:rPr lang="ru-RU" sz="2400" b="1" dirty="0" smtClean="0"/>
              <a:t>. </a:t>
            </a:r>
            <a:r>
              <a:rPr lang="en-US" sz="2400" b="1" dirty="0" smtClean="0"/>
              <a:t> </a:t>
            </a:r>
            <a:r>
              <a:rPr lang="ru-RU" sz="2400" b="1" dirty="0"/>
              <a:t>О</a:t>
            </a:r>
            <a:r>
              <a:rPr lang="ru-RU" sz="2400" b="1" dirty="0" smtClean="0"/>
              <a:t>ни окрашены в белый цвет. </a:t>
            </a:r>
          </a:p>
          <a:p>
            <a:r>
              <a:rPr lang="ru-RU" sz="2400" b="1" dirty="0" smtClean="0"/>
              <a:t>В гидротермальной воде также имеются калий (К), магний (</a:t>
            </a:r>
            <a:r>
              <a:rPr lang="en-US" sz="2400" b="1" dirty="0" smtClean="0"/>
              <a:t>Mg) </a:t>
            </a:r>
            <a:r>
              <a:rPr lang="ru-RU" sz="2400" b="1" dirty="0" smtClean="0"/>
              <a:t>и сероводород (</a:t>
            </a:r>
            <a:r>
              <a:rPr lang="en-US" sz="2400" b="1" dirty="0" smtClean="0"/>
              <a:t>H₂S).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endParaRPr lang="en-US" b="1" dirty="0" smtClean="0"/>
          </a:p>
          <a:p>
            <a:r>
              <a:rPr lang="en-US" b="1" dirty="0" smtClean="0"/>
              <a:t>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9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61" y="87924"/>
            <a:ext cx="11579469" cy="9583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Могли ли «белые курильщики» находиться на поверхности Земли?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0" y="914399"/>
            <a:ext cx="5688622" cy="3024555"/>
          </a:xfrm>
        </p:spPr>
      </p:pic>
      <p:sp>
        <p:nvSpPr>
          <p:cNvPr id="6" name="TextBox 5"/>
          <p:cNvSpPr txBox="1"/>
          <p:nvPr/>
        </p:nvSpPr>
        <p:spPr>
          <a:xfrm>
            <a:off x="272561" y="4141177"/>
            <a:ext cx="5600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Гипотеза «</a:t>
            </a:r>
            <a:r>
              <a:rPr lang="ru-RU" b="1" dirty="0" err="1" smtClean="0"/>
              <a:t>мегаимпакта</a:t>
            </a:r>
            <a:r>
              <a:rPr lang="ru-RU" b="1" dirty="0" smtClean="0"/>
              <a:t>» (</a:t>
            </a:r>
            <a:r>
              <a:rPr lang="en-US" b="1" dirty="0" smtClean="0"/>
              <a:t>Giant impact)</a:t>
            </a:r>
            <a:r>
              <a:rPr lang="ru-RU" b="1" dirty="0" smtClean="0"/>
              <a:t>: примерно 4,5 млрд. лет тому назад Земля столкнулась по касательной с небесным объектом размером с Марс (Тея). В результате часть вещества Земли и Теи была выброшена на околоземную орбиту.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Из этих обломком и сформировалась Луна, которая моложе Солнечной системы примерно на 60-100 млн. лет.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3" y="914399"/>
            <a:ext cx="5086349" cy="2839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938954"/>
            <a:ext cx="6019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Сульфиды цинка и марганца являются  катализаторами реакций образования аминокислот и предшественников нуклеотидов. Эти реакции могли происходить и на поверхности Земли.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Земля после столкновения с Теей еще 50-100 млн лет имела сверхплотную атмосферу СО₂ и водяного пара. Давление в ней превышало современное в 50-200 раз, что предотвращало закипание выбрасываемой белым курильщиком воды, так что такие курильщики могли существовать и на поверхности Земли.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315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Nature Ecology and Evolution, 2020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285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202436"/>
            <a:ext cx="3538728" cy="180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0704" y="3218688"/>
            <a:ext cx="305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Водород Н₂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841115"/>
            <a:ext cx="3465576" cy="1572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60704" y="5824728"/>
            <a:ext cx="291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Углекислый газ СО₂</a:t>
            </a:r>
            <a:endParaRPr lang="ru-RU" sz="2400" b="1" dirty="0"/>
          </a:p>
        </p:txBody>
      </p:sp>
      <p:sp>
        <p:nvSpPr>
          <p:cNvPr id="9" name="Стрелка вправо 8"/>
          <p:cNvSpPr/>
          <p:nvPr/>
        </p:nvSpPr>
        <p:spPr>
          <a:xfrm rot="1547576">
            <a:off x="3140259" y="2976370"/>
            <a:ext cx="25897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050985">
            <a:off x="3333560" y="4327742"/>
            <a:ext cx="24088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633261" y="3534791"/>
            <a:ext cx="3766771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06414" y="4425696"/>
            <a:ext cx="564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Пировиноградная кислота (</a:t>
            </a:r>
            <a:r>
              <a:rPr lang="ru-RU" sz="2400" b="1" dirty="0" err="1" smtClean="0"/>
              <a:t>пируват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Уксусная кислота (ацетат)</a:t>
            </a:r>
          </a:p>
          <a:p>
            <a:r>
              <a:rPr lang="ru-RU" sz="2400" b="1" dirty="0" smtClean="0"/>
              <a:t>Муравьиная кислота (формиат)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10912" y="1755648"/>
            <a:ext cx="634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Условия: </a:t>
            </a:r>
            <a:r>
              <a:rPr lang="en-US" b="1" dirty="0" smtClean="0"/>
              <a:t> </a:t>
            </a:r>
            <a:r>
              <a:rPr lang="ru-RU" b="1" dirty="0" smtClean="0"/>
              <a:t>1. Давление 25,5 атмосфер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en-US" b="1" dirty="0" smtClean="0"/>
              <a:t> </a:t>
            </a:r>
            <a:r>
              <a:rPr lang="ru-RU" b="1" dirty="0" smtClean="0"/>
              <a:t>2. Температура 100⁰С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3. Катализаторы – минералы, содержащие</a:t>
            </a:r>
            <a:r>
              <a:rPr lang="en-US" b="1" dirty="0" smtClean="0"/>
              <a:t> Fe</a:t>
            </a:r>
            <a:r>
              <a:rPr lang="ru-RU" b="1" dirty="0" smtClean="0"/>
              <a:t> и</a:t>
            </a:r>
            <a:r>
              <a:rPr lang="en-US" b="1" dirty="0" smtClean="0"/>
              <a:t> Ni.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122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508"/>
            <a:ext cx="10515600" cy="694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Еще одна гениальная догадка, на этот раз Чарльза Дарвина: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«маленький теплый пруд»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4" y="861647"/>
            <a:ext cx="6531088" cy="48712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1274885"/>
            <a:ext cx="4120662" cy="2593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2108" y="4114800"/>
            <a:ext cx="4677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Ч.Дарвин</a:t>
            </a:r>
            <a:r>
              <a:rPr lang="ru-RU" b="1" dirty="0" smtClean="0"/>
              <a:t>: «Но если бы мы могли представить себе небольшой теплый пруд со всеми видами аммиака и фосфорной соли – со светом, теплом, электричеством – в котором химически образовалось бы белковое соединение, готовое пройти через еще более сложные изменения…».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354" y="5926015"/>
            <a:ext cx="6521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Теплые и периодически подсыхающие мелкие водоемы – возможные «ясли», где чисто химическим путем могли возникнуть нуклеиновые кислоты и белки.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657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923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Грязевые котлы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323"/>
            <a:ext cx="5689600" cy="5666154"/>
          </a:xfrm>
        </p:spPr>
      </p:pic>
      <p:sp>
        <p:nvSpPr>
          <p:cNvPr id="5" name="TextBox 4"/>
          <p:cNvSpPr txBox="1"/>
          <p:nvPr/>
        </p:nvSpPr>
        <p:spPr>
          <a:xfrm>
            <a:off x="5634892" y="492369"/>
            <a:ext cx="655710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Горячие источники обычно питаются водой с поверхности – дождевой, снеговой или речной (метеорные воды).</a:t>
            </a:r>
          </a:p>
          <a:p>
            <a:r>
              <a:rPr lang="ru-RU" sz="2000" b="1" dirty="0" smtClean="0"/>
              <a:t>     Метеорные воды стекают вглубь земной коры к магматическому очагу, там нагреваются и частично растворяют горные породы. </a:t>
            </a:r>
          </a:p>
          <a:p>
            <a:r>
              <a:rPr lang="ru-RU" sz="2000" b="1" dirty="0" smtClean="0"/>
              <a:t>     Поднимаясь вверх, горячая вода закипает по мере уменьшения давления и выходит на поверхность в виде горячего источника (т.н. </a:t>
            </a:r>
            <a:r>
              <a:rPr lang="ru-RU" sz="2000" b="1" dirty="0" smtClean="0">
                <a:solidFill>
                  <a:srgbClr val="FF0000"/>
                </a:solidFill>
              </a:rPr>
              <a:t>термальные воды, обогащены натрием и хлором</a:t>
            </a:r>
            <a:r>
              <a:rPr lang="ru-RU" sz="2000" b="1" dirty="0" smtClean="0"/>
              <a:t>) или пара.</a:t>
            </a:r>
          </a:p>
          <a:p>
            <a:r>
              <a:rPr lang="ru-RU" sz="2000" b="1" dirty="0" smtClean="0"/>
              <a:t>     Если пар охлаждается не текущей сверху холодной водой, а холодным воздухом с поверхности, то он конденсируется, и получаются </a:t>
            </a:r>
            <a:r>
              <a:rPr lang="ru-RU" sz="2000" b="1" dirty="0" smtClean="0">
                <a:solidFill>
                  <a:srgbClr val="FF0000"/>
                </a:solidFill>
              </a:rPr>
              <a:t>грязевые котлы</a:t>
            </a:r>
            <a:r>
              <a:rPr lang="ru-RU" sz="2000" b="1" dirty="0" smtClean="0"/>
              <a:t>. Грязь состоит из мельчайших частиц глины (основной компонент глины – каолинит: </a:t>
            </a:r>
            <a:r>
              <a:rPr lang="en-US" sz="2000" b="1" dirty="0" err="1" smtClean="0"/>
              <a:t>SiO</a:t>
            </a:r>
            <a:r>
              <a:rPr lang="en-US" sz="2000" b="1" dirty="0" smtClean="0"/>
              <a:t>₂+</a:t>
            </a:r>
            <a:r>
              <a:rPr lang="en-US" sz="2000" b="1" dirty="0" err="1" smtClean="0"/>
              <a:t>Al₂O</a:t>
            </a:r>
            <a:r>
              <a:rPr lang="en-US" sz="2000" b="1" dirty="0" smtClean="0"/>
              <a:t>₃+H₂O).</a:t>
            </a:r>
            <a:endParaRPr lang="ru-RU" sz="2000" b="1" dirty="0" smtClean="0"/>
          </a:p>
          <a:p>
            <a:r>
              <a:rPr lang="ru-RU" sz="2000" b="1" dirty="0" smtClean="0"/>
              <a:t>     С паром вырываются вулканические газы: </a:t>
            </a:r>
            <a:r>
              <a:rPr lang="en-US" sz="2000" b="1" dirty="0" smtClean="0"/>
              <a:t>H₂S, NH₃, CO₂</a:t>
            </a:r>
            <a:r>
              <a:rPr lang="ru-RU" sz="2000" b="1" dirty="0" smtClean="0"/>
              <a:t> и др. В пар переходят оксиды фосфора, соли металлов, прежде всего </a:t>
            </a:r>
            <a:r>
              <a:rPr lang="ru-RU" sz="2000" b="1" dirty="0" smtClean="0">
                <a:solidFill>
                  <a:srgbClr val="FF0000"/>
                </a:solidFill>
              </a:rPr>
              <a:t>калия и цинка. </a:t>
            </a:r>
            <a:r>
              <a:rPr lang="ru-RU" sz="2000" b="1" dirty="0" smtClean="0"/>
              <a:t>Но в парах мало натрия!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3005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40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Грязевые котлы – самое вероятное место появления жизни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6" y="664308"/>
            <a:ext cx="11090031" cy="3928940"/>
          </a:xfrm>
        </p:spPr>
      </p:pic>
      <p:sp>
        <p:nvSpPr>
          <p:cNvPr id="5" name="TextBox 4"/>
          <p:cNvSpPr txBox="1"/>
          <p:nvPr/>
        </p:nvSpPr>
        <p:spPr>
          <a:xfrm>
            <a:off x="117232" y="4822092"/>
            <a:ext cx="11996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Грязевые котлы предоставляют почти все необходимое для зарождения жизни:</a:t>
            </a:r>
          </a:p>
          <a:p>
            <a:r>
              <a:rPr lang="ru-RU" b="1" dirty="0" smtClean="0"/>
              <a:t>      а) конденсаты испарений, обогащенные калием, фосфором, микроэлементами (цинк, медь, железо и др.);</a:t>
            </a:r>
          </a:p>
          <a:p>
            <a:r>
              <a:rPr lang="ru-RU" b="1" dirty="0" smtClean="0"/>
              <a:t>      б) встроенные (подземные) источники тепла, которые мало зависят от капризов природы;</a:t>
            </a:r>
          </a:p>
          <a:p>
            <a:r>
              <a:rPr lang="ru-RU" b="1" dirty="0" smtClean="0"/>
              <a:t>      в) периодически испаряющиеся лужи, содержащие пористые глинистые осадки, ячейки которых  работают как катализаторы     химических реакций и в которых могут накапливаться в высоких концентрациях как нуклеотиды, требуемые для синтеза РНК, так и другие вещества – предшественники органики: СО₂ + Н₂ →СН₄/СН₃СОО⁻ + Н₂О;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3694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055"/>
            <a:ext cx="10515600" cy="10990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Загадка перехода от абиогенной (химической) стадии происхождения жизни к биологической стадии не решена (пока)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195755"/>
            <a:ext cx="5155473" cy="5565530"/>
          </a:xfrm>
        </p:spPr>
      </p:pic>
      <p:sp>
        <p:nvSpPr>
          <p:cNvPr id="7" name="TextBox 6"/>
          <p:cNvSpPr txBox="1"/>
          <p:nvPr/>
        </p:nvSpPr>
        <p:spPr>
          <a:xfrm>
            <a:off x="6356838" y="1415562"/>
            <a:ext cx="55039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До сих пор не решена проблема возникновения первых клеток (даже самых простейших) из образовавшихся чисто химическим путем строительных элементов этих клеток – белков и нуклеиновых кислот.</a:t>
            </a:r>
          </a:p>
          <a:p>
            <a:endParaRPr lang="ru-RU" b="1" dirty="0" smtClean="0"/>
          </a:p>
          <a:p>
            <a:r>
              <a:rPr lang="ru-RU" b="1" dirty="0" smtClean="0"/>
              <a:t>   Парадокс «замкнутого круга»: для работы точной системы трансляции требуется множество различных белков, но чтобы эти белки могли возникнуть, нужна система трансляции, почти такая же точная, как современная.</a:t>
            </a:r>
          </a:p>
          <a:p>
            <a:endParaRPr lang="ru-RU" b="1" dirty="0" smtClean="0"/>
          </a:p>
          <a:p>
            <a:r>
              <a:rPr lang="ru-RU" b="1" dirty="0" smtClean="0"/>
              <a:t>   Возможно, что процессы, формирующие основу для возникновения чрезвычайно сложны, но число попыток за миллиарды лет так велико, что появление жизни в результате одной или нескольких из них возможно или даже неизбежно?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130" y="3270738"/>
            <a:ext cx="687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8566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Добиологическая и биологическая стадии происхождения жизни -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нерешенные проблемы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00" y="729762"/>
            <a:ext cx="6801799" cy="4317023"/>
          </a:xfrm>
        </p:spPr>
      </p:pic>
      <p:sp>
        <p:nvSpPr>
          <p:cNvPr id="6" name="TextBox 5"/>
          <p:cNvSpPr txBox="1"/>
          <p:nvPr/>
        </p:nvSpPr>
        <p:spPr>
          <a:xfrm>
            <a:off x="158263" y="5046785"/>
            <a:ext cx="11878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Проблема самопроизвольного синтеза стабильных коротких (олигомеров) и длинных (полимеров) с регулярной структурой (типа РНК) </a:t>
            </a:r>
            <a:r>
              <a:rPr lang="ru-RU" b="1" dirty="0" smtClean="0">
                <a:solidFill>
                  <a:srgbClr val="00B050"/>
                </a:solidFill>
              </a:rPr>
              <a:t>чудовищно сложна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Проблема происхождения механизмов репликации и трансляции – </a:t>
            </a:r>
            <a:r>
              <a:rPr lang="ru-RU" b="1" dirty="0" smtClean="0">
                <a:solidFill>
                  <a:srgbClr val="00B0F0"/>
                </a:solidFill>
              </a:rPr>
              <a:t>еще сложнее</a:t>
            </a:r>
            <a:r>
              <a:rPr lang="ru-RU" b="1" dirty="0" smtClean="0"/>
              <a:t>. Эволюция могла начаться только после возникновения достаточно сложного механизма репликации. До этой стадии появления первых репликаторов были крайне маловероятные этапы, когда </a:t>
            </a:r>
            <a:r>
              <a:rPr lang="ru-RU" b="1" i="1" dirty="0" smtClean="0"/>
              <a:t>биологические эволюционные механизмы еще не действовали.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17995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11б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06253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4" y="1"/>
            <a:ext cx="11968976" cy="9255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Гипотеза 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А.И.Опарина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и Дж.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Холдейна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о происхождении жизни на Земле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" y="925552"/>
            <a:ext cx="2533725" cy="2928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39" y="796266"/>
            <a:ext cx="8920975" cy="305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85" y="3853791"/>
            <a:ext cx="11889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А.Опарин</a:t>
            </a:r>
            <a:r>
              <a:rPr lang="ru-RU" b="1" dirty="0" smtClean="0"/>
              <a:t>. В мировом океане («первичный бульон») из простейших органических соединений (аминокислоты, сахара и др.)  образовывались все более сложные. На этот процесс влияли УФ-излучение Солнца, разряды молний, падение метеоритов, извержения вулканов и т.п. Биополимеры, растворенные в водном растворе, постепенно собирались в капли («</a:t>
            </a:r>
            <a:r>
              <a:rPr lang="ru-RU" b="1" dirty="0" smtClean="0">
                <a:solidFill>
                  <a:srgbClr val="00B0F0"/>
                </a:solidFill>
              </a:rPr>
              <a:t>коацерваты</a:t>
            </a:r>
            <a:r>
              <a:rPr lang="ru-RU" b="1" dirty="0" smtClean="0"/>
              <a:t>»), отделенные от внешней среды жировыми мембранами. Далее </a:t>
            </a:r>
            <a:r>
              <a:rPr lang="ru-RU" b="1" i="1" dirty="0" smtClean="0">
                <a:solidFill>
                  <a:srgbClr val="C00000"/>
                </a:solidFill>
              </a:rPr>
              <a:t>каким-то образом</a:t>
            </a:r>
            <a:r>
              <a:rPr lang="ru-RU" b="1" i="1" dirty="0" smtClean="0"/>
              <a:t> </a:t>
            </a:r>
            <a:r>
              <a:rPr lang="ru-RU" b="1" dirty="0" smtClean="0"/>
              <a:t>эти капли размножались, в них возникали сначала белки, а потом нуклеиновые кислоты. Капли затем превращались в клетки прокариот.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0000"/>
                </a:solidFill>
              </a:rPr>
              <a:t>Дж.Холдейн</a:t>
            </a:r>
            <a:r>
              <a:rPr lang="ru-RU" b="1" dirty="0" smtClean="0"/>
              <a:t> (Англия). Исходно существовали высокомолекулярные вещества; они постепенно приобретали способность к самокопированию.</a:t>
            </a:r>
          </a:p>
          <a:p>
            <a:r>
              <a:rPr lang="ru-RU" b="1" dirty="0" smtClean="0"/>
              <a:t>     Гениальная догадка </a:t>
            </a:r>
            <a:r>
              <a:rPr lang="ru-RU" b="1" dirty="0" err="1" smtClean="0"/>
              <a:t>Дж.Холдейна</a:t>
            </a:r>
            <a:r>
              <a:rPr lang="ru-RU" b="1" dirty="0" smtClean="0"/>
              <a:t>: этими первичными веществами были не белки, а </a:t>
            </a:r>
            <a:r>
              <a:rPr lang="ru-RU" b="1" dirty="0" smtClean="0">
                <a:solidFill>
                  <a:srgbClr val="0070C0"/>
                </a:solidFill>
              </a:rPr>
              <a:t>нуклеиновые кислоты вирусного происхождения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415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712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Абиогенез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4" y="606670"/>
            <a:ext cx="5490824" cy="6013938"/>
          </a:xfrm>
        </p:spPr>
      </p:pic>
      <p:sp>
        <p:nvSpPr>
          <p:cNvPr id="5" name="TextBox 4"/>
          <p:cNvSpPr txBox="1"/>
          <p:nvPr/>
        </p:nvSpPr>
        <p:spPr>
          <a:xfrm>
            <a:off x="5934808" y="694592"/>
            <a:ext cx="59348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Абиогенез</a:t>
            </a:r>
            <a:r>
              <a:rPr lang="ru-RU" b="1" dirty="0" smtClean="0"/>
              <a:t> – теория образования сложных органических соединений, формирующих  живые организмы, из простейших молекул неорганической природы.</a:t>
            </a:r>
          </a:p>
          <a:p>
            <a:r>
              <a:rPr lang="ru-RU" b="1" dirty="0" smtClean="0"/>
              <a:t>Это – очень длительный процесс (начавшийся примерно 3,5 млрд. лет тому назад), когда условия на Земле – температура, химический состав жидкой и твердой оболочек планеты, мощное УФ-излучение Солнца, отсутствие О₂ и др.) сильно отличались от современной.</a:t>
            </a:r>
          </a:p>
          <a:p>
            <a:r>
              <a:rPr lang="ru-RU" b="1" dirty="0" err="1" smtClean="0"/>
              <a:t>А.И.Опарин</a:t>
            </a:r>
            <a:r>
              <a:rPr lang="ru-RU" b="1" dirty="0" smtClean="0"/>
              <a:t> работал с растворами белков и полисахаридов и обнаружил, что растворенные белки могут собираться в капли (коацерваты), которые могут расти, поглощая вещества из среды и делиться, подобно клеткам.</a:t>
            </a:r>
          </a:p>
          <a:p>
            <a:r>
              <a:rPr lang="ru-RU" b="1" dirty="0" err="1" smtClean="0"/>
              <a:t>Дж.Холдейн</a:t>
            </a:r>
            <a:r>
              <a:rPr lang="ru-RU" b="1" dirty="0" smtClean="0"/>
              <a:t> развил идею «первичного бульона» – древнего океана. При его взаимодействии с бескислородной атмосферой, в которой под действием разрядов молний, УФ-облучения и вулканических извержений могут происходить разнообразные химические реакции, приводящие в итоге к образованию сложных органических соединений, а они образуют </a:t>
            </a:r>
            <a:r>
              <a:rPr lang="ru-RU" b="1" dirty="0" err="1" smtClean="0">
                <a:solidFill>
                  <a:srgbClr val="00B0F0"/>
                </a:solidFill>
              </a:rPr>
              <a:t>коацерватные</a:t>
            </a:r>
            <a:r>
              <a:rPr lang="ru-RU" b="1" dirty="0" smtClean="0">
                <a:solidFill>
                  <a:srgbClr val="00B0F0"/>
                </a:solidFill>
              </a:rPr>
              <a:t> капли </a:t>
            </a:r>
            <a:r>
              <a:rPr lang="ru-RU" b="1" dirty="0" smtClean="0"/>
              <a:t>– предшественники клеток.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929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9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Экспериментальное подтверждение идей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Опарина-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Холдейна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975946"/>
            <a:ext cx="6570667" cy="5662245"/>
          </a:xfrm>
        </p:spPr>
      </p:pic>
      <p:sp>
        <p:nvSpPr>
          <p:cNvPr id="5" name="TextBox 4"/>
          <p:cNvSpPr txBox="1"/>
          <p:nvPr/>
        </p:nvSpPr>
        <p:spPr>
          <a:xfrm>
            <a:off x="465992" y="1178169"/>
            <a:ext cx="210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Имитация молний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33846" y="1055077"/>
            <a:ext cx="48181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В опытах Миллера-</a:t>
            </a:r>
            <a:r>
              <a:rPr lang="ru-RU" sz="2400" b="1" dirty="0" err="1" smtClean="0"/>
              <a:t>Юри</a:t>
            </a:r>
            <a:r>
              <a:rPr lang="ru-RU" sz="2400" b="1" dirty="0" smtClean="0"/>
              <a:t> и последующих экспериментах были обнаружены простейшие аминокислоты (глицин, </a:t>
            </a:r>
            <a:r>
              <a:rPr lang="ru-RU" sz="2400" b="1" dirty="0" err="1" smtClean="0"/>
              <a:t>аланин</a:t>
            </a:r>
            <a:r>
              <a:rPr lang="ru-RU" sz="2400" b="1" dirty="0" smtClean="0"/>
              <a:t> и др.), сахара (</a:t>
            </a:r>
            <a:r>
              <a:rPr lang="ru-RU" sz="2400" b="1" dirty="0" err="1" smtClean="0"/>
              <a:t>глицеральдегид</a:t>
            </a:r>
            <a:r>
              <a:rPr lang="ru-RU" sz="2400" b="1" dirty="0" smtClean="0"/>
              <a:t>, гликолевый альдегид), органические кислоты (уксусная, муравьиная), пуриновые основания (</a:t>
            </a:r>
            <a:r>
              <a:rPr lang="ru-RU" sz="2400" b="1" dirty="0" err="1" smtClean="0"/>
              <a:t>аденин</a:t>
            </a:r>
            <a:r>
              <a:rPr lang="ru-RU" sz="2400" b="1" dirty="0" smtClean="0"/>
              <a:t>, гуанин), 4-х и 5-ти членные углеводы.</a:t>
            </a:r>
          </a:p>
          <a:p>
            <a:r>
              <a:rPr lang="ru-RU" sz="2400" b="1" dirty="0" smtClean="0"/>
              <a:t>   Вывод: большинство необходимых для жизни молекул могут синтезироваться </a:t>
            </a:r>
            <a:r>
              <a:rPr lang="ru-RU" sz="2400" b="1" dirty="0" err="1" smtClean="0">
                <a:solidFill>
                  <a:srgbClr val="FF0000"/>
                </a:solidFill>
              </a:rPr>
              <a:t>абиогенно</a:t>
            </a:r>
            <a:r>
              <a:rPr lang="ru-RU" sz="2400" b="1" dirty="0" smtClean="0"/>
              <a:t> в условиях, имитирующих древние периоды Земли.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291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5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Сложности теории абиогенеза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985"/>
            <a:ext cx="10515600" cy="556553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/>
              <a:t>Первичная атмосфера Земли была совершенно иной, чем в опытах Миллера-</a:t>
            </a:r>
            <a:r>
              <a:rPr lang="ru-RU" sz="1800" b="1" dirty="0" err="1" smtClean="0"/>
              <a:t>Юри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342900" indent="-342900">
              <a:buAutoNum type="arabicPeriod"/>
            </a:pPr>
            <a:r>
              <a:rPr lang="ru-RU" sz="1800" b="1" dirty="0" smtClean="0"/>
              <a:t>В «первичном бульоне» реакции синтеза белков из аминокислот или ДНК из нуклеотидов не идут.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 В </a:t>
            </a:r>
            <a:r>
              <a:rPr lang="ru-RU" sz="1800" b="1" dirty="0"/>
              <a:t>м</a:t>
            </a:r>
            <a:r>
              <a:rPr lang="ru-RU" sz="1800" b="1" dirty="0" smtClean="0"/>
              <a:t>оделях Опарина-</a:t>
            </a:r>
            <a:r>
              <a:rPr lang="ru-RU" sz="1800" b="1" dirty="0" err="1" smtClean="0"/>
              <a:t>Холдейна</a:t>
            </a:r>
            <a:r>
              <a:rPr lang="ru-RU" sz="1800" b="1" dirty="0" smtClean="0"/>
              <a:t> не уделялось никакого серьезного внимания процессам воспроизводства от поколения к поколению </a:t>
            </a:r>
            <a:r>
              <a:rPr lang="ru-RU" sz="1800" b="1" dirty="0" err="1" smtClean="0"/>
              <a:t>абиогенно</a:t>
            </a:r>
            <a:r>
              <a:rPr lang="ru-RU" sz="1800" b="1" dirty="0" smtClean="0"/>
              <a:t> возникших структур.</a:t>
            </a:r>
          </a:p>
          <a:p>
            <a:pPr marL="342900" indent="-342900">
              <a:buAutoNum type="arabicPeriod"/>
            </a:pPr>
            <a:r>
              <a:rPr lang="ru-RU" sz="1800" b="1" dirty="0" smtClean="0"/>
              <a:t>Не решена проблема </a:t>
            </a:r>
            <a:r>
              <a:rPr lang="ru-RU" sz="1800" b="1" dirty="0" err="1" smtClean="0"/>
              <a:t>хиральной</a:t>
            </a:r>
            <a:r>
              <a:rPr lang="ru-RU" sz="1800" b="1" dirty="0" smtClean="0"/>
              <a:t> чистоты – возникновения левых изомеров аминокислот и правых изомеров сахаров - рибозы или </a:t>
            </a:r>
            <a:r>
              <a:rPr lang="ru-RU" sz="1800" b="1" dirty="0" err="1" smtClean="0"/>
              <a:t>дезоксирибозы</a:t>
            </a:r>
            <a:r>
              <a:rPr lang="ru-RU" sz="18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0254"/>
            <a:ext cx="11025554" cy="3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1. Первичная атмосфера Земли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764932"/>
            <a:ext cx="7098206" cy="5873260"/>
          </a:xfrm>
        </p:spPr>
      </p:pic>
      <p:sp>
        <p:nvSpPr>
          <p:cNvPr id="3" name="TextBox 2"/>
          <p:cNvSpPr txBox="1"/>
          <p:nvPr/>
        </p:nvSpPr>
        <p:spPr>
          <a:xfrm>
            <a:off x="7693269" y="967154"/>
            <a:ext cx="42818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Исследованы древнейшие земные горные породы и с помощью межпланетных автоматов была изучена атмосфера Венеры и Марса. </a:t>
            </a:r>
          </a:p>
          <a:p>
            <a:r>
              <a:rPr lang="ru-RU" sz="2000" b="1" dirty="0" smtClean="0"/>
              <a:t>   Состав первичной атмосферы Земли оказался похож на современные атмосферы Венеры и Марса. </a:t>
            </a:r>
          </a:p>
          <a:p>
            <a:r>
              <a:rPr lang="ru-RU" sz="2000" b="1" dirty="0" smtClean="0"/>
              <a:t>   Из такой газовой смеси (СО₂, </a:t>
            </a:r>
            <a:r>
              <a:rPr lang="en-US" sz="2000" b="1" dirty="0" smtClean="0"/>
              <a:t>N₂ </a:t>
            </a:r>
            <a:r>
              <a:rPr lang="ru-RU" sz="2000" b="1" dirty="0" smtClean="0"/>
              <a:t>и примеси </a:t>
            </a:r>
            <a:r>
              <a:rPr lang="en-US" sz="2000" b="1" dirty="0" err="1" smtClean="0"/>
              <a:t>Ar</a:t>
            </a:r>
            <a:r>
              <a:rPr lang="en-US" sz="2000" b="1" dirty="0"/>
              <a:t> </a:t>
            </a:r>
            <a:r>
              <a:rPr lang="ru-RU" sz="2000" b="1" dirty="0" smtClean="0"/>
              <a:t>и др.) в аппарате Миллера-</a:t>
            </a:r>
            <a:r>
              <a:rPr lang="ru-RU" sz="2000" b="1" dirty="0" err="1" smtClean="0"/>
              <a:t>Юри</a:t>
            </a:r>
            <a:r>
              <a:rPr lang="ru-RU" sz="2000" b="1" dirty="0" smtClean="0"/>
              <a:t> органика не образуется.</a:t>
            </a:r>
          </a:p>
          <a:p>
            <a:r>
              <a:rPr lang="ru-RU" sz="2000" b="1" dirty="0" smtClean="0"/>
              <a:t>   Газовая смесь в этом аппарате имитирует условия планет-гигантов и их ледяных спутников, где много СН₄, </a:t>
            </a:r>
            <a:r>
              <a:rPr lang="en-US" sz="2000" b="1" dirty="0" smtClean="0"/>
              <a:t>NH₃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H₂S.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618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7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2а. Образование белков невозможно в «первичном бульоне»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8" y="735981"/>
            <a:ext cx="8006576" cy="4750420"/>
          </a:xfrm>
        </p:spPr>
      </p:pic>
      <p:sp>
        <p:nvSpPr>
          <p:cNvPr id="3" name="TextBox 2"/>
          <p:cNvSpPr txBox="1"/>
          <p:nvPr/>
        </p:nvSpPr>
        <p:spPr>
          <a:xfrm>
            <a:off x="334537" y="5675971"/>
            <a:ext cx="1156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Реакция образования пептидных связей между аминокислотами идет с выделением молекул воды. Следовательно, в водной среде эта реакция сдвигается </a:t>
            </a:r>
            <a:r>
              <a:rPr lang="ru-RU" b="1" dirty="0" smtClean="0">
                <a:solidFill>
                  <a:srgbClr val="0070C0"/>
                </a:solidFill>
              </a:rPr>
              <a:t>влево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(в сторону распада пептидов), а не в сторону их образования (</a:t>
            </a:r>
            <a:r>
              <a:rPr lang="ru-RU" b="1" dirty="0" smtClean="0">
                <a:solidFill>
                  <a:srgbClr val="92D050"/>
                </a:solidFill>
              </a:rPr>
              <a:t>зеленая стрелка</a:t>
            </a:r>
            <a:r>
              <a:rPr lang="ru-RU" b="1" dirty="0" smtClean="0"/>
              <a:t>). В водной среде белки, РНК и ДНК неустойчивы, распадаются на мономеры.</a:t>
            </a:r>
            <a:endParaRPr lang="ru-RU" b="1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10664506" y="2269274"/>
            <a:ext cx="484632" cy="18957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259122" y="4282068"/>
            <a:ext cx="1639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Направление реакции в водной среде.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4635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2578</Words>
  <Application>Microsoft Office PowerPoint</Application>
  <PresentationFormat>Широкоэкранный</PresentationFormat>
  <Paragraphs>162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Лекция 11б</vt:lpstr>
      <vt:lpstr>Эволюция понятия «эволюция»</vt:lpstr>
      <vt:lpstr>Добиологическая и биологическая стадии происхождения жизни - нерешенные проблемы</vt:lpstr>
      <vt:lpstr>Гипотеза  А.И.Опарина и Дж. Холдейна о происхождении жизни на Земле</vt:lpstr>
      <vt:lpstr>Абиогенез </vt:lpstr>
      <vt:lpstr>Экспериментальное подтверждение идей  Опарина-Холдейна</vt:lpstr>
      <vt:lpstr>Сложности теории абиогенеза</vt:lpstr>
      <vt:lpstr>1. Первичная атмосфера Земли</vt:lpstr>
      <vt:lpstr>2а. Образование белков невозможно в «первичном бульоне»</vt:lpstr>
      <vt:lpstr>2б. Образование полимеров углеводов также невозможно в «первичном бульоне»</vt:lpstr>
      <vt:lpstr>3. «Неупрощаемая сложность»</vt:lpstr>
      <vt:lpstr>4. Хиральная чистота аминокислот и нуклеотидов </vt:lpstr>
      <vt:lpstr>Возможные причины возникновения хиральности-1</vt:lpstr>
      <vt:lpstr>Возможные причины возникновения хиральности-2</vt:lpstr>
      <vt:lpstr>Научный спор: И.С.Шкловский против А.И.Опарина</vt:lpstr>
      <vt:lpstr>«Вселенная, жизнь, разум»</vt:lpstr>
      <vt:lpstr>Национальное управление по аэронавтике и исследованию космического пространства (NASA): «Жизнь – это химическая система, способная к дарвиновской эволюции»</vt:lpstr>
      <vt:lpstr>Нужны новые прорывные идеи!</vt:lpstr>
      <vt:lpstr>Гипотеза  (логически неизбежного) «мира РНК»</vt:lpstr>
      <vt:lpstr>Рибозимы</vt:lpstr>
      <vt:lpstr>Потенциал эволюции «мира РНК»</vt:lpstr>
      <vt:lpstr>Минеральный состав живых клеток – к нему ближе всего не морская вода, а воды некоторых гидротермальных источников</vt:lpstr>
      <vt:lpstr>«Черные курильщики» - здесь зародилась жизнь? </vt:lpstr>
      <vt:lpstr>Могли ли «белые курильщики» находиться на поверхности Земли?</vt:lpstr>
      <vt:lpstr>«Nature Ecology and Evolution, 2020»</vt:lpstr>
      <vt:lpstr>Еще одна гениальная догадка, на этот раз Чарльза Дарвина:  «маленький теплый пруд»</vt:lpstr>
      <vt:lpstr>Грязевые котлы </vt:lpstr>
      <vt:lpstr>Грязевые котлы – самое вероятное место появления жизни</vt:lpstr>
      <vt:lpstr>Загадка перехода от абиогенной (химической) стадии происхождения жизни к биологической стадии не решена (пока)</vt:lpstr>
      <vt:lpstr>Лекция 11б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11б</dc:title>
  <dc:creator>Кирилл</dc:creator>
  <cp:lastModifiedBy>Кирилл</cp:lastModifiedBy>
  <cp:revision>30</cp:revision>
  <dcterms:created xsi:type="dcterms:W3CDTF">2020-12-07T19:47:06Z</dcterms:created>
  <dcterms:modified xsi:type="dcterms:W3CDTF">2021-02-02T19:37:45Z</dcterms:modified>
</cp:coreProperties>
</file>