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56" r:id="rId5"/>
    <p:sldId id="287" r:id="rId6"/>
    <p:sldId id="259" r:id="rId7"/>
    <p:sldId id="296" r:id="rId8"/>
    <p:sldId id="294" r:id="rId9"/>
    <p:sldId id="295" r:id="rId10"/>
    <p:sldId id="300" r:id="rId11"/>
    <p:sldId id="297" r:id="rId12"/>
    <p:sldId id="298" r:id="rId13"/>
    <p:sldId id="288" r:id="rId14"/>
    <p:sldId id="260" r:id="rId15"/>
    <p:sldId id="261" r:id="rId16"/>
    <p:sldId id="262" r:id="rId17"/>
    <p:sldId id="263" r:id="rId18"/>
    <p:sldId id="299" r:id="rId19"/>
    <p:sldId id="290" r:id="rId20"/>
    <p:sldId id="289" r:id="rId21"/>
    <p:sldId id="264" r:id="rId22"/>
    <p:sldId id="292" r:id="rId23"/>
    <p:sldId id="291" r:id="rId24"/>
    <p:sldId id="293" r:id="rId25"/>
    <p:sldId id="266" r:id="rId26"/>
    <p:sldId id="265" r:id="rId27"/>
    <p:sldId id="271" r:id="rId28"/>
    <p:sldId id="270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9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4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5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1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2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5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4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5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86CD-3AFC-48C9-A883-C06BEB02DD14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E6063-0786-4BB7-9A0F-A997F50C1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0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179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Лекция 11а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46" y="1007940"/>
            <a:ext cx="5798691" cy="4351338"/>
          </a:xfrm>
        </p:spPr>
      </p:pic>
      <p:sp>
        <p:nvSpPr>
          <p:cNvPr id="5" name="TextBox 4"/>
          <p:cNvSpPr txBox="1"/>
          <p:nvPr/>
        </p:nvSpPr>
        <p:spPr>
          <a:xfrm>
            <a:off x="140678" y="5618285"/>
            <a:ext cx="1176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Теория – это когда все известно, но ничего не работает. Практика – это когда все работает, но никто не знает почему. Ученый же объединяет науку и практику: ничего не работает и никто не знает </a:t>
            </a:r>
            <a:r>
              <a:rPr lang="ru-RU" sz="2400" b="1" dirty="0"/>
              <a:t>п</a:t>
            </a:r>
            <a:r>
              <a:rPr lang="ru-RU" sz="2400" b="1" dirty="0" smtClean="0"/>
              <a:t>очему!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756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49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Отличия генотипов человека и шимпанзе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8" y="764931"/>
            <a:ext cx="3095713" cy="5486400"/>
          </a:xfrm>
        </p:spPr>
      </p:pic>
      <p:sp>
        <p:nvSpPr>
          <p:cNvPr id="5" name="TextBox 4"/>
          <p:cNvSpPr txBox="1"/>
          <p:nvPr/>
        </p:nvSpPr>
        <p:spPr>
          <a:xfrm>
            <a:off x="3560886" y="835269"/>
            <a:ext cx="317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Человек</a:t>
            </a:r>
            <a:r>
              <a:rPr lang="ru-RU" b="1" dirty="0" smtClean="0"/>
              <a:t> 23 пары хромосом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4908" y="844062"/>
            <a:ext cx="519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Шимпанзе</a:t>
            </a:r>
            <a:r>
              <a:rPr lang="ru-RU" b="1" dirty="0" smtClean="0"/>
              <a:t> – 24 пары хромосом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0886" y="1283677"/>
            <a:ext cx="817684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Время расхождения как видов: 5,4 – 7 млн. лет  тому назад.</a:t>
            </a:r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Кодирующая часть генома: 1% - 1 нуклеотид из 100 (отличия между людьми 0,1% - 1 нуклеотид из 1000);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</a:p>
          <a:p>
            <a:r>
              <a:rPr lang="ru-RU" b="1" dirty="0" smtClean="0"/>
              <a:t>Пока  точно выявлено отличий по 53 конкретным генам.</a:t>
            </a:r>
          </a:p>
          <a:p>
            <a:r>
              <a:rPr lang="ru-RU" b="1" dirty="0" smtClean="0"/>
              <a:t>У шимпанзе нет ряда генов, ответственных за воспалительные процессы.</a:t>
            </a:r>
          </a:p>
          <a:p>
            <a:r>
              <a:rPr lang="ru-RU" b="1" dirty="0" smtClean="0"/>
              <a:t>Дупликация ДНК, ведущая к образованию новых вариантов генов: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у человека в определенном сегменте ДНК – 4 копии, у шимпанзе – 400 копий.</a:t>
            </a:r>
          </a:p>
          <a:p>
            <a:r>
              <a:rPr lang="ru-RU" b="1" dirty="0" smtClean="0"/>
              <a:t>Активность генов: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в клетках головного мозга приблизительно одинакова;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у шимпанзе высокая активность генов на </a:t>
            </a:r>
            <a:r>
              <a:rPr lang="en-US" b="1" dirty="0" smtClean="0"/>
              <a:t>Y-</a:t>
            </a:r>
            <a:r>
              <a:rPr lang="ru-RU" b="1" dirty="0" smtClean="0"/>
              <a:t>хромосоме, отвечающих за выработку спермы;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у шимпанзе мутация</a:t>
            </a:r>
            <a:r>
              <a:rPr lang="en-US" b="1" dirty="0" smtClean="0"/>
              <a:t> MYH16</a:t>
            </a:r>
            <a:r>
              <a:rPr lang="ru-RU" b="1" dirty="0" smtClean="0"/>
              <a:t> в гене мышечного белка миозина, приводящая к более сильной мускулатуре, чем у человека;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активность генов обонятельных рецепторов: у человека снижена на 54%, у шимпанзе – только на 26-28%.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у шимпанзе мутация в гене </a:t>
            </a:r>
            <a:r>
              <a:rPr lang="en-US" b="1" dirty="0" smtClean="0"/>
              <a:t>FOXP2 </a:t>
            </a:r>
            <a:r>
              <a:rPr lang="ru-RU" b="1" dirty="0" smtClean="0"/>
              <a:t>(</a:t>
            </a:r>
            <a:r>
              <a:rPr lang="en-US" b="1" dirty="0" err="1" smtClean="0"/>
              <a:t>forkhead</a:t>
            </a:r>
            <a:r>
              <a:rPr lang="en-US" b="1" dirty="0" smtClean="0"/>
              <a:t> box 2) –</a:t>
            </a:r>
            <a:r>
              <a:rPr lang="ru-RU" b="1" dirty="0" smtClean="0"/>
              <a:t> потеря способности к членораздельной речи. 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326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59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Гены-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паралоги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возникают в результате дупликации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7" y="844063"/>
            <a:ext cx="5380893" cy="58117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08" y="1178170"/>
            <a:ext cx="6153882" cy="4308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1284" y="2171700"/>
            <a:ext cx="139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Миоглобин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84677" y="2057400"/>
            <a:ext cx="222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Гемоглобины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937" y="5926015"/>
            <a:ext cx="1166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Паралогические гены (</a:t>
            </a:r>
            <a:r>
              <a:rPr lang="ru-RU" b="1" dirty="0" err="1" smtClean="0">
                <a:solidFill>
                  <a:srgbClr val="FF0000"/>
                </a:solidFill>
              </a:rPr>
              <a:t>паралоги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– гены, которые произошли от общего предкового гена в результате его дупликации в геноме данного вида. Эволюционные изменения они могут претерпевать как в пределах одного вида, так и  у разных видов. </a:t>
            </a:r>
            <a:r>
              <a:rPr lang="ru-RU" b="1" dirty="0" err="1" smtClean="0"/>
              <a:t>Паралогия</a:t>
            </a:r>
            <a:r>
              <a:rPr lang="ru-RU" b="1" dirty="0" smtClean="0"/>
              <a:t> - гомология, возникающая путем дупликации.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3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Генная 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ортология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паралогия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(варианты филогенетического древа гена Х)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975946"/>
            <a:ext cx="8475785" cy="5653454"/>
          </a:xfrm>
        </p:spPr>
      </p:pic>
    </p:spTree>
    <p:extLst>
      <p:ext uri="{BB962C8B-B14F-4D97-AF65-F5344CB8AC3E}">
        <p14:creationId xmlns:p14="http://schemas.microsoft.com/office/powerpoint/2010/main" val="10688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731" y="1"/>
            <a:ext cx="11623431" cy="8616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Трудности определения минимального набора генов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LUCA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747347"/>
            <a:ext cx="6392007" cy="2743200"/>
          </a:xfrm>
        </p:spPr>
      </p:pic>
      <p:sp>
        <p:nvSpPr>
          <p:cNvPr id="6" name="TextBox 5"/>
          <p:cNvSpPr txBox="1"/>
          <p:nvPr/>
        </p:nvSpPr>
        <p:spPr>
          <a:xfrm>
            <a:off x="6559062" y="747347"/>
            <a:ext cx="55039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эволюции прокариот следует рассматривать три типа элементарных событий:</a:t>
            </a:r>
          </a:p>
          <a:p>
            <a:r>
              <a:rPr lang="ru-RU" b="1" dirty="0"/>
              <a:t>а</a:t>
            </a:r>
            <a:r>
              <a:rPr lang="ru-RU" b="1" dirty="0" smtClean="0"/>
              <a:t>)  появление нового гена с другой, но близкой, функцией, обычно в результате </a:t>
            </a:r>
            <a:r>
              <a:rPr lang="ru-RU" b="1" dirty="0" smtClean="0">
                <a:solidFill>
                  <a:srgbClr val="FF0000"/>
                </a:solidFill>
              </a:rPr>
              <a:t>генной дупликации</a:t>
            </a:r>
            <a:r>
              <a:rPr lang="ru-RU" b="1" dirty="0" smtClean="0"/>
              <a:t>;</a:t>
            </a:r>
          </a:p>
          <a:p>
            <a:r>
              <a:rPr lang="ru-RU" b="1" dirty="0"/>
              <a:t>б</a:t>
            </a:r>
            <a:r>
              <a:rPr lang="ru-RU" b="1" dirty="0" smtClean="0"/>
              <a:t>) утрата гена – появление  неработающего </a:t>
            </a:r>
            <a:r>
              <a:rPr lang="ru-RU" b="1" dirty="0" err="1" smtClean="0">
                <a:solidFill>
                  <a:srgbClr val="FF0000"/>
                </a:solidFill>
              </a:rPr>
              <a:t>псевдогена</a:t>
            </a:r>
            <a:r>
              <a:rPr lang="ru-RU" b="1" dirty="0" smtClean="0"/>
              <a:t> в результате мутации, выводящей нормальный ген из строя;</a:t>
            </a:r>
          </a:p>
          <a:p>
            <a:r>
              <a:rPr lang="ru-RU" b="1" dirty="0"/>
              <a:t>в</a:t>
            </a:r>
            <a:r>
              <a:rPr lang="ru-RU" b="1" dirty="0" smtClean="0"/>
              <a:t>) обогащение генома новыми генами в результате </a:t>
            </a:r>
            <a:r>
              <a:rPr lang="ru-RU" b="1" dirty="0" smtClean="0">
                <a:solidFill>
                  <a:srgbClr val="FF0000"/>
                </a:solidFill>
              </a:rPr>
              <a:t>горизонтального переноса генов </a:t>
            </a:r>
            <a:r>
              <a:rPr lang="ru-RU" b="1" dirty="0" smtClean="0"/>
              <a:t>(ГПГ) по механизмам: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</a:t>
            </a:r>
            <a:r>
              <a:rPr lang="ru-RU" b="1" i="1" dirty="0" smtClean="0"/>
              <a:t>конъюгации</a:t>
            </a:r>
            <a:r>
              <a:rPr lang="ru-RU" b="1" dirty="0" smtClean="0"/>
              <a:t> (прямой перенос ДНК от одной клетки к другой в результате их физического контакта);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</a:t>
            </a:r>
            <a:r>
              <a:rPr lang="ru-RU" b="1" i="1" dirty="0" smtClean="0"/>
              <a:t>трансформации</a:t>
            </a:r>
            <a:r>
              <a:rPr lang="ru-RU" b="1" dirty="0" smtClean="0"/>
              <a:t> (захват клеткой «чужой» ДНК из внешней среды);</a:t>
            </a:r>
          </a:p>
          <a:p>
            <a:r>
              <a:rPr lang="ru-RU" b="1" dirty="0"/>
              <a:t> </a:t>
            </a:r>
            <a:r>
              <a:rPr lang="ru-RU" b="1" dirty="0" smtClean="0"/>
              <a:t>  -  </a:t>
            </a:r>
            <a:r>
              <a:rPr lang="ru-RU" b="1" i="1" dirty="0" smtClean="0"/>
              <a:t>трансдукции</a:t>
            </a:r>
            <a:r>
              <a:rPr lang="ru-RU" b="1" dirty="0" smtClean="0"/>
              <a:t> (перенос генов в составе вирусов или </a:t>
            </a:r>
            <a:r>
              <a:rPr lang="ru-RU" b="1" dirty="0" err="1" smtClean="0"/>
              <a:t>плазмид</a:t>
            </a:r>
            <a:r>
              <a:rPr lang="ru-RU" b="1" dirty="0" smtClean="0"/>
              <a:t>).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Даже ген, найденный во всех клеточных формах жизни, может быть не унаследован от </a:t>
            </a:r>
            <a:r>
              <a:rPr lang="en-US" b="1" dirty="0" smtClean="0"/>
              <a:t>LUCA</a:t>
            </a:r>
            <a:r>
              <a:rPr lang="ru-RU" b="1" dirty="0" smtClean="0"/>
              <a:t>; его универсальность может быть следствием многочисленных горизонтальных переносов.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3490547"/>
            <a:ext cx="6185388" cy="32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61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Строение клетки эукариот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5" y="756138"/>
            <a:ext cx="5336930" cy="5926016"/>
          </a:xfrm>
        </p:spPr>
      </p:pic>
      <p:sp>
        <p:nvSpPr>
          <p:cNvPr id="5" name="TextBox 4"/>
          <p:cNvSpPr txBox="1"/>
          <p:nvPr/>
        </p:nvSpPr>
        <p:spPr>
          <a:xfrm>
            <a:off x="5503985" y="756138"/>
            <a:ext cx="66880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клетке имеется ядро, и остальная часть – цитоплазма. Клетка отделена от внешней среды плазматической мембраной.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Ядро</a:t>
            </a:r>
            <a:r>
              <a:rPr lang="ru-RU" b="1" dirty="0" smtClean="0"/>
              <a:t> – внутриклеточная структура (органелла) – содержит геномную ДНК. Эта ДНК распределена между отдельными хромосомами. В ядре происходит транскрипция, </a:t>
            </a:r>
            <a:r>
              <a:rPr lang="ru-RU" b="1" dirty="0" err="1" smtClean="0"/>
              <a:t>сплайсинг</a:t>
            </a:r>
            <a:r>
              <a:rPr lang="ru-RU" b="1" dirty="0" smtClean="0"/>
              <a:t> и сборка рибосом. В оболочке ядра имеется множество </a:t>
            </a:r>
            <a:r>
              <a:rPr lang="ru-RU" b="1" dirty="0" smtClean="0"/>
              <a:t>сложных </a:t>
            </a:r>
            <a:r>
              <a:rPr lang="ru-RU" b="1" dirty="0" smtClean="0"/>
              <a:t>пор, через которые идет транспорт всех видов молекул и их комплексов ( в </a:t>
            </a:r>
            <a:r>
              <a:rPr lang="ru-RU" b="1" dirty="0" err="1" smtClean="0"/>
              <a:t>т.ч</a:t>
            </a:r>
            <a:r>
              <a:rPr lang="ru-RU" b="1" dirty="0" smtClean="0"/>
              <a:t>. субъединиц рибосом).</a:t>
            </a:r>
          </a:p>
          <a:p>
            <a:r>
              <a:rPr lang="ru-RU" b="1" dirty="0" smtClean="0"/>
              <a:t>Оболочка ядра переходит в мембраны </a:t>
            </a:r>
            <a:r>
              <a:rPr lang="ru-RU" b="1" dirty="0" smtClean="0">
                <a:solidFill>
                  <a:srgbClr val="FF0000"/>
                </a:solidFill>
              </a:rPr>
              <a:t>эндоплазматической сети (</a:t>
            </a:r>
            <a:r>
              <a:rPr lang="ru-RU" b="1" dirty="0" err="1" smtClean="0">
                <a:solidFill>
                  <a:srgbClr val="FF0000"/>
                </a:solidFill>
              </a:rPr>
              <a:t>ретикулума</a:t>
            </a:r>
            <a:r>
              <a:rPr lang="ru-RU" b="1" dirty="0" smtClean="0">
                <a:solidFill>
                  <a:srgbClr val="FF0000"/>
                </a:solidFill>
              </a:rPr>
              <a:t>, ЭР).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ЭР</a:t>
            </a:r>
            <a:r>
              <a:rPr lang="ru-RU" b="1" dirty="0" smtClean="0"/>
              <a:t> – разветвленная система трубочек и карманов, окруженная мембранами. В ЭР происходит транспорт и синтез  белков на рибосомах , липидов, накопление углеводов и важных ионов металлов (</a:t>
            </a:r>
            <a:r>
              <a:rPr lang="ru-RU" b="1" dirty="0" err="1" smtClean="0"/>
              <a:t>Са</a:t>
            </a:r>
            <a:r>
              <a:rPr lang="ru-RU" b="1" dirty="0" smtClean="0"/>
              <a:t>).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Аппарат </a:t>
            </a:r>
            <a:r>
              <a:rPr lang="ru-RU" b="1" dirty="0" err="1" smtClean="0">
                <a:solidFill>
                  <a:srgbClr val="FF0000"/>
                </a:solidFill>
              </a:rPr>
              <a:t>Гольджи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стопка мембранных мешочков. Они предназначены для транспорта веществ, синтезированных в ЭР.</a:t>
            </a:r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Лизосомы</a:t>
            </a:r>
            <a:r>
              <a:rPr lang="ru-RU" b="1" dirty="0" smtClean="0"/>
              <a:t> – В них происходит распад (деградация) клеточных компонентов с помощью специальных </a:t>
            </a:r>
            <a:r>
              <a:rPr lang="ru-RU" b="1" dirty="0" smtClean="0"/>
              <a:t>ферментов.</a:t>
            </a:r>
            <a:endParaRPr lang="ru-RU" b="1" dirty="0" smtClean="0"/>
          </a:p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Митохондрии (МТ) </a:t>
            </a:r>
            <a:r>
              <a:rPr lang="ru-RU" b="1" dirty="0" smtClean="0"/>
              <a:t> – энергетические фабрики клетки, содержат собственную ДНК. В них образуются вещества, необходимые для снабжения клеточных процессов энергией. </a:t>
            </a:r>
            <a:r>
              <a:rPr lang="ru-RU" b="1" dirty="0" smtClean="0">
                <a:solidFill>
                  <a:srgbClr val="00B050"/>
                </a:solidFill>
              </a:rPr>
              <a:t>МТ – главная особенность клеток эукариот.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814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70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Основные отличия клеток эукариот и прокариот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" y="677008"/>
            <a:ext cx="11007969" cy="3437792"/>
          </a:xfrm>
        </p:spPr>
      </p:pic>
      <p:sp>
        <p:nvSpPr>
          <p:cNvPr id="3" name="TextBox 2"/>
          <p:cNvSpPr txBox="1"/>
          <p:nvPr/>
        </p:nvSpPr>
        <p:spPr>
          <a:xfrm>
            <a:off x="114300" y="4237892"/>
            <a:ext cx="58908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Ядра нет. Чрезвычайно редкие </a:t>
            </a:r>
            <a:r>
              <a:rPr lang="ru-RU" sz="1600" b="1" dirty="0" err="1" smtClean="0"/>
              <a:t>эндосимбионты</a:t>
            </a:r>
            <a:r>
              <a:rPr lang="ru-RU" sz="1600" b="1" dirty="0" smtClean="0"/>
              <a:t> в бактериях-хозяевах. Простые системы внутренних мембран. </a:t>
            </a:r>
          </a:p>
          <a:p>
            <a:r>
              <a:rPr lang="ru-RU" sz="1600" b="1" dirty="0" smtClean="0"/>
              <a:t>Обычно одна или несколько кольцевидных хромосом.</a:t>
            </a:r>
          </a:p>
          <a:p>
            <a:r>
              <a:rPr lang="ru-RU" sz="1600" b="1" dirty="0" smtClean="0"/>
              <a:t>Процессы  транскрипции и трансляции сопряжены. </a:t>
            </a:r>
          </a:p>
          <a:p>
            <a:r>
              <a:rPr lang="ru-RU" sz="1600" b="1" dirty="0" smtClean="0"/>
              <a:t>Внутриклеточный транспорт – главным образом свободная диффузия.</a:t>
            </a:r>
          </a:p>
          <a:p>
            <a:r>
              <a:rPr lang="ru-RU" sz="1600" b="1" dirty="0" smtClean="0"/>
              <a:t>Клеточные стенки из </a:t>
            </a:r>
            <a:r>
              <a:rPr lang="ru-RU" sz="1600" b="1" dirty="0" err="1" smtClean="0"/>
              <a:t>пептидо</a:t>
            </a:r>
            <a:r>
              <a:rPr lang="ru-RU" sz="1600" b="1" dirty="0" smtClean="0"/>
              <a:t>-углеводных комплексов у большинства бактерий. Стенки с преобладанием белков у архей. Множество производных форм с отсутствующей клеточной стенкой.         </a:t>
            </a:r>
          </a:p>
          <a:p>
            <a:r>
              <a:rPr lang="ru-RU" sz="1600" b="1" dirty="0" smtClean="0"/>
              <a:t>                                                                                                                                 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60123" y="4114800"/>
            <a:ext cx="5750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Ядро. Наличие митохондрий (</a:t>
            </a:r>
            <a:r>
              <a:rPr lang="ru-RU" sz="1600" b="1" dirty="0" err="1" smtClean="0"/>
              <a:t>эндосимбионты</a:t>
            </a:r>
            <a:r>
              <a:rPr lang="ru-RU" sz="1600" b="1" dirty="0" smtClean="0"/>
              <a:t>). Сложные системы внутренних мембран – ЭР, аппарат </a:t>
            </a:r>
            <a:r>
              <a:rPr lang="ru-RU" sz="1600" b="1" dirty="0" err="1" smtClean="0"/>
              <a:t>Гольджи</a:t>
            </a:r>
            <a:r>
              <a:rPr lang="ru-RU" sz="1600" b="1" dirty="0" smtClean="0"/>
              <a:t>. Множественные линейные хромосомы. Сотни комплексов ДНК-белки.</a:t>
            </a:r>
          </a:p>
          <a:p>
            <a:r>
              <a:rPr lang="ru-RU" sz="1600" b="1" dirty="0" smtClean="0"/>
              <a:t>Транскрипция происходит в ядре, трансляция в </a:t>
            </a:r>
            <a:r>
              <a:rPr lang="ru-RU" sz="1600" b="1" dirty="0" err="1" smtClean="0"/>
              <a:t>цитозоле</a:t>
            </a:r>
            <a:r>
              <a:rPr lang="ru-RU" sz="1600" b="1" dirty="0" smtClean="0"/>
              <a:t>.</a:t>
            </a:r>
            <a:endParaRPr lang="ru-RU" sz="1600" b="1" dirty="0"/>
          </a:p>
          <a:p>
            <a:r>
              <a:rPr lang="ru-RU" sz="1600" b="1" dirty="0" smtClean="0"/>
              <a:t>Высокоорганизованные процессы транспорта белков и нуклеиновых кислот внутри клетки.</a:t>
            </a:r>
          </a:p>
          <a:p>
            <a:r>
              <a:rPr lang="ru-RU" sz="1600" b="1" dirty="0" smtClean="0"/>
              <a:t>Клеточная стенка у большинства эукариот </a:t>
            </a:r>
            <a:r>
              <a:rPr lang="ru-RU" sz="1600" b="1" dirty="0" smtClean="0"/>
              <a:t>отсутствует </a:t>
            </a:r>
            <a:r>
              <a:rPr lang="ru-RU" sz="1600" b="1" dirty="0" smtClean="0"/>
              <a:t>(клеточные стенки из целлюлозы у растений  и из хитина у грибов).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80418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33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Геномы прокариот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9" y="773724"/>
            <a:ext cx="5389685" cy="2725615"/>
          </a:xfrm>
        </p:spPr>
      </p:pic>
      <p:sp>
        <p:nvSpPr>
          <p:cNvPr id="6" name="TextBox 5"/>
          <p:cNvSpPr txBox="1"/>
          <p:nvPr/>
        </p:nvSpPr>
        <p:spPr>
          <a:xfrm>
            <a:off x="61546" y="3569678"/>
            <a:ext cx="11755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Геномы прокариот, как  правило,  содержат одну копию циклической ДНК (основная ДНК). Кроме нее имеются мелкие циклические молекулы ДНК – </a:t>
            </a:r>
            <a:r>
              <a:rPr lang="ru-RU" sz="2400" b="1" dirty="0" err="1" smtClean="0"/>
              <a:t>плазмиды</a:t>
            </a:r>
            <a:r>
              <a:rPr lang="ru-RU" sz="2400" b="1" dirty="0" smtClean="0"/>
              <a:t>. Они могут реплицироваться автономно.</a:t>
            </a:r>
          </a:p>
          <a:p>
            <a:r>
              <a:rPr lang="ru-RU" sz="2400" b="1" dirty="0" smtClean="0"/>
              <a:t>   Гены расположены плотно друг с другом, без промежутков. Поэтому длина геномов хорошо коррелирует с числом генов.</a:t>
            </a:r>
          </a:p>
          <a:p>
            <a:r>
              <a:rPr lang="ru-RU" sz="2400" b="1" dirty="0" smtClean="0"/>
              <a:t>   Геномы могут быть очень малы.  </a:t>
            </a:r>
            <a:r>
              <a:rPr lang="ru-RU" sz="2400" b="1" dirty="0"/>
              <a:t>Г</a:t>
            </a:r>
            <a:r>
              <a:rPr lang="ru-RU" sz="2400" b="1" dirty="0" smtClean="0"/>
              <a:t>еном бактерии </a:t>
            </a:r>
            <a:r>
              <a:rPr lang="en-US" sz="2400" b="1" dirty="0" err="1" smtClean="0"/>
              <a:t>Micoplasma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genitalium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всего 525 генов. Средний размер генома: 2000 – 4000 генов. </a:t>
            </a:r>
          </a:p>
          <a:p>
            <a:r>
              <a:rPr lang="ru-RU" sz="2400" b="1" dirty="0" smtClean="0"/>
              <a:t>   Для генов прокариот не характерна прерывистая (</a:t>
            </a:r>
            <a:r>
              <a:rPr lang="ru-RU" sz="2400" b="1" dirty="0" err="1" smtClean="0"/>
              <a:t>экзон-интронная</a:t>
            </a:r>
            <a:r>
              <a:rPr lang="ru-RU" sz="2400" b="1" dirty="0" smtClean="0"/>
              <a:t>) структура. 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3" y="940777"/>
            <a:ext cx="5627077" cy="11957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4231" y="2338754"/>
            <a:ext cx="5117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Экзон-интронная</a:t>
            </a:r>
            <a:r>
              <a:rPr lang="ru-RU" sz="2000" b="1" dirty="0" smtClean="0"/>
              <a:t> структура гена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74598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62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Геномы эукариот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" y="770120"/>
            <a:ext cx="3523884" cy="3151248"/>
          </a:xfrm>
        </p:spPr>
      </p:pic>
      <p:sp>
        <p:nvSpPr>
          <p:cNvPr id="5" name="TextBox 4"/>
          <p:cNvSpPr txBox="1"/>
          <p:nvPr/>
        </p:nvSpPr>
        <p:spPr>
          <a:xfrm>
            <a:off x="87923" y="4106008"/>
            <a:ext cx="11992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Геном эукариот содержит очень небольшую долю ДНК, кодирующей РНК, не более 1,5%. Остальная часть ДНК – т.наз. «мусорная». Кроме того, геном содержит значительную часть повторяющихся последовательностей. Типичный геном от 5 до 50 хромосом. Общее число генов в них  – 20000-30000. Гены могут перекрываться и даже считываться с одного участка ДНК в разные стороны.</a:t>
            </a:r>
          </a:p>
          <a:p>
            <a:r>
              <a:rPr lang="ru-RU" b="1" dirty="0" smtClean="0"/>
              <a:t>   Гены в своем большинстве имеют </a:t>
            </a:r>
            <a:r>
              <a:rPr lang="ru-RU" b="1" dirty="0" err="1" smtClean="0"/>
              <a:t>экзон-интронное</a:t>
            </a:r>
            <a:r>
              <a:rPr lang="ru-RU" b="1" dirty="0" smtClean="0"/>
              <a:t> строение. </a:t>
            </a:r>
            <a:r>
              <a:rPr lang="ru-RU" b="1" dirty="0" err="1" smtClean="0"/>
              <a:t>Интроны</a:t>
            </a:r>
            <a:r>
              <a:rPr lang="ru-RU" b="1" dirty="0" smtClean="0"/>
              <a:t> – последовательности РНК, вырезаемые в процессе превращения первичного </a:t>
            </a:r>
            <a:r>
              <a:rPr lang="ru-RU" b="1" dirty="0" err="1" smtClean="0"/>
              <a:t>транскрипта</a:t>
            </a:r>
            <a:r>
              <a:rPr lang="ru-RU" b="1" dirty="0" smtClean="0"/>
              <a:t> РНК в </a:t>
            </a:r>
            <a:r>
              <a:rPr lang="ru-RU" b="1" dirty="0" err="1" smtClean="0"/>
              <a:t>мРНК</a:t>
            </a:r>
            <a:r>
              <a:rPr lang="ru-RU" b="1" dirty="0" smtClean="0"/>
              <a:t>, с которых идет трансляция белков.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Несколько тысяч </a:t>
            </a:r>
            <a:r>
              <a:rPr lang="ru-RU" b="1" dirty="0" err="1" smtClean="0"/>
              <a:t>эукариотических</a:t>
            </a:r>
            <a:r>
              <a:rPr lang="ru-RU" b="1" dirty="0" smtClean="0"/>
              <a:t> генов , отвечающих за ключевые функции клеток (репликацию, транскрипцию и трансляцию) происходят от общего предка с таковыми архей и/или бактерий.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Этот факт свидетельствует об эволюционном единстве клеточных форм жизни.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7" y="770121"/>
            <a:ext cx="7818193" cy="31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3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76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Экзон-интронная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структура генов эукариот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4" y="694593"/>
            <a:ext cx="5513458" cy="5934808"/>
          </a:xfrm>
        </p:spPr>
      </p:pic>
      <p:sp>
        <p:nvSpPr>
          <p:cNvPr id="6" name="TextBox 5"/>
          <p:cNvSpPr txBox="1"/>
          <p:nvPr/>
        </p:nvSpPr>
        <p:spPr>
          <a:xfrm>
            <a:off x="6224954" y="817685"/>
            <a:ext cx="57648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Мозаичное строение (</a:t>
            </a:r>
            <a:r>
              <a:rPr lang="ru-RU" sz="2000" b="1" dirty="0" err="1" smtClean="0"/>
              <a:t>экзоны</a:t>
            </a:r>
            <a:r>
              <a:rPr lang="ru-RU" sz="2000" b="1" dirty="0" smtClean="0"/>
              <a:t>+ </a:t>
            </a:r>
            <a:r>
              <a:rPr lang="ru-RU" sz="2000" b="1" dirty="0" err="1" smtClean="0"/>
              <a:t>интроны</a:t>
            </a:r>
            <a:r>
              <a:rPr lang="ru-RU" sz="2000" b="1" dirty="0" smtClean="0"/>
              <a:t>) большого числа генов – важное эволюционное новшество. За счет альтернативного </a:t>
            </a:r>
            <a:r>
              <a:rPr lang="ru-RU" sz="2000" b="1" dirty="0" err="1" smtClean="0"/>
              <a:t>сплайсинга</a:t>
            </a:r>
            <a:r>
              <a:rPr lang="ru-RU" sz="2000" b="1" dirty="0" smtClean="0"/>
              <a:t> на базе одно гена могут синтезироваться разные изо-формы белков в различных клетках, тканях и органах организма.</a:t>
            </a:r>
          </a:p>
          <a:p>
            <a:r>
              <a:rPr lang="ru-RU" sz="2000" b="1" dirty="0" smtClean="0"/>
              <a:t>   Геном человека: альтернативный </a:t>
            </a:r>
            <a:r>
              <a:rPr lang="ru-RU" sz="2000" b="1" dirty="0" err="1" smtClean="0"/>
              <a:t>сплайсинг</a:t>
            </a:r>
            <a:r>
              <a:rPr lang="ru-RU" sz="2000" b="1" dirty="0" smtClean="0"/>
              <a:t> характерен примерно для 1/3 генов. Пример: ген белка </a:t>
            </a:r>
            <a:r>
              <a:rPr lang="ru-RU" sz="2000" b="1" dirty="0" err="1" smtClean="0">
                <a:solidFill>
                  <a:srgbClr val="FF0000"/>
                </a:solidFill>
              </a:rPr>
              <a:t>тропонина</a:t>
            </a:r>
            <a:r>
              <a:rPr lang="ru-RU" sz="2000" b="1" dirty="0" smtClean="0"/>
              <a:t> – 18 </a:t>
            </a:r>
            <a:r>
              <a:rPr lang="ru-RU" sz="2000" b="1" dirty="0" err="1" smtClean="0"/>
              <a:t>экзонов</a:t>
            </a:r>
            <a:r>
              <a:rPr lang="ru-RU" sz="2000" b="1" dirty="0" smtClean="0"/>
              <a:t>. На этой базе может образовывать до 64 различных изо-форм белков.</a:t>
            </a:r>
          </a:p>
          <a:p>
            <a:r>
              <a:rPr lang="ru-RU" sz="2000" b="1" dirty="0" smtClean="0"/>
              <a:t>   Наибольшим по кодирующей последовательности в геноме является ген белка </a:t>
            </a:r>
            <a:r>
              <a:rPr lang="ru-RU" sz="2000" b="1" dirty="0" err="1" smtClean="0">
                <a:solidFill>
                  <a:srgbClr val="FF0000"/>
                </a:solidFill>
              </a:rPr>
              <a:t>титина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81 000 пар оснований (</a:t>
            </a:r>
            <a:r>
              <a:rPr lang="ru-RU" sz="2000" b="1" dirty="0" err="1" smtClean="0"/>
              <a:t>п.о</a:t>
            </a:r>
            <a:r>
              <a:rPr lang="ru-RU" sz="2000" b="1" dirty="0" smtClean="0"/>
              <a:t>.). Средняя длина </a:t>
            </a:r>
            <a:r>
              <a:rPr lang="ru-RU" sz="2000" b="1" dirty="0" err="1" smtClean="0"/>
              <a:t>экзона</a:t>
            </a:r>
            <a:r>
              <a:rPr lang="ru-RU" sz="2000" b="1" dirty="0" smtClean="0"/>
              <a:t> – 17 000 </a:t>
            </a:r>
            <a:r>
              <a:rPr lang="ru-RU" sz="2000" b="1" dirty="0" err="1" smtClean="0"/>
              <a:t>п.о</a:t>
            </a:r>
            <a:r>
              <a:rPr lang="ru-RU" sz="2000" b="1" dirty="0" smtClean="0"/>
              <a:t>. Число </a:t>
            </a:r>
            <a:r>
              <a:rPr lang="ru-RU" sz="2000" b="1" dirty="0" err="1" smtClean="0"/>
              <a:t>интронов</a:t>
            </a:r>
            <a:r>
              <a:rPr lang="ru-RU" sz="2000" b="1" dirty="0" smtClean="0"/>
              <a:t> – 178.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26877" y="2250831"/>
            <a:ext cx="195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Незрелая РНК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0900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35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Отличия фосфолипидных мембран архей и бактерий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64" y="641838"/>
            <a:ext cx="6135195" cy="44696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72" y="593530"/>
            <a:ext cx="5416061" cy="4338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629" y="5086400"/>
            <a:ext cx="11962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В липидах архей, с одной стороны,  и в липидах бактерий и эукариот, с другой стороны,  </a:t>
            </a:r>
            <a:r>
              <a:rPr lang="ru-RU" sz="2000" b="1" dirty="0" err="1" smtClean="0"/>
              <a:t>глицерол</a:t>
            </a:r>
            <a:r>
              <a:rPr lang="ru-RU" sz="2000" b="1" dirty="0" smtClean="0"/>
              <a:t> находится в разных </a:t>
            </a:r>
            <a:r>
              <a:rPr lang="ru-RU" sz="2000" b="1" dirty="0" err="1" smtClean="0">
                <a:solidFill>
                  <a:srgbClr val="FF0000"/>
                </a:solidFill>
              </a:rPr>
              <a:t>хиральных</a:t>
            </a:r>
            <a:r>
              <a:rPr lang="ru-RU" sz="2000" b="1" dirty="0" smtClean="0"/>
              <a:t> формах: археи -  </a:t>
            </a:r>
            <a:r>
              <a:rPr lang="en-US" sz="2000" b="1" dirty="0" smtClean="0"/>
              <a:t>L-</a:t>
            </a:r>
            <a:r>
              <a:rPr lang="ru-RU" sz="2000" b="1" dirty="0" smtClean="0"/>
              <a:t>форма,  бактерии и эукариоты -   </a:t>
            </a:r>
            <a:r>
              <a:rPr lang="en-US" sz="2000" b="1" dirty="0" smtClean="0"/>
              <a:t>D-</a:t>
            </a:r>
            <a:r>
              <a:rPr lang="ru-RU" sz="2000" b="1" dirty="0" smtClean="0"/>
              <a:t>форма. Это говорит о разных путях синтеза этих фосфолипидов. Кроме того, в фосфолипидах архей простая эфирная связь (</a:t>
            </a:r>
            <a:r>
              <a:rPr lang="en-US" sz="2000" b="1" dirty="0" smtClean="0"/>
              <a:t>R₁-O-R₂)</a:t>
            </a:r>
            <a:r>
              <a:rPr lang="ru-RU" sz="2000" b="1" dirty="0" smtClean="0"/>
              <a:t>, в фосфолипидах бактерий и эукариот – сложноэфирная </a:t>
            </a:r>
            <a:r>
              <a:rPr lang="en-US" sz="2000" b="1" dirty="0" smtClean="0"/>
              <a:t>(R₁-</a:t>
            </a:r>
            <a:r>
              <a:rPr lang="en-US" sz="2000" b="1" dirty="0" smtClean="0"/>
              <a:t>CO-</a:t>
            </a:r>
            <a:r>
              <a:rPr lang="ru-RU" sz="2000" b="1" dirty="0" smtClean="0"/>
              <a:t>О</a:t>
            </a:r>
            <a:r>
              <a:rPr lang="en-US" sz="2000" b="1" dirty="0" smtClean="0"/>
              <a:t>-R</a:t>
            </a:r>
            <a:r>
              <a:rPr lang="en-US" sz="2000" b="1" dirty="0" smtClean="0"/>
              <a:t>₂</a:t>
            </a:r>
            <a:r>
              <a:rPr lang="ru-RU" sz="2000" b="1" dirty="0" smtClean="0"/>
              <a:t>).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931919" y="1248508"/>
            <a:ext cx="1211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D-</a:t>
            </a:r>
            <a:r>
              <a:rPr lang="ru-RU" sz="1400" b="1" dirty="0" smtClean="0"/>
              <a:t>форма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9823" y="3288323"/>
            <a:ext cx="1151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L-</a:t>
            </a:r>
            <a:r>
              <a:rPr lang="ru-RU" sz="1400" b="1" dirty="0" smtClean="0"/>
              <a:t>форма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629" y="2242038"/>
            <a:ext cx="301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Сложноэфирная связь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580292" y="4747846"/>
            <a:ext cx="296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Простая эфирная связь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0954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3759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Великое предвидение Чарльза Дарвина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6" y="407944"/>
            <a:ext cx="3191608" cy="57679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61" y="571500"/>
            <a:ext cx="8168053" cy="52490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9677" y="5820508"/>
            <a:ext cx="8622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Дарвин смело расширил идеи эволюции на всю историю земной жизни, - она может быть представлена в виде </a:t>
            </a:r>
            <a:r>
              <a:rPr lang="ru-RU" sz="2000" b="1" dirty="0" smtClean="0">
                <a:solidFill>
                  <a:srgbClr val="FF0000"/>
                </a:solidFill>
              </a:rPr>
              <a:t>эволюционного древа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7" name="Стрелка вправо 6"/>
          <p:cNvSpPr/>
          <p:nvPr/>
        </p:nvSpPr>
        <p:spPr>
          <a:xfrm rot="20920886">
            <a:off x="103884" y="6099602"/>
            <a:ext cx="1148684" cy="365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77230" y="6175942"/>
            <a:ext cx="222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Монеры</a:t>
            </a:r>
            <a:r>
              <a:rPr lang="ru-RU" sz="1400" b="1" dirty="0" smtClean="0"/>
              <a:t> – одноклеточные без ядра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8794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5" y="1"/>
            <a:ext cx="11808069" cy="94956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LUCA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 принципиальные различия мембран бактерий и архей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" y="677009"/>
            <a:ext cx="11324493" cy="4352192"/>
          </a:xfrm>
        </p:spPr>
      </p:pic>
      <p:sp>
        <p:nvSpPr>
          <p:cNvPr id="5" name="TextBox 4"/>
          <p:cNvSpPr txBox="1"/>
          <p:nvPr/>
        </p:nvSpPr>
        <p:spPr>
          <a:xfrm>
            <a:off x="422031" y="5301762"/>
            <a:ext cx="1145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Предполагается, что </a:t>
            </a:r>
            <a:r>
              <a:rPr lang="en-US" sz="2400" b="1" dirty="0" smtClean="0"/>
              <a:t>LUCA </a:t>
            </a:r>
            <a:r>
              <a:rPr lang="ru-RU" sz="2400" b="1" dirty="0" smtClean="0"/>
              <a:t>имел смешанную </a:t>
            </a:r>
            <a:r>
              <a:rPr lang="ru-RU" sz="2400" b="1" dirty="0" err="1" smtClean="0"/>
              <a:t>гетерохиральную</a:t>
            </a:r>
            <a:r>
              <a:rPr lang="ru-RU" sz="2400" b="1" dirty="0" smtClean="0"/>
              <a:t> липидную мембрану, а две </a:t>
            </a:r>
            <a:r>
              <a:rPr lang="ru-RU" sz="2400" b="1" dirty="0" err="1" smtClean="0"/>
              <a:t>хиральные</a:t>
            </a:r>
            <a:r>
              <a:rPr lang="ru-RU" sz="2400" b="1" dirty="0" smtClean="0"/>
              <a:t> разновидности (</a:t>
            </a:r>
            <a:r>
              <a:rPr lang="en-US" sz="2400" b="1" dirty="0" smtClean="0"/>
              <a:t>L-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D-</a:t>
            </a:r>
            <a:r>
              <a:rPr lang="ru-RU" sz="2400" b="1" dirty="0" smtClean="0"/>
              <a:t>формы) появились в результате последующей специализации архей и бактерий по сферам обитания.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11469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923"/>
            <a:ext cx="10515600" cy="8880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Важнейший аргумент в пользу существования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LUCA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1" y="835269"/>
            <a:ext cx="5407269" cy="5653453"/>
          </a:xfrm>
        </p:spPr>
      </p:pic>
      <p:sp>
        <p:nvSpPr>
          <p:cNvPr id="5" name="TextBox 4"/>
          <p:cNvSpPr txBox="1"/>
          <p:nvPr/>
        </p:nvSpPr>
        <p:spPr>
          <a:xfrm>
            <a:off x="5600700" y="835269"/>
            <a:ext cx="60666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Все известные клеточные формы жизни использовали </a:t>
            </a:r>
            <a:r>
              <a:rPr lang="ru-RU" b="1" dirty="0" smtClean="0">
                <a:solidFill>
                  <a:srgbClr val="00B0F0"/>
                </a:solidFill>
              </a:rPr>
              <a:t>ОДИН И ТОТ ЖЕ </a:t>
            </a:r>
            <a:r>
              <a:rPr lang="ru-RU" b="1" dirty="0" smtClean="0"/>
              <a:t>генетический код: 20 канонических аминокислот, 3 стоп-сигнала и 1 старт-сигнал, закодированные в 64 кодонах.</a:t>
            </a:r>
          </a:p>
          <a:p>
            <a:r>
              <a:rPr lang="ru-RU" b="1" dirty="0" smtClean="0"/>
              <a:t> (с минимальными отклонениями в митохондриях) 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Код явно не случаен. При случайном соответствии кодонов и аминокислот существовало бы 1,5•10⁸⁶ вариантов кода.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err="1" smtClean="0"/>
              <a:t>Неслучайность</a:t>
            </a:r>
            <a:r>
              <a:rPr lang="ru-RU" b="1" dirty="0" smtClean="0"/>
              <a:t> кода может быть объяснена тремя гипотезами:</a:t>
            </a:r>
          </a:p>
          <a:p>
            <a:r>
              <a:rPr lang="ru-RU" b="1" dirty="0"/>
              <a:t> </a:t>
            </a:r>
            <a:r>
              <a:rPr lang="ru-RU" b="1" dirty="0" smtClean="0"/>
              <a:t>  1. Действующий код возник случайно и в таком виде закрепился без изменений в ходе эволюции – «</a:t>
            </a:r>
            <a:r>
              <a:rPr lang="ru-RU" b="1" dirty="0" smtClean="0">
                <a:solidFill>
                  <a:srgbClr val="FF0000"/>
                </a:solidFill>
              </a:rPr>
              <a:t>застывшая случайность».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2. Код определяется геометрическим соответствием каждой аминокислоты и соответствующего ей антикодона в транспортной РНК (</a:t>
            </a:r>
            <a:r>
              <a:rPr lang="ru-RU" b="1" dirty="0" err="1" smtClean="0"/>
              <a:t>тРНК</a:t>
            </a:r>
            <a:r>
              <a:rPr lang="ru-RU" b="1" dirty="0" smtClean="0"/>
              <a:t>)- «</a:t>
            </a:r>
            <a:r>
              <a:rPr lang="ru-RU" b="1" dirty="0" err="1" smtClean="0">
                <a:solidFill>
                  <a:srgbClr val="FF0000"/>
                </a:solidFill>
              </a:rPr>
              <a:t>комплементарность</a:t>
            </a:r>
            <a:r>
              <a:rPr lang="ru-RU" b="1" dirty="0" smtClean="0"/>
              <a:t>».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3. Случайно возникший код эволюционировал в сторону минимизации последствий от мутаций – «</a:t>
            </a:r>
            <a:r>
              <a:rPr lang="ru-RU" b="1" dirty="0" smtClean="0">
                <a:solidFill>
                  <a:srgbClr val="FF0000"/>
                </a:solidFill>
              </a:rPr>
              <a:t>адаптивная эволюция».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8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889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Природа и происхождение генетического кода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35" y="808892"/>
            <a:ext cx="5661219" cy="5695950"/>
          </a:xfrm>
        </p:spPr>
      </p:pic>
      <p:sp>
        <p:nvSpPr>
          <p:cNvPr id="6" name="TextBox 5"/>
          <p:cNvSpPr txBox="1"/>
          <p:nvPr/>
        </p:nvSpPr>
        <p:spPr>
          <a:xfrm>
            <a:off x="6849208" y="967154"/>
            <a:ext cx="49852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Структура кода явно неслучайна: кодоны родственных аминокислот в основном занимают близкие (смежные) положения в таблице.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Это приводит к высокой (хотя и не к наивысшей) устойчивости кода к мутациям и ошибкам трансляции.</a:t>
            </a:r>
          </a:p>
        </p:txBody>
      </p:sp>
    </p:spTree>
    <p:extLst>
      <p:ext uri="{BB962C8B-B14F-4D97-AF65-F5344CB8AC3E}">
        <p14:creationId xmlns:p14="http://schemas.microsoft.com/office/powerpoint/2010/main" val="567775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91" y="365125"/>
            <a:ext cx="11333285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Отклонения от универсального кода в митохондриях различных организмов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1194715"/>
            <a:ext cx="5700346" cy="541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090246"/>
            <a:ext cx="5864102" cy="52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5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61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20 «канонических» аминокислот +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селеноцистеин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" y="756138"/>
            <a:ext cx="5073162" cy="2400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88" y="3349869"/>
            <a:ext cx="2724530" cy="3288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756138"/>
            <a:ext cx="5715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r>
              <a:rPr lang="ru-RU" sz="2000" b="1" dirty="0" smtClean="0"/>
              <a:t>В состав некоторых ферментов входит аминокислота – </a:t>
            </a:r>
            <a:r>
              <a:rPr lang="ru-RU" sz="2000" b="1" dirty="0" err="1" smtClean="0"/>
              <a:t>селеноцистеин</a:t>
            </a:r>
            <a:r>
              <a:rPr lang="ru-RU" sz="2000" b="1" dirty="0" smtClean="0"/>
              <a:t>. Она обозначается как  </a:t>
            </a:r>
            <a:r>
              <a:rPr lang="en-US" sz="2000" b="1" dirty="0" smtClean="0"/>
              <a:t>Se-</a:t>
            </a:r>
            <a:r>
              <a:rPr lang="en-US" sz="2000" b="1" dirty="0" err="1" smtClean="0"/>
              <a:t>Cys</a:t>
            </a:r>
            <a:r>
              <a:rPr lang="ru-RU" sz="2000" b="1" dirty="0"/>
              <a:t> </a:t>
            </a:r>
            <a:r>
              <a:rPr lang="ru-RU" sz="2000" b="1" dirty="0" smtClean="0"/>
              <a:t>или</a:t>
            </a:r>
            <a:r>
              <a:rPr lang="en-US" sz="2000" b="1" dirty="0" smtClean="0"/>
              <a:t> Se</a:t>
            </a:r>
            <a:r>
              <a:rPr lang="ru-RU" sz="2000" b="1" dirty="0" smtClean="0"/>
              <a:t>с или </a:t>
            </a:r>
            <a:r>
              <a:rPr lang="en-US" sz="2000" b="1" dirty="0" smtClean="0"/>
              <a:t>U. </a:t>
            </a:r>
            <a:r>
              <a:rPr lang="ru-RU" sz="2000" b="1" dirty="0"/>
              <a:t>Е</a:t>
            </a:r>
            <a:r>
              <a:rPr lang="ru-RU" sz="2000" b="1" dirty="0" smtClean="0"/>
              <a:t>е отличие от цистеина: на месте  атома </a:t>
            </a:r>
            <a:r>
              <a:rPr lang="en-US" sz="2000" b="1" dirty="0" smtClean="0"/>
              <a:t>S</a:t>
            </a:r>
            <a:r>
              <a:rPr lang="ru-RU" sz="2000" b="1" dirty="0" smtClean="0"/>
              <a:t> находится атом </a:t>
            </a:r>
            <a:r>
              <a:rPr lang="en-US" sz="2000" b="1" dirty="0" smtClean="0"/>
              <a:t>Se. </a:t>
            </a:r>
            <a:endParaRPr lang="ru-RU" sz="2000" b="1" dirty="0" smtClean="0"/>
          </a:p>
          <a:p>
            <a:r>
              <a:rPr lang="en-US" sz="2000" b="1" dirty="0" smtClean="0"/>
              <a:t>   </a:t>
            </a:r>
            <a:r>
              <a:rPr lang="ru-RU" sz="2000" b="1" dirty="0" smtClean="0"/>
              <a:t>При синтезе белка эта аминокислота кодируется кодоном </a:t>
            </a:r>
            <a:r>
              <a:rPr lang="en-US" sz="2000" b="1" dirty="0" smtClean="0"/>
              <a:t>UAG</a:t>
            </a:r>
            <a:r>
              <a:rPr lang="ru-RU" sz="2000" b="1" dirty="0" smtClean="0"/>
              <a:t>, который обычно является стоп-кодоном. Для того</a:t>
            </a:r>
            <a:r>
              <a:rPr lang="ru-RU" sz="2000" b="1" dirty="0"/>
              <a:t>,</a:t>
            </a:r>
            <a:r>
              <a:rPr lang="ru-RU" sz="2000" b="1" dirty="0" smtClean="0"/>
              <a:t> чтобы при трансляции этот кодон превращался в смысловой (кодирующий</a:t>
            </a:r>
            <a:r>
              <a:rPr lang="en-US" sz="2000" b="1" dirty="0" smtClean="0"/>
              <a:t> Se-</a:t>
            </a:r>
            <a:r>
              <a:rPr lang="en-US" sz="2000" b="1" dirty="0" err="1" smtClean="0"/>
              <a:t>Cys</a:t>
            </a:r>
            <a:r>
              <a:rPr lang="en-US" sz="2000" b="1" dirty="0" smtClean="0"/>
              <a:t>)</a:t>
            </a:r>
            <a:r>
              <a:rPr lang="ru-RU" sz="2000" b="1" dirty="0" smtClean="0"/>
              <a:t>, за ним в </a:t>
            </a:r>
            <a:r>
              <a:rPr lang="ru-RU" sz="2000" b="1" dirty="0" err="1" smtClean="0"/>
              <a:t>мРНК</a:t>
            </a:r>
            <a:r>
              <a:rPr lang="ru-RU" sz="2000" b="1" dirty="0" smtClean="0"/>
              <a:t> располагается т.наз. </a:t>
            </a:r>
            <a:r>
              <a:rPr lang="en-US" sz="2000" b="1" dirty="0" smtClean="0"/>
              <a:t>SECIS-</a:t>
            </a:r>
            <a:r>
              <a:rPr lang="ru-RU" sz="2000" b="1" dirty="0" smtClean="0"/>
              <a:t>мотив</a:t>
            </a:r>
            <a:r>
              <a:rPr lang="en-US" sz="2000" b="1" dirty="0" smtClean="0"/>
              <a:t> (</a:t>
            </a:r>
            <a:r>
              <a:rPr lang="en-US" sz="2000" b="1" dirty="0" err="1" smtClean="0">
                <a:solidFill>
                  <a:srgbClr val="FF0000"/>
                </a:solidFill>
              </a:rPr>
              <a:t>Se</a:t>
            </a:r>
            <a:r>
              <a:rPr lang="en-US" sz="2000" b="1" dirty="0" err="1" smtClean="0"/>
              <a:t>leno</a:t>
            </a:r>
            <a:r>
              <a:rPr lang="en-US" sz="2000" b="1" dirty="0" err="1" smtClean="0">
                <a:solidFill>
                  <a:srgbClr val="FF0000"/>
                </a:solidFill>
              </a:rPr>
              <a:t>c</a:t>
            </a:r>
            <a:r>
              <a:rPr lang="en-US" sz="2000" b="1" dirty="0" err="1" smtClean="0"/>
              <a:t>ystein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/>
              <a:t>nsertion 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smtClean="0"/>
              <a:t>equence = </a:t>
            </a:r>
            <a:r>
              <a:rPr lang="ru-RU" sz="2000" b="1" dirty="0" smtClean="0"/>
              <a:t>последовательность вставки </a:t>
            </a:r>
            <a:r>
              <a:rPr lang="ru-RU" sz="2000" b="1" dirty="0" err="1" smtClean="0"/>
              <a:t>селеноцистеина</a:t>
            </a:r>
            <a:r>
              <a:rPr lang="ru-RU" sz="2000" b="1" dirty="0" smtClean="0"/>
              <a:t>). </a:t>
            </a:r>
          </a:p>
          <a:p>
            <a:r>
              <a:rPr lang="en-US" sz="2000" b="1" dirty="0" smtClean="0"/>
              <a:t>   </a:t>
            </a:r>
            <a:r>
              <a:rPr lang="ru-RU" sz="2000" b="1" dirty="0" smtClean="0"/>
              <a:t>Вторичная структура этого мотива – шпилька, которая формируется за счет неканонических пар оснований </a:t>
            </a:r>
            <a:r>
              <a:rPr lang="en-US" sz="2000" b="1" dirty="0" smtClean="0"/>
              <a:t>A-G.</a:t>
            </a:r>
            <a:r>
              <a:rPr lang="ru-RU" sz="2000" b="1" dirty="0" smtClean="0"/>
              <a:t>  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6491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7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Основной  принцип клеточной теории: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«каждая клетка произошла только от другой клетки»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" y="1334971"/>
            <a:ext cx="4826263" cy="5255400"/>
          </a:xfrm>
        </p:spPr>
      </p:pic>
      <p:sp>
        <p:nvSpPr>
          <p:cNvPr id="5" name="TextBox 4"/>
          <p:cNvSpPr txBox="1"/>
          <p:nvPr/>
        </p:nvSpPr>
        <p:spPr>
          <a:xfrm>
            <a:off x="5051503" y="1025912"/>
            <a:ext cx="685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1. Клетка – наименьшая единица строения и развития всех живых организмов (кроме вирусов).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2. Новая клетка образуется только при делении исходной (материнской клетки).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3. В основе деления клеток и размножения организмов лежит механизм цифрового копирования наследственной информации. Этот механизм подвержен неизбежным ошибкам – мутациям.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4. Клетки многоклеточных организмов образуют ткани, а ткани – органы. Они идентичны по своим геномам, но выполняют различные функции. Эта специализация обеспечивается сложными механизмами регуляции активности генов на различных стадиях существования организма – от его рождения до смерти. Тем самым, происходит дифференциация клеток – формирование различий в их строении и функциях.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5. Клеточное строение живых организмов – свидетельство </a:t>
            </a:r>
            <a:r>
              <a:rPr lang="ru-RU" sz="2000" b="1" dirty="0" smtClean="0">
                <a:solidFill>
                  <a:srgbClr val="FF0000"/>
                </a:solidFill>
              </a:rPr>
              <a:t>единства </a:t>
            </a:r>
            <a:r>
              <a:rPr lang="ru-RU" sz="2000" b="1" dirty="0" smtClean="0"/>
              <a:t>их происхождения.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4831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90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Что было раньше, чем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LUCA?</a:t>
            </a:r>
            <a:endParaRPr lang="ru-RU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76" y="799070"/>
            <a:ext cx="6222528" cy="58653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6280" y="906163"/>
            <a:ext cx="45719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677" y="799070"/>
            <a:ext cx="5350299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Общее число видов за всю историю жизни на Земле составляет от одного до нескольких миллиардов.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Все живые организмы можно отнести к  3 </a:t>
            </a:r>
            <a:r>
              <a:rPr lang="ru-RU" sz="2400" b="1" dirty="0" smtClean="0">
                <a:solidFill>
                  <a:srgbClr val="00B0F0"/>
                </a:solidFill>
              </a:rPr>
              <a:t>доменам</a:t>
            </a:r>
            <a:r>
              <a:rPr lang="ru-RU" sz="2400" b="1" dirty="0" smtClean="0"/>
              <a:t>: </a:t>
            </a:r>
            <a:r>
              <a:rPr lang="ru-RU" sz="2400" b="1" dirty="0" smtClean="0">
                <a:solidFill>
                  <a:srgbClr val="FF0000"/>
                </a:solidFill>
              </a:rPr>
              <a:t>бактериям, археям и эукариотам.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smtClean="0"/>
              <a:t>До настоящего времени среди современных биологических объектов не обнаружено каких-либо </a:t>
            </a:r>
            <a:r>
              <a:rPr lang="ru-RU" sz="2400" b="1" i="1" dirty="0" smtClean="0"/>
              <a:t>промежуточных форм </a:t>
            </a:r>
            <a:r>
              <a:rPr lang="ru-RU" sz="2400" b="1" dirty="0" smtClean="0"/>
              <a:t>между отдельными молекулами, из которых построены живые существа,  и клетками, даже самыми простейшими.</a:t>
            </a:r>
          </a:p>
          <a:p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Это - одна из величайших загадок современной биологии!</a:t>
            </a:r>
          </a:p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Какие перспективные идеи могут помочь в решении этой загадки?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02204" y="5782963"/>
            <a:ext cx="3646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           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LUCA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99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560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Эволюция понятия «древа жизни»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3" y="905608"/>
            <a:ext cx="5128846" cy="39909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4" y="1285576"/>
            <a:ext cx="3758829" cy="3154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78" y="1274064"/>
            <a:ext cx="2919046" cy="3227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768" y="4881629"/>
            <a:ext cx="1173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Классическое «древо жизни»           Горизонтальный перенос генов                               «Паутина жизни»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4638" y="5265040"/>
            <a:ext cx="11816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Понятие «древа жизни» (</a:t>
            </a:r>
            <a:r>
              <a:rPr lang="ru-RU" b="1" dirty="0" err="1" smtClean="0"/>
              <a:t>К.Везе</a:t>
            </a:r>
            <a:r>
              <a:rPr lang="ru-RU" b="1" dirty="0" smtClean="0"/>
              <a:t>) является устаревшим.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Древовидная эволюция должна быть дополнена различными сетевыми процессами (итог: паутина или </a:t>
            </a:r>
            <a:r>
              <a:rPr lang="ru-RU" b="1" dirty="0" err="1" smtClean="0">
                <a:solidFill>
                  <a:srgbClr val="FF0000"/>
                </a:solidFill>
              </a:rPr>
              <a:t>ризома</a:t>
            </a:r>
            <a:r>
              <a:rPr lang="ru-RU" b="1" dirty="0" smtClean="0"/>
              <a:t> жизни): 1. Горизонтальный перенос генов (особенно активен у прокариот). 2. </a:t>
            </a:r>
            <a:r>
              <a:rPr lang="ru-RU" b="1" dirty="0" err="1" smtClean="0"/>
              <a:t>Эндосимбиоз</a:t>
            </a:r>
            <a:r>
              <a:rPr lang="ru-RU" b="1" dirty="0" smtClean="0"/>
              <a:t> (возникновение митохондрий путем захвата бактериальных клеток). 3. Обмен генами между паразитами и их хозяевами. 4. Дупликация генов. 5. Потеря генов.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5065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59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Эволюция понятия «эволюция»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870438"/>
            <a:ext cx="5697415" cy="5785339"/>
          </a:xfrm>
        </p:spPr>
      </p:pic>
      <p:sp>
        <p:nvSpPr>
          <p:cNvPr id="5" name="TextBox 4"/>
          <p:cNvSpPr txBox="1"/>
          <p:nvPr/>
        </p:nvSpPr>
        <p:spPr>
          <a:xfrm>
            <a:off x="5908431" y="861646"/>
            <a:ext cx="61282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Биологическая эволюция </a:t>
            </a:r>
            <a:r>
              <a:rPr lang="ru-RU" b="1" dirty="0" smtClean="0"/>
              <a:t>(классическое определение) – исторический процесс изменения форм организмов, который обеспечивает их приспособленность к меняющимся условиям окружающей среды. В ходе этого процесса происходит изменение генетического состава популяций, образование и вымирание видов, преобразования биосферы Земли в целом.</a:t>
            </a:r>
          </a:p>
          <a:p>
            <a:endParaRPr lang="ru-RU" b="1" dirty="0" smtClean="0"/>
          </a:p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Биологическая эволюция </a:t>
            </a:r>
            <a:r>
              <a:rPr lang="ru-RU" b="1" dirty="0" smtClean="0"/>
              <a:t>(определение, дополненное более современными данными)  – любое генетическое  изменение в популяции, которое происходило в течение нескольких поколений. Процесс биологической эволюции определяется историческими случайностями. Этот процесс ограничивается в определенных рамках  различными механизмами снижения уровня случайных ошибок (мутаций). В ходе исторического развития живые организмы адаптируются к  условиям окружающей среды прежде всего за счет непрерывной «гонки вооружений» между паразитами и их хозяевами.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8850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Лекция 11а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5837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703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Последний универсальный клеточный предок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LUCA – Last Universal Cellular Ancestor)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5269"/>
            <a:ext cx="3565281" cy="45895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22" y="1160585"/>
            <a:ext cx="6740769" cy="4264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583115"/>
            <a:ext cx="531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Рисунок из записной книжки Дарвина (1837 г.).</a:t>
            </a:r>
          </a:p>
          <a:p>
            <a:r>
              <a:rPr lang="ru-RU" b="1" dirty="0" smtClean="0"/>
              <a:t>Впервые в графической форме он высказал идею происхождения различных видов живых существ – либо от одной формы, либо от нескольких.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600700" y="5537396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Первые 2 схемы – все живое происходит от двух или более разных предков.</a:t>
            </a:r>
          </a:p>
          <a:p>
            <a:r>
              <a:rPr lang="ru-RU" b="1" dirty="0" smtClean="0"/>
              <a:t>Схема 3 – все живое происходит от единого общего предка.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9848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107" y="0"/>
            <a:ext cx="11570677" cy="123971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LUCA – Last Universal Cellular Ancestor</a:t>
            </a:r>
            <a:br>
              <a:rPr lang="en-U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Последний универсальный клеточный предок)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71601"/>
            <a:ext cx="9144000" cy="5064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63608" y="1573823"/>
            <a:ext cx="41411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Однако не существует единого мнения ученых о природе этого общего предка и о том, насколько походят на него современные клетки.</a:t>
            </a:r>
          </a:p>
          <a:p>
            <a:r>
              <a:rPr lang="ru-RU" b="1" dirty="0" smtClean="0"/>
              <a:t>Существующие гипотезы:</a:t>
            </a:r>
          </a:p>
          <a:p>
            <a:r>
              <a:rPr lang="ru-RU" b="1" dirty="0" smtClean="0"/>
              <a:t>   1. </a:t>
            </a:r>
            <a:r>
              <a:rPr lang="en-US" b="1" dirty="0" smtClean="0"/>
              <a:t>LUCA</a:t>
            </a:r>
            <a:r>
              <a:rPr lang="ru-RU" b="1" dirty="0" smtClean="0"/>
              <a:t> был неотличим от современных прокариот.</a:t>
            </a:r>
          </a:p>
          <a:p>
            <a:r>
              <a:rPr lang="ru-RU" b="1" dirty="0" smtClean="0"/>
              <a:t>   2. </a:t>
            </a:r>
            <a:r>
              <a:rPr lang="en-US" b="1" dirty="0" smtClean="0"/>
              <a:t>LUCA</a:t>
            </a:r>
            <a:r>
              <a:rPr lang="ru-RU" b="1" dirty="0" smtClean="0"/>
              <a:t> был значительно более простым организмом.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846" y="1688124"/>
            <a:ext cx="2620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Сравнительная </a:t>
            </a:r>
            <a:r>
              <a:rPr lang="ru-RU" b="1" dirty="0" err="1" smtClean="0"/>
              <a:t>геномика</a:t>
            </a:r>
            <a:r>
              <a:rPr lang="ru-RU" b="1" dirty="0" smtClean="0"/>
              <a:t> подтвердила предсказание Дарвина: все дошедшие до нас клетки произошли от общего предка, названного </a:t>
            </a:r>
            <a:r>
              <a:rPr lang="en-US" b="1" dirty="0" smtClean="0"/>
              <a:t>LUCA.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32040"/>
              </p:ext>
            </p:extLst>
          </p:nvPr>
        </p:nvGraphicFramePr>
        <p:xfrm>
          <a:off x="92075" y="92075"/>
          <a:ext cx="968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Объект упаковщика для оболочки" showAsIcon="1" r:id="rId3" imgW="968400" imgH="532800" progId="Package">
                  <p:embed/>
                </p:oleObj>
              </mc:Choice>
              <mc:Fallback>
                <p:oleObj name="Объект упаковщика для оболочки" showAsIcon="1" r:id="rId3" imgW="968400" imgH="532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683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37" y="1371601"/>
            <a:ext cx="4985239" cy="506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62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Трудности проблемы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LUCA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. Кем от был?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5" y="931985"/>
            <a:ext cx="6482651" cy="5627077"/>
          </a:xfrm>
        </p:spPr>
      </p:pic>
      <p:sp>
        <p:nvSpPr>
          <p:cNvPr id="5" name="TextBox 4"/>
          <p:cNvSpPr txBox="1"/>
          <p:nvPr/>
        </p:nvSpPr>
        <p:spPr>
          <a:xfrm>
            <a:off x="6770076" y="967154"/>
            <a:ext cx="51171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sz="2000" b="1" dirty="0" smtClean="0"/>
              <a:t>Все известные современные </a:t>
            </a:r>
            <a:r>
              <a:rPr lang="ru-RU" sz="2000" b="1" dirty="0" smtClean="0">
                <a:solidFill>
                  <a:srgbClr val="FF0000"/>
                </a:solidFill>
              </a:rPr>
              <a:t>клетки</a:t>
            </a:r>
            <a:r>
              <a:rPr lang="ru-RU" sz="2000" b="1" dirty="0" smtClean="0"/>
              <a:t> исключительно сложны и высокоорганизованы.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Даже самые простые клеточные формы жизни – </a:t>
            </a:r>
            <a:r>
              <a:rPr lang="ru-RU" sz="2000" b="1" dirty="0" smtClean="0">
                <a:solidFill>
                  <a:srgbClr val="FF0000"/>
                </a:solidFill>
              </a:rPr>
              <a:t>паразиты</a:t>
            </a:r>
            <a:r>
              <a:rPr lang="ru-RU" sz="2000" b="1" dirty="0" smtClean="0"/>
              <a:t> – произошли в результате деградации более сложных организмов. Но даже у них уже имелись несколько сот генов, механизм их деления,  мембранный аппарат и системы репликации + транскрипции + трансляции. 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Свободноживущие клеточные организмы еще сложнее – геном не менее 1300 генов.</a:t>
            </a:r>
          </a:p>
          <a:p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Вирусы</a:t>
            </a:r>
            <a:r>
              <a:rPr lang="ru-RU" sz="2000" b="1" dirty="0" smtClean="0"/>
              <a:t> существенно проще клеток, но они – облигатные внутриклеточные паразиты (могут жить только в клетках)  и среди них не обнаружено ничего похожего на </a:t>
            </a:r>
            <a:r>
              <a:rPr lang="ru-RU" sz="2000" b="1" i="1" dirty="0" smtClean="0"/>
              <a:t>промежуточную стадию </a:t>
            </a:r>
            <a:r>
              <a:rPr lang="ru-RU" sz="2000" b="1" dirty="0" smtClean="0"/>
              <a:t>между вирусом и клеткой.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6674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249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Возможный минимальный геном 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LUCA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" y="888023"/>
            <a:ext cx="5715000" cy="5706208"/>
          </a:xfrm>
        </p:spPr>
      </p:pic>
      <p:sp>
        <p:nvSpPr>
          <p:cNvPr id="6" name="TextBox 5"/>
          <p:cNvSpPr txBox="1"/>
          <p:nvPr/>
        </p:nvSpPr>
        <p:spPr>
          <a:xfrm>
            <a:off x="6096000" y="630936"/>
            <a:ext cx="591136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endParaRPr lang="ru-RU" sz="2000" b="1" dirty="0" smtClean="0"/>
          </a:p>
          <a:p>
            <a:r>
              <a:rPr lang="ru-RU" sz="2000" b="1" dirty="0" smtClean="0"/>
              <a:t>   </a:t>
            </a:r>
            <a:r>
              <a:rPr lang="en-US" sz="2000" b="1" dirty="0" smtClean="0"/>
              <a:t>LUCA –</a:t>
            </a:r>
            <a:r>
              <a:rPr lang="ru-RU" sz="2000" b="1" dirty="0" smtClean="0"/>
              <a:t> наиболее недавняя популяция </a:t>
            </a:r>
            <a:r>
              <a:rPr lang="ru-RU" sz="2000" b="1" i="1" dirty="0" smtClean="0"/>
              <a:t>достаточно сложных </a:t>
            </a:r>
            <a:r>
              <a:rPr lang="ru-RU" sz="2000" b="1" dirty="0" smtClean="0"/>
              <a:t>одноклеточных организмов, от которой произошли все клеточные организмы, ныне живущие на Земле.</a:t>
            </a:r>
          </a:p>
          <a:p>
            <a:r>
              <a:rPr lang="ru-RU" sz="2000" b="1" dirty="0" smtClean="0"/>
              <a:t>     Путем сравнительного анализа выявлена система экспрессии генов (репликация, транскрипция и трансляция), которые сохранились в универсальном (одинаковом для всех организмов) виде: т.наз. «</a:t>
            </a:r>
            <a:r>
              <a:rPr lang="ru-RU" sz="2000" b="1" dirty="0" smtClean="0">
                <a:solidFill>
                  <a:srgbClr val="FF0000"/>
                </a:solidFill>
              </a:rPr>
              <a:t>золотая сотня генов</a:t>
            </a:r>
            <a:r>
              <a:rPr lang="ru-RU" sz="2000" b="1" dirty="0" smtClean="0"/>
              <a:t>».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Этот факт – сильный аргумент в пользу существования </a:t>
            </a:r>
            <a:r>
              <a:rPr lang="en-US" sz="2000" b="1" dirty="0" smtClean="0"/>
              <a:t>LUCA.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К ним добавляются гены, обеспечивающие жизнедеятельность клеток (генерация энергии, синтез </a:t>
            </a:r>
            <a:r>
              <a:rPr lang="ru-RU" sz="2000" b="1" dirty="0" err="1" smtClean="0"/>
              <a:t>биомолекул</a:t>
            </a:r>
            <a:r>
              <a:rPr lang="ru-RU" sz="2000" b="1" dirty="0" smtClean="0"/>
              <a:t>, сборка мембранных структур).</a:t>
            </a:r>
          </a:p>
          <a:p>
            <a:r>
              <a:rPr lang="ru-RU" sz="2000" b="1" dirty="0" smtClean="0"/>
              <a:t>     </a:t>
            </a:r>
            <a:r>
              <a:rPr lang="ru-RU" sz="2000" b="1" dirty="0" smtClean="0">
                <a:solidFill>
                  <a:srgbClr val="0070C0"/>
                </a:solidFill>
              </a:rPr>
              <a:t>Общий итог: минимум 355 генов.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9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2541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Гены-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ортологи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923192"/>
            <a:ext cx="3886200" cy="5679831"/>
          </a:xfrm>
        </p:spPr>
      </p:pic>
      <p:sp>
        <p:nvSpPr>
          <p:cNvPr id="6" name="TextBox 5"/>
          <p:cNvSpPr txBox="1"/>
          <p:nvPr/>
        </p:nvSpPr>
        <p:spPr>
          <a:xfrm>
            <a:off x="7367954" y="923192"/>
            <a:ext cx="43961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Сравнение аминокислотных последовательностей </a:t>
            </a:r>
            <a:r>
              <a:rPr lang="ru-RU" b="1" dirty="0" err="1" smtClean="0"/>
              <a:t>цитохромов</a:t>
            </a:r>
            <a:r>
              <a:rPr lang="ru-RU" b="1" dirty="0" smtClean="0"/>
              <a:t> </a:t>
            </a:r>
            <a:r>
              <a:rPr lang="ru-RU" b="1" i="1" dirty="0" smtClean="0"/>
              <a:t>с</a:t>
            </a:r>
            <a:r>
              <a:rPr lang="ru-RU" b="1" dirty="0" smtClean="0"/>
              <a:t> из различных источников показывает, что все эти белки произошли от одного предкового гена и имеются в генотипе всех сравниваемых видов.</a:t>
            </a:r>
          </a:p>
          <a:p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Ортологические</a:t>
            </a:r>
            <a:r>
              <a:rPr lang="ru-RU" b="1" dirty="0" smtClean="0">
                <a:solidFill>
                  <a:srgbClr val="FF0000"/>
                </a:solidFill>
              </a:rPr>
              <a:t> гены (</a:t>
            </a:r>
            <a:r>
              <a:rPr lang="ru-RU" b="1" dirty="0" err="1" smtClean="0">
                <a:solidFill>
                  <a:srgbClr val="FF0000"/>
                </a:solidFill>
              </a:rPr>
              <a:t>ортологи</a:t>
            </a:r>
            <a:r>
              <a:rPr lang="ru-RU" b="1" dirty="0" smtClean="0"/>
              <a:t>) – гомологичные гены, которые у различных видов организмов произошли от общего предкового гена и передавались в ходе эволюции вертикально.</a:t>
            </a:r>
          </a:p>
          <a:p>
            <a:r>
              <a:rPr lang="ru-RU" b="1" dirty="0" smtClean="0"/>
              <a:t>   Два гена </a:t>
            </a:r>
            <a:r>
              <a:rPr lang="ru-RU" b="1" dirty="0" err="1" smtClean="0"/>
              <a:t>ортологичны</a:t>
            </a:r>
            <a:r>
              <a:rPr lang="ru-RU" b="1" dirty="0" smtClean="0"/>
              <a:t> у двух видов, если они появились и далее </a:t>
            </a:r>
            <a:r>
              <a:rPr lang="ru-RU" b="1" dirty="0" err="1" smtClean="0"/>
              <a:t>дивергировали</a:t>
            </a:r>
            <a:r>
              <a:rPr lang="ru-RU" b="1" dirty="0" smtClean="0"/>
              <a:t> вместе с соответствующими видами в результате видообразования.</a:t>
            </a:r>
          </a:p>
          <a:p>
            <a:r>
              <a:rPr lang="ru-RU" b="1" dirty="0" smtClean="0"/>
              <a:t>   Гены-</a:t>
            </a:r>
            <a:r>
              <a:rPr lang="ru-RU" b="1" dirty="0" err="1" smtClean="0"/>
              <a:t>ортологи</a:t>
            </a:r>
            <a:r>
              <a:rPr lang="ru-RU" b="1" dirty="0" smtClean="0"/>
              <a:t> находятся в геномах разных видов.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7" y="1195387"/>
            <a:ext cx="3505567" cy="51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56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Гены-ортологи-1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(на примере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цитохрома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" y="905608"/>
            <a:ext cx="5416061" cy="495886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5754"/>
            <a:ext cx="5483469" cy="4352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31" y="5653454"/>
            <a:ext cx="11799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err="1" smtClean="0">
                <a:solidFill>
                  <a:srgbClr val="FF0000"/>
                </a:solidFill>
              </a:rPr>
              <a:t>Цитохром</a:t>
            </a:r>
            <a:r>
              <a:rPr lang="ru-RU" sz="2000" b="1" dirty="0" smtClean="0">
                <a:solidFill>
                  <a:srgbClr val="FF0000"/>
                </a:solidFill>
              </a:rPr>
              <a:t> с </a:t>
            </a:r>
            <a:r>
              <a:rPr lang="ru-RU" sz="2000" b="1" dirty="0" smtClean="0"/>
              <a:t>– белок, состоящий из примерно 100 аминокислотных остатков. Участвует в разнообразных реакциях переноса электрона: </a:t>
            </a:r>
            <a:r>
              <a:rPr lang="en-US" sz="2000" b="1" dirty="0" smtClean="0"/>
              <a:t>Fe³⁺ + e⁻ = Fe²⁺ . </a:t>
            </a:r>
            <a:r>
              <a:rPr lang="ru-RU" sz="2000" b="1" dirty="0" smtClean="0"/>
              <a:t>Повсеместно распространен в природе.     Является удобным объектом для молекулярно-генетических исследований.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0490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9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Гены-ортологи-2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(на примере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цитохрома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с)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" y="1019908"/>
            <a:ext cx="6249326" cy="51347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63" y="1169378"/>
            <a:ext cx="4500706" cy="5108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3715" y="3543300"/>
            <a:ext cx="1652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Минога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83715" y="2883877"/>
            <a:ext cx="136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Ишак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0383715" y="4730262"/>
            <a:ext cx="1582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Кукуруза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15600" y="5038039"/>
            <a:ext cx="158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Гриб-аскомицет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313376" y="5547946"/>
            <a:ext cx="1878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/>
              <a:t>Одноклет</a:t>
            </a:r>
            <a:r>
              <a:rPr lang="ru-RU" sz="1400" b="1" dirty="0" smtClean="0"/>
              <a:t>. водоросль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21109" y="5961185"/>
            <a:ext cx="1274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Инфузория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1168" y="6089904"/>
            <a:ext cx="681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FF0000"/>
                </a:solidFill>
              </a:rPr>
              <a:t>Ортологичные</a:t>
            </a:r>
            <a:r>
              <a:rPr lang="ru-RU" sz="1400" b="1" dirty="0" smtClean="0">
                <a:solidFill>
                  <a:srgbClr val="FF0000"/>
                </a:solidFill>
              </a:rPr>
              <a:t> гены </a:t>
            </a:r>
            <a:r>
              <a:rPr lang="ru-RU" sz="1400" b="1" dirty="0" smtClean="0"/>
              <a:t>– произошли от одного гена, находившегося в общем предковом организме, и, как правило,  сохранили свою функцию в ходе эволюции. 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53800" y="4361688"/>
            <a:ext cx="838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Дрожжи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6590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2546</Words>
  <Application>Microsoft Office PowerPoint</Application>
  <PresentationFormat>Широкоэкранный</PresentationFormat>
  <Paragraphs>159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Объект упаковщика для оболочки</vt:lpstr>
      <vt:lpstr>Лекция 11а</vt:lpstr>
      <vt:lpstr>Великое предвидение Чарльза Дарвина</vt:lpstr>
      <vt:lpstr>Последний универсальный клеточный предок (LUCA – Last Universal Cellular Ancestor)</vt:lpstr>
      <vt:lpstr>LUCA – Last Universal Cellular Ancestor (Последний универсальный клеточный предок)</vt:lpstr>
      <vt:lpstr>Трудности проблемы LUCA. Кем от был? </vt:lpstr>
      <vt:lpstr> Возможный минимальный геном LUCA </vt:lpstr>
      <vt:lpstr>Гены-ортологи</vt:lpstr>
      <vt:lpstr>Гены-ортологи-1  (на примере цитохрома с)</vt:lpstr>
      <vt:lpstr>Гены-ортологи-2  (на примере цитохрома с)</vt:lpstr>
      <vt:lpstr>Отличия генотипов человека и шимпанзе</vt:lpstr>
      <vt:lpstr>Гены-паралоги возникают в результате дупликации</vt:lpstr>
      <vt:lpstr>Генная  ортология и паралогия (варианты филогенетического древа гена Х)</vt:lpstr>
      <vt:lpstr>Трудности определения минимального набора генов LUCA</vt:lpstr>
      <vt:lpstr>Строение клетки эукариот</vt:lpstr>
      <vt:lpstr>Основные отличия клеток эукариот и прокариот</vt:lpstr>
      <vt:lpstr>Геномы прокариот </vt:lpstr>
      <vt:lpstr>Геномы эукариот</vt:lpstr>
      <vt:lpstr>Экзон-интронная структура генов эукариот</vt:lpstr>
      <vt:lpstr>Отличия фосфолипидных мембран архей и бактерий</vt:lpstr>
      <vt:lpstr>LUCA и принципиальные различия мембран бактерий и архей</vt:lpstr>
      <vt:lpstr>Важнейший аргумент в пользу существования LUCA  </vt:lpstr>
      <vt:lpstr> Природа и происхождение генетического кода</vt:lpstr>
      <vt:lpstr>Отклонения от универсального кода в митохондриях различных организмов</vt:lpstr>
      <vt:lpstr>20 «канонических» аминокислот + селеноцистеин</vt:lpstr>
      <vt:lpstr>Основной  принцип клеточной теории:  «каждая клетка произошла только от другой клетки»</vt:lpstr>
      <vt:lpstr>Что было раньше, чем LUCA?</vt:lpstr>
      <vt:lpstr>Эволюция понятия «древа жизни»</vt:lpstr>
      <vt:lpstr>Эволюция понятия «эволюция»</vt:lpstr>
      <vt:lpstr>Лекция 11а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Кирилл</cp:lastModifiedBy>
  <cp:revision>118</cp:revision>
  <dcterms:created xsi:type="dcterms:W3CDTF">2020-08-28T18:42:09Z</dcterms:created>
  <dcterms:modified xsi:type="dcterms:W3CDTF">2023-03-15T06:05:39Z</dcterms:modified>
</cp:coreProperties>
</file>