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64" r:id="rId4"/>
    <p:sldId id="265" r:id="rId5"/>
    <p:sldId id="266" r:id="rId6"/>
    <p:sldId id="277" r:id="rId7"/>
    <p:sldId id="279" r:id="rId8"/>
    <p:sldId id="280" r:id="rId9"/>
    <p:sldId id="282" r:id="rId10"/>
    <p:sldId id="284" r:id="rId11"/>
    <p:sldId id="283" r:id="rId12"/>
    <p:sldId id="287" r:id="rId13"/>
    <p:sldId id="281" r:id="rId14"/>
    <p:sldId id="288" r:id="rId15"/>
    <p:sldId id="28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5E4B1-4783-4355-9A58-09189B70E6C7}" type="datetimeFigureOut">
              <a:rPr lang="ru-RU" smtClean="0"/>
              <a:t>02.03.2022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87DF-7409-48C6-95AE-240DC4ABB6A3}" type="slidenum">
              <a:rPr lang="ru-RU" smtClean="0"/>
              <a:t>‹#›</a:t>
            </a:fld>
            <a:endParaRPr lang="ru-RU"/>
          </a:p>
        </p:txBody>
      </p:sp>
    </p:spTree>
    <p:extLst>
      <p:ext uri="{BB962C8B-B14F-4D97-AF65-F5344CB8AC3E}">
        <p14:creationId xmlns:p14="http://schemas.microsoft.com/office/powerpoint/2010/main" val="145420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A9F7CD-F173-4B5D-AE0B-74A6C18F3CF8}"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203113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A9F7CD-F173-4B5D-AE0B-74A6C18F3CF8}"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161863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A9F7CD-F173-4B5D-AE0B-74A6C18F3CF8}"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106366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A9F7CD-F173-4B5D-AE0B-74A6C18F3CF8}"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188651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A9F7CD-F173-4B5D-AE0B-74A6C18F3CF8}"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278405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A9F7CD-F173-4B5D-AE0B-74A6C18F3CF8}" type="datetimeFigureOut">
              <a:rPr lang="ru-RU" smtClean="0"/>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329962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A9F7CD-F173-4B5D-AE0B-74A6C18F3CF8}" type="datetimeFigureOut">
              <a:rPr lang="ru-RU" smtClean="0"/>
              <a:t>02.03.2022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408435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A9F7CD-F173-4B5D-AE0B-74A6C18F3CF8}" type="datetimeFigureOut">
              <a:rPr lang="ru-RU" smtClean="0"/>
              <a:t>02.03.2022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102521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A9F7CD-F173-4B5D-AE0B-74A6C18F3CF8}" type="datetimeFigureOut">
              <a:rPr lang="ru-RU" smtClean="0"/>
              <a:t>02.03.2022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315393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5A9F7CD-F173-4B5D-AE0B-74A6C18F3CF8}" type="datetimeFigureOut">
              <a:rPr lang="ru-RU" smtClean="0"/>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349055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5A9F7CD-F173-4B5D-AE0B-74A6C18F3CF8}" type="datetimeFigureOut">
              <a:rPr lang="ru-RU" smtClean="0"/>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1A1AB5-BBBC-4B3F-A679-AC3C3F2CA329}" type="slidenum">
              <a:rPr lang="ru-RU" smtClean="0"/>
              <a:t>‹#›</a:t>
            </a:fld>
            <a:endParaRPr lang="ru-RU"/>
          </a:p>
        </p:txBody>
      </p:sp>
    </p:spTree>
    <p:extLst>
      <p:ext uri="{BB962C8B-B14F-4D97-AF65-F5344CB8AC3E}">
        <p14:creationId xmlns:p14="http://schemas.microsoft.com/office/powerpoint/2010/main" val="370981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9F7CD-F173-4B5D-AE0B-74A6C18F3CF8}" type="datetimeFigureOut">
              <a:rPr lang="ru-RU" smtClean="0"/>
              <a:t>02.03.2022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A1AB5-BBBC-4B3F-A679-AC3C3F2CA329}" type="slidenum">
              <a:rPr lang="ru-RU" smtClean="0"/>
              <a:t>‹#›</a:t>
            </a:fld>
            <a:endParaRPr lang="ru-RU"/>
          </a:p>
        </p:txBody>
      </p:sp>
    </p:spTree>
    <p:extLst>
      <p:ext uri="{BB962C8B-B14F-4D97-AF65-F5344CB8AC3E}">
        <p14:creationId xmlns:p14="http://schemas.microsoft.com/office/powerpoint/2010/main" val="62037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73737"/>
            <a:ext cx="9144000" cy="1261872"/>
          </a:xfrm>
        </p:spPr>
        <p:txBody>
          <a:bodyPr>
            <a:normAutofit/>
          </a:bodyPr>
          <a:lstStyle/>
          <a:p>
            <a:r>
              <a:rPr lang="ru-RU" sz="4800" b="1" dirty="0" smtClean="0">
                <a:solidFill>
                  <a:srgbClr val="FF0000"/>
                </a:solidFill>
                <a:latin typeface="+mn-lt"/>
              </a:rPr>
              <a:t>Занятие 9.2</a:t>
            </a:r>
            <a:endParaRPr lang="ru-RU" sz="4800" b="1" dirty="0">
              <a:solidFill>
                <a:srgbClr val="FF0000"/>
              </a:solidFill>
              <a:latin typeface="+mn-lt"/>
            </a:endParaRPr>
          </a:p>
        </p:txBody>
      </p:sp>
      <p:sp>
        <p:nvSpPr>
          <p:cNvPr id="3" name="Подзаголовок 2"/>
          <p:cNvSpPr>
            <a:spLocks noGrp="1"/>
          </p:cNvSpPr>
          <p:nvPr>
            <p:ph type="subTitle" idx="1"/>
          </p:nvPr>
        </p:nvSpPr>
        <p:spPr>
          <a:xfrm>
            <a:off x="1688592" y="1627633"/>
            <a:ext cx="9144000" cy="5230367"/>
          </a:xfrm>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088" y="1435610"/>
            <a:ext cx="6382512" cy="4974334"/>
          </a:xfrm>
          <a:prstGeom prst="rect">
            <a:avLst/>
          </a:prstGeom>
        </p:spPr>
      </p:pic>
    </p:spTree>
    <p:extLst>
      <p:ext uri="{BB962C8B-B14F-4D97-AF65-F5344CB8AC3E}">
        <p14:creationId xmlns:p14="http://schemas.microsoft.com/office/powerpoint/2010/main" val="98508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4593"/>
            <a:ext cx="10515600" cy="941831"/>
          </a:xfrm>
        </p:spPr>
        <p:txBody>
          <a:bodyPr>
            <a:normAutofit/>
          </a:bodyPr>
          <a:lstStyle/>
          <a:p>
            <a:pPr algn="ctr"/>
            <a:r>
              <a:rPr lang="ru-RU" sz="3200" b="1" dirty="0" smtClean="0">
                <a:solidFill>
                  <a:srgbClr val="FF0000"/>
                </a:solidFill>
                <a:latin typeface="+mn-lt"/>
              </a:rPr>
              <a:t>«Молекулярные часы»</a:t>
            </a:r>
            <a:endParaRPr lang="ru-RU" sz="3200" b="1" dirty="0">
              <a:solidFill>
                <a:srgbClr val="FF0000"/>
              </a:solidFill>
              <a:latin typeface="+mn-lt"/>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089" y="850392"/>
            <a:ext cx="6678168" cy="5715000"/>
          </a:xfrm>
        </p:spPr>
      </p:pic>
      <p:sp>
        <p:nvSpPr>
          <p:cNvPr id="9" name="TextBox 8"/>
          <p:cNvSpPr txBox="1"/>
          <p:nvPr/>
        </p:nvSpPr>
        <p:spPr>
          <a:xfrm>
            <a:off x="7001257" y="941832"/>
            <a:ext cx="4867655" cy="5016758"/>
          </a:xfrm>
          <a:prstGeom prst="rect">
            <a:avLst/>
          </a:prstGeom>
          <a:noFill/>
        </p:spPr>
        <p:txBody>
          <a:bodyPr wrap="square" rtlCol="0">
            <a:spAutoFit/>
          </a:bodyPr>
          <a:lstStyle/>
          <a:p>
            <a:r>
              <a:rPr lang="ru-RU" b="1" dirty="0" smtClean="0"/>
              <a:t>     </a:t>
            </a:r>
            <a:r>
              <a:rPr lang="ru-RU" sz="2000" b="1" dirty="0" smtClean="0">
                <a:solidFill>
                  <a:srgbClr val="FF0000"/>
                </a:solidFill>
              </a:rPr>
              <a:t>Молекулярные часы </a:t>
            </a:r>
            <a:r>
              <a:rPr lang="ru-RU" sz="2000" b="1" dirty="0" smtClean="0"/>
              <a:t>(</a:t>
            </a:r>
            <a:r>
              <a:rPr lang="en-US" sz="2000" b="1" dirty="0" smtClean="0"/>
              <a:t>molecular clock, evolutionary clock) – </a:t>
            </a:r>
            <a:r>
              <a:rPr lang="ru-RU" sz="2000" b="1" dirty="0" smtClean="0"/>
              <a:t>метод датировки филогенетических событий (расхождения видов и др. таксонов) на основе анализа первичных структур белков или ДНК. </a:t>
            </a:r>
          </a:p>
          <a:p>
            <a:r>
              <a:rPr lang="ru-RU" sz="2000" b="1" dirty="0" smtClean="0"/>
              <a:t>     Метод основан на теории нейтральной эволюции, согласно которой подавляющее большинство мутаций не подвержены действию отбора, а внутривидовая изменчивость  (особенно в малых популяциях) определяется случайным дрейфом мутантных аллелей, которые (почти)нейтральны.</a:t>
            </a:r>
          </a:p>
          <a:p>
            <a:r>
              <a:rPr lang="ru-RU" sz="2000" b="1" dirty="0" smtClean="0"/>
              <a:t>     Для датировки молекулярных часов используются данные палеонтологии  по ископаемым остаткам.</a:t>
            </a:r>
            <a:endParaRPr lang="ru-RU" sz="2000" b="1" dirty="0"/>
          </a:p>
        </p:txBody>
      </p:sp>
    </p:spTree>
    <p:extLst>
      <p:ext uri="{BB962C8B-B14F-4D97-AF65-F5344CB8AC3E}">
        <p14:creationId xmlns:p14="http://schemas.microsoft.com/office/powerpoint/2010/main" val="3388443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 y="118873"/>
            <a:ext cx="11777472" cy="594359"/>
          </a:xfrm>
        </p:spPr>
        <p:txBody>
          <a:bodyPr>
            <a:normAutofit/>
          </a:bodyPr>
          <a:lstStyle/>
          <a:p>
            <a:pPr algn="ctr"/>
            <a:r>
              <a:rPr lang="ru-RU" sz="2400" b="1" dirty="0" smtClean="0">
                <a:solidFill>
                  <a:srgbClr val="FF0000"/>
                </a:solidFill>
                <a:latin typeface="+mn-lt"/>
              </a:rPr>
              <a:t>Конструирование филогенетических деревьев по  последовательностям белков и ДНК</a:t>
            </a:r>
            <a:endParaRPr lang="ru-RU" sz="24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13232"/>
            <a:ext cx="5971032" cy="546335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055" y="640079"/>
            <a:ext cx="5852161" cy="6233827"/>
          </a:xfrm>
          <a:prstGeom prst="rect">
            <a:avLst/>
          </a:prstGeom>
        </p:spPr>
      </p:pic>
      <p:sp>
        <p:nvSpPr>
          <p:cNvPr id="6" name="TextBox 5"/>
          <p:cNvSpPr txBox="1"/>
          <p:nvPr/>
        </p:nvSpPr>
        <p:spPr>
          <a:xfrm>
            <a:off x="118872" y="6176582"/>
            <a:ext cx="8924544" cy="646331"/>
          </a:xfrm>
          <a:prstGeom prst="rect">
            <a:avLst/>
          </a:prstGeom>
          <a:noFill/>
        </p:spPr>
        <p:txBody>
          <a:bodyPr wrap="square" rtlCol="0">
            <a:spAutoFit/>
          </a:bodyPr>
          <a:lstStyle/>
          <a:p>
            <a:r>
              <a:rPr lang="ru-RU" b="1" dirty="0" smtClean="0">
                <a:solidFill>
                  <a:srgbClr val="FF0000"/>
                </a:solidFill>
              </a:rPr>
              <a:t>Генетическая </a:t>
            </a:r>
            <a:r>
              <a:rPr lang="ru-RU" b="1" dirty="0" err="1" smtClean="0">
                <a:solidFill>
                  <a:srgbClr val="FF0000"/>
                </a:solidFill>
              </a:rPr>
              <a:t>эквидистантность</a:t>
            </a:r>
            <a:r>
              <a:rPr lang="ru-RU" b="1" dirty="0" smtClean="0">
                <a:solidFill>
                  <a:srgbClr val="FF0000"/>
                </a:solidFill>
              </a:rPr>
              <a:t> </a:t>
            </a:r>
            <a:r>
              <a:rPr lang="ru-RU" b="1" dirty="0" smtClean="0"/>
              <a:t>– различия в последовательностях пропорциональна эволюционному расстоянию  между этими видами или группами.</a:t>
            </a:r>
            <a:endParaRPr lang="ru-RU" b="1" dirty="0"/>
          </a:p>
        </p:txBody>
      </p:sp>
    </p:spTree>
    <p:extLst>
      <p:ext uri="{BB962C8B-B14F-4D97-AF65-F5344CB8AC3E}">
        <p14:creationId xmlns:p14="http://schemas.microsoft.com/office/powerpoint/2010/main" val="4231922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61288"/>
          </a:xfrm>
        </p:spPr>
        <p:txBody>
          <a:bodyPr>
            <a:normAutofit/>
          </a:bodyPr>
          <a:lstStyle/>
          <a:p>
            <a:pPr algn="ctr"/>
            <a:r>
              <a:rPr lang="ru-RU" sz="3200" b="1" dirty="0" err="1" smtClean="0">
                <a:solidFill>
                  <a:srgbClr val="FF0000"/>
                </a:solidFill>
                <a:latin typeface="+mn-lt"/>
              </a:rPr>
              <a:t>Микроэволюция</a:t>
            </a:r>
            <a:r>
              <a:rPr lang="ru-RU" sz="3200" b="1" dirty="0" smtClean="0">
                <a:solidFill>
                  <a:srgbClr val="FF0000"/>
                </a:solidFill>
                <a:latin typeface="+mn-lt"/>
              </a:rPr>
              <a:t> и макроэволюция</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77824"/>
            <a:ext cx="9595104" cy="5980176"/>
          </a:xfrm>
        </p:spPr>
      </p:pic>
    </p:spTree>
    <p:extLst>
      <p:ext uri="{BB962C8B-B14F-4D97-AF65-F5344CB8AC3E}">
        <p14:creationId xmlns:p14="http://schemas.microsoft.com/office/powerpoint/2010/main" val="212144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0585"/>
            <a:ext cx="10515600" cy="886967"/>
          </a:xfrm>
        </p:spPr>
        <p:txBody>
          <a:bodyPr>
            <a:normAutofit/>
          </a:bodyPr>
          <a:lstStyle/>
          <a:p>
            <a:pPr algn="ctr"/>
            <a:r>
              <a:rPr lang="ru-RU" sz="3200" b="1" dirty="0" smtClean="0">
                <a:solidFill>
                  <a:srgbClr val="FF0000"/>
                </a:solidFill>
                <a:latin typeface="+mn-lt"/>
              </a:rPr>
              <a:t>Макроэволюция:  направления эволюционного процесса</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624" y="795623"/>
            <a:ext cx="10933176" cy="5943505"/>
          </a:xfrm>
        </p:spPr>
      </p:pic>
    </p:spTree>
    <p:extLst>
      <p:ext uri="{BB962C8B-B14F-4D97-AF65-F5344CB8AC3E}">
        <p14:creationId xmlns:p14="http://schemas.microsoft.com/office/powerpoint/2010/main" val="149381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009"/>
            <a:ext cx="10515600" cy="932688"/>
          </a:xfrm>
        </p:spPr>
        <p:txBody>
          <a:bodyPr>
            <a:normAutofit/>
          </a:bodyPr>
          <a:lstStyle/>
          <a:p>
            <a:pPr algn="ctr"/>
            <a:r>
              <a:rPr lang="ru-RU" sz="3200" b="1" dirty="0" smtClean="0">
                <a:solidFill>
                  <a:srgbClr val="FF0000"/>
                </a:solidFill>
                <a:latin typeface="+mn-lt"/>
              </a:rPr>
              <a:t>Макроэволюция: пути эволюционного процесса</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804672"/>
            <a:ext cx="9729215" cy="5751576"/>
          </a:xfrm>
        </p:spPr>
      </p:pic>
    </p:spTree>
    <p:extLst>
      <p:ext uri="{BB962C8B-B14F-4D97-AF65-F5344CB8AC3E}">
        <p14:creationId xmlns:p14="http://schemas.microsoft.com/office/powerpoint/2010/main" val="321313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smtClean="0">
                <a:solidFill>
                  <a:srgbClr val="FF0000"/>
                </a:solidFill>
                <a:latin typeface="+mn-lt"/>
              </a:rPr>
              <a:t>Занятие 9.2</a:t>
            </a:r>
            <a:endParaRPr lang="ru-RU" sz="4800" b="1" dirty="0">
              <a:solidFill>
                <a:srgbClr val="FF0000"/>
              </a:solidFill>
              <a:latin typeface="+mn-lt"/>
            </a:endParaRPr>
          </a:p>
        </p:txBody>
      </p:sp>
      <p:sp>
        <p:nvSpPr>
          <p:cNvPr id="3" name="Объект 2"/>
          <p:cNvSpPr>
            <a:spLocks noGrp="1"/>
          </p:cNvSpPr>
          <p:nvPr>
            <p:ph idx="1"/>
          </p:nvPr>
        </p:nvSpPr>
        <p:spPr>
          <a:xfrm>
            <a:off x="838200" y="2404871"/>
            <a:ext cx="10515600" cy="3772091"/>
          </a:xfrm>
        </p:spPr>
        <p:txBody>
          <a:bodyPr>
            <a:normAutofit/>
          </a:bodyPr>
          <a:lstStyle/>
          <a:p>
            <a:pPr marL="0" indent="0" algn="ctr">
              <a:buNone/>
            </a:pPr>
            <a:r>
              <a:rPr lang="en-US" sz="9600" b="1" dirty="0" smtClean="0"/>
              <a:t>The End</a:t>
            </a:r>
            <a:endParaRPr lang="ru-RU" sz="9600" b="1" dirty="0"/>
          </a:p>
        </p:txBody>
      </p:sp>
    </p:spTree>
    <p:extLst>
      <p:ext uri="{BB962C8B-B14F-4D97-AF65-F5344CB8AC3E}">
        <p14:creationId xmlns:p14="http://schemas.microsoft.com/office/powerpoint/2010/main" val="308990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03970"/>
          </a:xfrm>
        </p:spPr>
        <p:txBody>
          <a:bodyPr>
            <a:normAutofit/>
          </a:bodyPr>
          <a:lstStyle/>
          <a:p>
            <a:pPr algn="ctr"/>
            <a:r>
              <a:rPr lang="ru-RU" sz="2800" b="1" dirty="0" smtClean="0">
                <a:solidFill>
                  <a:srgbClr val="FF0000"/>
                </a:solidFill>
                <a:latin typeface="+mn-lt"/>
              </a:rPr>
              <a:t>Дополнительный фактор  эволюции: дупликация генов  </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1258157"/>
            <a:ext cx="45719" cy="540055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8" y="961172"/>
            <a:ext cx="45719" cy="393907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961172"/>
            <a:ext cx="10658710" cy="3755794"/>
          </a:xfrm>
          <a:prstGeom prst="rect">
            <a:avLst/>
          </a:prstGeom>
        </p:spPr>
      </p:pic>
      <p:sp>
        <p:nvSpPr>
          <p:cNvPr id="7" name="TextBox 6"/>
          <p:cNvSpPr txBox="1"/>
          <p:nvPr/>
        </p:nvSpPr>
        <p:spPr>
          <a:xfrm>
            <a:off x="0" y="5006898"/>
            <a:ext cx="12191998" cy="1754326"/>
          </a:xfrm>
          <a:prstGeom prst="rect">
            <a:avLst/>
          </a:prstGeom>
          <a:noFill/>
        </p:spPr>
        <p:txBody>
          <a:bodyPr wrap="square" rtlCol="0">
            <a:spAutoFit/>
          </a:bodyPr>
          <a:lstStyle/>
          <a:p>
            <a:r>
              <a:rPr lang="ru-RU" b="1" dirty="0" smtClean="0"/>
              <a:t>     Дупликация – процесс удвоения гена в результате мутации. Возникшие в результате дупликации исходного гена А две его копии – А1 и А2 будут далее мутировать независимо друг от друга.  Первая копия, А1, сохранит свою функцию, так как все вредные для ней мутации будут отсеиваться естественным отбором. Вторая копия, А2, может свободно накапливать мутации. В результате (чаще всего) она полностью потеряет исходную функцию и превратиться в неработающий ген (</a:t>
            </a:r>
            <a:r>
              <a:rPr lang="ru-RU" b="1" dirty="0" err="1" smtClean="0"/>
              <a:t>псевдоген</a:t>
            </a:r>
            <a:r>
              <a:rPr lang="ru-RU" b="1" dirty="0" smtClean="0"/>
              <a:t>). Но в редких случаях она может приобрести новую функцию.</a:t>
            </a:r>
          </a:p>
          <a:p>
            <a:r>
              <a:rPr lang="ru-RU" b="1" dirty="0" smtClean="0"/>
              <a:t>     Дупликация служит важнейшим источником эволюционных новшеств.</a:t>
            </a:r>
            <a:endParaRPr lang="ru-RU" b="1" dirty="0"/>
          </a:p>
        </p:txBody>
      </p:sp>
    </p:spTree>
    <p:extLst>
      <p:ext uri="{BB962C8B-B14F-4D97-AF65-F5344CB8AC3E}">
        <p14:creationId xmlns:p14="http://schemas.microsoft.com/office/powerpoint/2010/main" val="33317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44" y="1"/>
            <a:ext cx="11485756" cy="858643"/>
          </a:xfrm>
        </p:spPr>
        <p:txBody>
          <a:bodyPr>
            <a:normAutofit/>
          </a:bodyPr>
          <a:lstStyle/>
          <a:p>
            <a:pPr algn="ctr"/>
            <a:r>
              <a:rPr lang="ru-RU" sz="3200" b="1" dirty="0" smtClean="0">
                <a:solidFill>
                  <a:srgbClr val="FF0000"/>
                </a:solidFill>
                <a:latin typeface="+mn-lt"/>
              </a:rPr>
              <a:t>Пример дупликации генов – «</a:t>
            </a:r>
            <a:r>
              <a:rPr lang="ru-RU" sz="3200" b="1" dirty="0" err="1" smtClean="0">
                <a:solidFill>
                  <a:srgbClr val="FF0000"/>
                </a:solidFill>
                <a:latin typeface="+mn-lt"/>
              </a:rPr>
              <a:t>незамерзайка</a:t>
            </a:r>
            <a:r>
              <a:rPr lang="ru-RU" sz="3200" b="1" dirty="0" smtClean="0">
                <a:solidFill>
                  <a:srgbClr val="FF0000"/>
                </a:solidFill>
                <a:latin typeface="+mn-lt"/>
              </a:rPr>
              <a:t>» арктических рыб</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150" y="695287"/>
            <a:ext cx="10462050" cy="3114675"/>
          </a:xfrm>
        </p:spPr>
      </p:pic>
      <p:sp>
        <p:nvSpPr>
          <p:cNvPr id="5" name="TextBox 4"/>
          <p:cNvSpPr txBox="1"/>
          <p:nvPr/>
        </p:nvSpPr>
        <p:spPr>
          <a:xfrm>
            <a:off x="1" y="858644"/>
            <a:ext cx="1672682" cy="646331"/>
          </a:xfrm>
          <a:prstGeom prst="rect">
            <a:avLst/>
          </a:prstGeom>
          <a:noFill/>
        </p:spPr>
        <p:txBody>
          <a:bodyPr wrap="square" rtlCol="0">
            <a:spAutoFit/>
          </a:bodyPr>
          <a:lstStyle/>
          <a:p>
            <a:r>
              <a:rPr lang="ru-RU" b="1" dirty="0" smtClean="0"/>
              <a:t>Ген трипсиногена</a:t>
            </a:r>
            <a:endParaRPr lang="ru-RU" b="1" dirty="0"/>
          </a:p>
        </p:txBody>
      </p:sp>
      <p:sp>
        <p:nvSpPr>
          <p:cNvPr id="6" name="TextBox 5"/>
          <p:cNvSpPr txBox="1"/>
          <p:nvPr/>
        </p:nvSpPr>
        <p:spPr>
          <a:xfrm>
            <a:off x="0" y="2843562"/>
            <a:ext cx="1672683" cy="1200329"/>
          </a:xfrm>
          <a:prstGeom prst="rect">
            <a:avLst/>
          </a:prstGeom>
          <a:noFill/>
        </p:spPr>
        <p:txBody>
          <a:bodyPr wrap="square" rtlCol="0">
            <a:spAutoFit/>
          </a:bodyPr>
          <a:lstStyle/>
          <a:p>
            <a:r>
              <a:rPr lang="ru-RU" b="1" dirty="0" smtClean="0"/>
              <a:t>Ген </a:t>
            </a:r>
            <a:r>
              <a:rPr lang="ru-RU" b="1" dirty="0" err="1" smtClean="0"/>
              <a:t>антифризного</a:t>
            </a:r>
            <a:r>
              <a:rPr lang="ru-RU" b="1" dirty="0" smtClean="0"/>
              <a:t> белка нототении</a:t>
            </a:r>
            <a:endParaRPr lang="ru-RU" b="1" dirty="0"/>
          </a:p>
        </p:txBody>
      </p:sp>
      <p:sp>
        <p:nvSpPr>
          <p:cNvPr id="7" name="TextBox 6"/>
          <p:cNvSpPr txBox="1"/>
          <p:nvPr/>
        </p:nvSpPr>
        <p:spPr>
          <a:xfrm>
            <a:off x="200722" y="4248615"/>
            <a:ext cx="11853746" cy="2585323"/>
          </a:xfrm>
          <a:prstGeom prst="rect">
            <a:avLst/>
          </a:prstGeom>
          <a:noFill/>
        </p:spPr>
        <p:txBody>
          <a:bodyPr wrap="square" rtlCol="0">
            <a:spAutoFit/>
          </a:bodyPr>
          <a:lstStyle/>
          <a:p>
            <a:r>
              <a:rPr lang="ru-RU" b="1" dirty="0" smtClean="0"/>
              <a:t>     В крови арктических рыб (например, нототении) имеются т.наз. «</a:t>
            </a:r>
            <a:r>
              <a:rPr lang="ru-RU" b="1" dirty="0" err="1" smtClean="0"/>
              <a:t>антифризные</a:t>
            </a:r>
            <a:r>
              <a:rPr lang="en-US" b="1" dirty="0" smtClean="0"/>
              <a:t> </a:t>
            </a:r>
            <a:r>
              <a:rPr lang="ru-RU" b="1" dirty="0" smtClean="0"/>
              <a:t>белки». Они связываются с кристалликами льда, тормозя их дальнейший рост и снижая точку замерзания крови от -0,4 град до -2 град.</a:t>
            </a:r>
          </a:p>
          <a:p>
            <a:r>
              <a:rPr lang="ru-RU" b="1" dirty="0" smtClean="0"/>
              <a:t>Гены этих белков возникли из гена трипсиногена (предшественник фермента трипсина, расщепляющего многие белки). </a:t>
            </a:r>
          </a:p>
          <a:p>
            <a:r>
              <a:rPr lang="ru-RU" b="1" dirty="0" smtClean="0"/>
              <a:t>     Начало и конец генов антифризов такие же, как у гена трипсиногена, а в середине – многократно повторяющийся фрагмент из средней части гена трипсиногена. Этот фрагмент кодирует сегмент из 3-х остатков: (</a:t>
            </a:r>
            <a:r>
              <a:rPr lang="ru-RU" b="1" dirty="0" err="1" smtClean="0"/>
              <a:t>аланин-аланин-треонин</a:t>
            </a:r>
            <a:r>
              <a:rPr lang="ru-RU" b="1" dirty="0" smtClean="0"/>
              <a:t>).  Сегмент повторяется от 4 до 50 раз.</a:t>
            </a:r>
          </a:p>
          <a:p>
            <a:r>
              <a:rPr lang="ru-RU" b="1" dirty="0" smtClean="0"/>
              <a:t>     Дупликация гена трипсиногена – 5-14 млн. лет тому назад, что близко ко времени начала замерзания вод в Арктике.</a:t>
            </a:r>
            <a:endParaRPr lang="ru-RU" b="1" dirty="0"/>
          </a:p>
        </p:txBody>
      </p:sp>
    </p:spTree>
    <p:extLst>
      <p:ext uri="{BB962C8B-B14F-4D97-AF65-F5344CB8AC3E}">
        <p14:creationId xmlns:p14="http://schemas.microsoft.com/office/powerpoint/2010/main" val="402662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09296"/>
          </a:xfrm>
        </p:spPr>
        <p:txBody>
          <a:bodyPr>
            <a:normAutofit/>
          </a:bodyPr>
          <a:lstStyle/>
          <a:p>
            <a:pPr algn="ctr"/>
            <a:r>
              <a:rPr lang="ru-RU" sz="3200" b="1" dirty="0" smtClean="0">
                <a:solidFill>
                  <a:srgbClr val="FF0000"/>
                </a:solidFill>
                <a:latin typeface="+mn-lt"/>
              </a:rPr>
              <a:t>Вертикальный перенос генов</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51642"/>
            <a:ext cx="4519448" cy="468761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382" y="536028"/>
            <a:ext cx="6172200" cy="4419600"/>
          </a:xfrm>
          <a:prstGeom prst="rect">
            <a:avLst/>
          </a:prstGeom>
        </p:spPr>
      </p:pic>
      <p:sp>
        <p:nvSpPr>
          <p:cNvPr id="6" name="TextBox 5"/>
          <p:cNvSpPr txBox="1"/>
          <p:nvPr/>
        </p:nvSpPr>
        <p:spPr>
          <a:xfrm>
            <a:off x="325821" y="5339255"/>
            <a:ext cx="11687503" cy="1200329"/>
          </a:xfrm>
          <a:prstGeom prst="rect">
            <a:avLst/>
          </a:prstGeom>
          <a:noFill/>
        </p:spPr>
        <p:txBody>
          <a:bodyPr wrap="square" rtlCol="0">
            <a:spAutoFit/>
          </a:bodyPr>
          <a:lstStyle/>
          <a:p>
            <a:r>
              <a:rPr lang="ru-RU" sz="2400" b="1" dirty="0" smtClean="0"/>
              <a:t>   Вертикальный перенос генов – перенос генетической информации от предка к его потомству при помощи обычного механизма репликации ДНК. </a:t>
            </a:r>
          </a:p>
          <a:p>
            <a:r>
              <a:rPr lang="ru-RU" sz="2400" b="1" dirty="0" smtClean="0"/>
              <a:t>   Ветви филогенетического древа расходятся и никогда больше не соединятся.</a:t>
            </a:r>
            <a:endParaRPr lang="ru-RU" sz="2400" b="1" dirty="0"/>
          </a:p>
        </p:txBody>
      </p:sp>
    </p:spTree>
    <p:extLst>
      <p:ext uri="{BB962C8B-B14F-4D97-AF65-F5344CB8AC3E}">
        <p14:creationId xmlns:p14="http://schemas.microsoft.com/office/powerpoint/2010/main" val="344812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03970"/>
          </a:xfrm>
        </p:spPr>
        <p:txBody>
          <a:bodyPr>
            <a:normAutofit/>
          </a:bodyPr>
          <a:lstStyle/>
          <a:p>
            <a:pPr algn="ctr"/>
            <a:r>
              <a:rPr lang="ru-RU" sz="3200" b="1" dirty="0" smtClean="0">
                <a:solidFill>
                  <a:srgbClr val="FF0000"/>
                </a:solidFill>
                <a:latin typeface="+mn-lt"/>
              </a:rPr>
              <a:t>Дополнительный фактор  эволюции: горизонтальный перенос генов</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44" y="736109"/>
            <a:ext cx="4426063" cy="5565775"/>
          </a:xfrm>
        </p:spPr>
      </p:pic>
      <p:sp>
        <p:nvSpPr>
          <p:cNvPr id="5" name="TextBox 4"/>
          <p:cNvSpPr txBox="1"/>
          <p:nvPr/>
        </p:nvSpPr>
        <p:spPr>
          <a:xfrm>
            <a:off x="4553607" y="935421"/>
            <a:ext cx="7510849" cy="1323439"/>
          </a:xfrm>
          <a:prstGeom prst="rect">
            <a:avLst/>
          </a:prstGeom>
          <a:noFill/>
        </p:spPr>
        <p:txBody>
          <a:bodyPr wrap="square" rtlCol="0">
            <a:spAutoFit/>
          </a:bodyPr>
          <a:lstStyle/>
          <a:p>
            <a:r>
              <a:rPr lang="ru-RU" sz="2000" b="1" dirty="0" smtClean="0"/>
              <a:t>Горизонтальный перенос генов (ГПГ) – передача генетической информации организму, который не является потомком данного. ГПГ может происходить между одновременно живущими организмами даже не одного и того же вида. </a:t>
            </a:r>
            <a:endParaRPr lang="ru-RU" sz="2000" b="1" dirty="0"/>
          </a:p>
        </p:txBody>
      </p:sp>
      <p:sp>
        <p:nvSpPr>
          <p:cNvPr id="7" name="TextBox 6"/>
          <p:cNvSpPr txBox="1"/>
          <p:nvPr/>
        </p:nvSpPr>
        <p:spPr>
          <a:xfrm>
            <a:off x="9122979" y="2469931"/>
            <a:ext cx="2795752" cy="4401205"/>
          </a:xfrm>
          <a:prstGeom prst="rect">
            <a:avLst/>
          </a:prstGeom>
          <a:noFill/>
        </p:spPr>
        <p:txBody>
          <a:bodyPr wrap="square" rtlCol="0">
            <a:spAutoFit/>
          </a:bodyPr>
          <a:lstStyle/>
          <a:p>
            <a:r>
              <a:rPr lang="ru-RU" sz="2000" b="1" dirty="0" smtClean="0"/>
              <a:t>С помощью ГПГ бактерии обмениваются генами: бактериальный вирус (бактериофаг) может заражать несколько видов бактерий и переносить захваченный бактериальный ген от одного вида бактерий к другому, например, ген лекарственной устойчивости.</a:t>
            </a:r>
            <a:endParaRPr lang="ru-RU" sz="2000" b="1"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738" y="2458171"/>
            <a:ext cx="4569372" cy="4259151"/>
          </a:xfrm>
          <a:prstGeom prst="rect">
            <a:avLst/>
          </a:prstGeom>
        </p:spPr>
      </p:pic>
    </p:spTree>
    <p:extLst>
      <p:ext uri="{BB962C8B-B14F-4D97-AF65-F5344CB8AC3E}">
        <p14:creationId xmlns:p14="http://schemas.microsoft.com/office/powerpoint/2010/main" val="97172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7161"/>
            <a:ext cx="10515600" cy="804671"/>
          </a:xfrm>
        </p:spPr>
        <p:txBody>
          <a:bodyPr>
            <a:normAutofit/>
          </a:bodyPr>
          <a:lstStyle/>
          <a:p>
            <a:pPr algn="ctr"/>
            <a:r>
              <a:rPr lang="ru-RU" sz="3200" b="1" dirty="0" smtClean="0">
                <a:solidFill>
                  <a:srgbClr val="FF0000"/>
                </a:solidFill>
                <a:latin typeface="+mn-lt"/>
              </a:rPr>
              <a:t>Вид и видообразование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804672"/>
            <a:ext cx="8059674" cy="5870447"/>
          </a:xfrm>
        </p:spPr>
      </p:pic>
      <p:sp>
        <p:nvSpPr>
          <p:cNvPr id="5" name="TextBox 4"/>
          <p:cNvSpPr txBox="1"/>
          <p:nvPr/>
        </p:nvSpPr>
        <p:spPr>
          <a:xfrm>
            <a:off x="8449056" y="859536"/>
            <a:ext cx="3560064" cy="5447645"/>
          </a:xfrm>
          <a:prstGeom prst="rect">
            <a:avLst/>
          </a:prstGeom>
          <a:noFill/>
        </p:spPr>
        <p:txBody>
          <a:bodyPr wrap="square" rtlCol="0">
            <a:spAutoFit/>
          </a:bodyPr>
          <a:lstStyle/>
          <a:p>
            <a:r>
              <a:rPr lang="ru-RU" b="1" dirty="0" smtClean="0"/>
              <a:t>   </a:t>
            </a:r>
            <a:r>
              <a:rPr lang="ru-RU" b="1" dirty="0" smtClean="0">
                <a:solidFill>
                  <a:srgbClr val="FF0000"/>
                </a:solidFill>
              </a:rPr>
              <a:t>Вид</a:t>
            </a:r>
            <a:r>
              <a:rPr lang="ru-RU" b="1" dirty="0" smtClean="0"/>
              <a:t> – группа скрещивающихся (или способных скрещиваться) между собой популяций, которая репродуктивно изолирована в природе от всех других таких групп.</a:t>
            </a:r>
          </a:p>
          <a:p>
            <a:r>
              <a:rPr lang="ru-RU" sz="1600" b="1" dirty="0" smtClean="0"/>
              <a:t>   Когда поток генов между двумя популяциями мал или отсутствует, популяции могут независимо </a:t>
            </a:r>
            <a:r>
              <a:rPr lang="ru-RU" sz="1600" b="1" dirty="0" err="1" smtClean="0"/>
              <a:t>дивергировать</a:t>
            </a:r>
            <a:r>
              <a:rPr lang="ru-RU" sz="1600" b="1" dirty="0" smtClean="0"/>
              <a:t> до такой степени, что успешное скрещивание особей этих популяций прекращается. Тогда они , по существу, уже являются разными видами. </a:t>
            </a:r>
          </a:p>
          <a:p>
            <a:r>
              <a:rPr lang="ru-RU" sz="1600" b="1" dirty="0" smtClean="0"/>
              <a:t>   Генетические отличия, приводящие к репродуктивной изоляции между или внутри популяций, создают основу для образования как новых видов, так и более высоких таксонов _ родов, семейств и т.п., то есть </a:t>
            </a:r>
            <a:r>
              <a:rPr lang="ru-RU" sz="1600" b="1" dirty="0" smtClean="0">
                <a:solidFill>
                  <a:srgbClr val="FF0000"/>
                </a:solidFill>
              </a:rPr>
              <a:t>макроэволюции</a:t>
            </a:r>
            <a:r>
              <a:rPr lang="ru-RU" sz="1600" b="1" dirty="0" smtClean="0"/>
              <a:t>. </a:t>
            </a:r>
            <a:endParaRPr lang="ru-RU" sz="1600" b="1" dirty="0"/>
          </a:p>
        </p:txBody>
      </p:sp>
    </p:spTree>
    <p:extLst>
      <p:ext uri="{BB962C8B-B14F-4D97-AF65-F5344CB8AC3E}">
        <p14:creationId xmlns:p14="http://schemas.microsoft.com/office/powerpoint/2010/main" val="216428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04671"/>
          </a:xfrm>
        </p:spPr>
        <p:txBody>
          <a:bodyPr>
            <a:normAutofit/>
          </a:bodyPr>
          <a:lstStyle/>
          <a:p>
            <a:pPr algn="ctr"/>
            <a:r>
              <a:rPr lang="ru-RU" sz="3200" b="1" dirty="0" smtClean="0">
                <a:solidFill>
                  <a:srgbClr val="FF0000"/>
                </a:solidFill>
                <a:latin typeface="+mn-lt"/>
              </a:rPr>
              <a:t>Географическое (аллопатрическое) видообразование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2232" y="685800"/>
            <a:ext cx="7332684" cy="5998463"/>
          </a:xfrm>
        </p:spPr>
      </p:pic>
      <p:sp>
        <p:nvSpPr>
          <p:cNvPr id="5" name="TextBox 4"/>
          <p:cNvSpPr txBox="1"/>
          <p:nvPr/>
        </p:nvSpPr>
        <p:spPr>
          <a:xfrm>
            <a:off x="219456" y="923544"/>
            <a:ext cx="3922776" cy="5355312"/>
          </a:xfrm>
          <a:prstGeom prst="rect">
            <a:avLst/>
          </a:prstGeom>
          <a:noFill/>
        </p:spPr>
        <p:txBody>
          <a:bodyPr wrap="square" rtlCol="0">
            <a:spAutoFit/>
          </a:bodyPr>
          <a:lstStyle/>
          <a:p>
            <a:r>
              <a:rPr lang="ru-RU" b="1" dirty="0" smtClean="0"/>
              <a:t>   Географическое видообразование – среда обитания разделяется на изолированные части географическими барьерами (горный хребет, морской пролив). В них возникают изолированные сообщества (</a:t>
            </a:r>
            <a:r>
              <a:rPr lang="ru-RU" b="1" dirty="0" err="1" smtClean="0"/>
              <a:t>изоляты</a:t>
            </a:r>
            <a:r>
              <a:rPr lang="ru-RU" b="1" dirty="0" smtClean="0"/>
              <a:t>). </a:t>
            </a:r>
          </a:p>
          <a:p>
            <a:r>
              <a:rPr lang="ru-RU" b="1" dirty="0"/>
              <a:t> </a:t>
            </a:r>
            <a:r>
              <a:rPr lang="ru-RU" b="1" dirty="0" smtClean="0"/>
              <a:t>  На них в разной степени действует естественный отбор, в них появляются различные мутации, дрейф генов происходит независимо. </a:t>
            </a:r>
          </a:p>
          <a:p>
            <a:r>
              <a:rPr lang="ru-RU" b="1" dirty="0" smtClean="0"/>
              <a:t>   В итоге популяции становятся репродуктивно изолированными – особи уже не могут скрещиваться друг с другом. </a:t>
            </a:r>
          </a:p>
          <a:p>
            <a:r>
              <a:rPr lang="ru-RU" b="1" dirty="0"/>
              <a:t> </a:t>
            </a:r>
            <a:r>
              <a:rPr lang="ru-RU" b="1" dirty="0" smtClean="0"/>
              <a:t>  Далее они </a:t>
            </a:r>
            <a:r>
              <a:rPr lang="ru-RU" b="1" dirty="0" err="1" smtClean="0"/>
              <a:t>дивергируют</a:t>
            </a:r>
            <a:r>
              <a:rPr lang="ru-RU" b="1" dirty="0" smtClean="0"/>
              <a:t> независимо друг от друга – возникают новые </a:t>
            </a:r>
            <a:r>
              <a:rPr lang="ru-RU" b="1" dirty="0" smtClean="0">
                <a:solidFill>
                  <a:srgbClr val="FF0000"/>
                </a:solidFill>
              </a:rPr>
              <a:t>виды</a:t>
            </a:r>
            <a:r>
              <a:rPr lang="ru-RU" b="1" dirty="0" smtClean="0"/>
              <a:t>. </a:t>
            </a:r>
            <a:endParaRPr lang="ru-RU" b="1" dirty="0"/>
          </a:p>
        </p:txBody>
      </p:sp>
    </p:spTree>
    <p:extLst>
      <p:ext uri="{BB962C8B-B14F-4D97-AF65-F5344CB8AC3E}">
        <p14:creationId xmlns:p14="http://schemas.microsoft.com/office/powerpoint/2010/main" val="112157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0585"/>
            <a:ext cx="10515600" cy="722375"/>
          </a:xfrm>
        </p:spPr>
        <p:txBody>
          <a:bodyPr>
            <a:normAutofit/>
          </a:bodyPr>
          <a:lstStyle/>
          <a:p>
            <a:pPr algn="ctr"/>
            <a:r>
              <a:rPr lang="ru-RU" sz="3200" b="1" dirty="0" smtClean="0">
                <a:solidFill>
                  <a:srgbClr val="FF0000"/>
                </a:solidFill>
                <a:latin typeface="+mn-lt"/>
              </a:rPr>
              <a:t>Экологическое (</a:t>
            </a:r>
            <a:r>
              <a:rPr lang="ru-RU" sz="3200" b="1" dirty="0" err="1" smtClean="0">
                <a:solidFill>
                  <a:srgbClr val="FF0000"/>
                </a:solidFill>
                <a:latin typeface="+mn-lt"/>
              </a:rPr>
              <a:t>симпатрическое</a:t>
            </a:r>
            <a:r>
              <a:rPr lang="ru-RU" sz="3200" b="1" dirty="0" smtClean="0">
                <a:solidFill>
                  <a:srgbClr val="FF0000"/>
                </a:solidFill>
                <a:latin typeface="+mn-lt"/>
              </a:rPr>
              <a:t>) видообразование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88" y="749808"/>
            <a:ext cx="7077456" cy="5897880"/>
          </a:xfrm>
        </p:spPr>
      </p:pic>
      <p:sp>
        <p:nvSpPr>
          <p:cNvPr id="5" name="TextBox 4"/>
          <p:cNvSpPr txBox="1"/>
          <p:nvPr/>
        </p:nvSpPr>
        <p:spPr>
          <a:xfrm flipH="1">
            <a:off x="7543799" y="822960"/>
            <a:ext cx="4401313" cy="4524315"/>
          </a:xfrm>
          <a:prstGeom prst="rect">
            <a:avLst/>
          </a:prstGeom>
          <a:noFill/>
        </p:spPr>
        <p:txBody>
          <a:bodyPr wrap="square" rtlCol="0">
            <a:spAutoFit/>
          </a:bodyPr>
          <a:lstStyle/>
          <a:p>
            <a:r>
              <a:rPr lang="ru-RU" b="1" dirty="0" smtClean="0"/>
              <a:t>   Экологическое (</a:t>
            </a:r>
            <a:r>
              <a:rPr lang="ru-RU" b="1" dirty="0" err="1" smtClean="0"/>
              <a:t>симпатрическое</a:t>
            </a:r>
            <a:r>
              <a:rPr lang="ru-RU" b="1" dirty="0" smtClean="0"/>
              <a:t>) видообразование – расхождение особей одного вида, имеющих общий или перекрывающийся ареал. </a:t>
            </a:r>
          </a:p>
          <a:p>
            <a:r>
              <a:rPr lang="ru-RU" b="1" dirty="0"/>
              <a:t> </a:t>
            </a:r>
            <a:r>
              <a:rPr lang="ru-RU" b="1" dirty="0" smtClean="0"/>
              <a:t>  Особи с крайними признаками имеют преимущество перед особями с промежуточными признаками.   Движущий фактор – </a:t>
            </a:r>
            <a:r>
              <a:rPr lang="ru-RU" b="1" dirty="0" err="1" smtClean="0"/>
              <a:t>дизруптивный</a:t>
            </a:r>
            <a:r>
              <a:rPr lang="ru-RU" b="1" dirty="0" smtClean="0"/>
              <a:t> отбор. </a:t>
            </a:r>
          </a:p>
          <a:p>
            <a:r>
              <a:rPr lang="ru-RU" b="1" dirty="0"/>
              <a:t> </a:t>
            </a:r>
            <a:r>
              <a:rPr lang="ru-RU" b="1" dirty="0" smtClean="0"/>
              <a:t>  Репродуктивная изоляция может возникать в результате фрагментации и других хромосомных перестроек, а также в результате кратного удвоения числа хромосом. </a:t>
            </a:r>
          </a:p>
          <a:p>
            <a:r>
              <a:rPr lang="ru-RU" b="1" dirty="0"/>
              <a:t> </a:t>
            </a:r>
            <a:r>
              <a:rPr lang="ru-RU" b="1" dirty="0" smtClean="0"/>
              <a:t>  Новые виды морфологические близки к исходному.</a:t>
            </a:r>
            <a:endParaRPr lang="ru-RU" b="1" dirty="0"/>
          </a:p>
        </p:txBody>
      </p:sp>
    </p:spTree>
    <p:extLst>
      <p:ext uri="{BB962C8B-B14F-4D97-AF65-F5344CB8AC3E}">
        <p14:creationId xmlns:p14="http://schemas.microsoft.com/office/powerpoint/2010/main" val="401248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0585"/>
            <a:ext cx="10515600" cy="978407"/>
          </a:xfrm>
        </p:spPr>
        <p:txBody>
          <a:bodyPr>
            <a:normAutofit/>
          </a:bodyPr>
          <a:lstStyle/>
          <a:p>
            <a:pPr algn="ctr"/>
            <a:r>
              <a:rPr lang="ru-RU" sz="3200" b="1" dirty="0" smtClean="0">
                <a:solidFill>
                  <a:srgbClr val="FF0000"/>
                </a:solidFill>
                <a:latin typeface="+mn-lt"/>
              </a:rPr>
              <a:t>Использование филогенетического анализа в</a:t>
            </a:r>
            <a:br>
              <a:rPr lang="ru-RU" sz="3200" b="1" dirty="0" smtClean="0">
                <a:solidFill>
                  <a:srgbClr val="FF0000"/>
                </a:solidFill>
                <a:latin typeface="+mn-lt"/>
              </a:rPr>
            </a:br>
            <a:r>
              <a:rPr lang="ru-RU" sz="3200" b="1" dirty="0" smtClean="0">
                <a:solidFill>
                  <a:srgbClr val="FF0000"/>
                </a:solidFill>
                <a:latin typeface="+mn-lt"/>
              </a:rPr>
              <a:t>эволюционной истории</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76" y="1078992"/>
            <a:ext cx="6099048" cy="5577840"/>
          </a:xfrm>
        </p:spPr>
      </p:pic>
      <p:sp>
        <p:nvSpPr>
          <p:cNvPr id="5" name="TextBox 4"/>
          <p:cNvSpPr txBox="1"/>
          <p:nvPr/>
        </p:nvSpPr>
        <p:spPr>
          <a:xfrm>
            <a:off x="5989320" y="1170432"/>
            <a:ext cx="6007608" cy="5632311"/>
          </a:xfrm>
          <a:prstGeom prst="rect">
            <a:avLst/>
          </a:prstGeom>
          <a:noFill/>
        </p:spPr>
        <p:txBody>
          <a:bodyPr wrap="square" rtlCol="0">
            <a:spAutoFit/>
          </a:bodyPr>
          <a:lstStyle/>
          <a:p>
            <a:r>
              <a:rPr lang="ru-RU" b="1" dirty="0" smtClean="0"/>
              <a:t>   Видообразование связано с изменением генетической структуры популяций и их генетической дивергенцией.   Поэтому можно реконструировать эволюционные истории на основании генетических отличий между современными таксонами.</a:t>
            </a:r>
          </a:p>
          <a:p>
            <a:r>
              <a:rPr lang="ru-RU" b="1" dirty="0" smtClean="0"/>
              <a:t>   Эволюционные взаимоотношения между видами обычно представляют в виде </a:t>
            </a:r>
            <a:r>
              <a:rPr lang="ru-RU" b="1" dirty="0" smtClean="0">
                <a:solidFill>
                  <a:srgbClr val="FF0000"/>
                </a:solidFill>
              </a:rPr>
              <a:t>филогенетического древа</a:t>
            </a:r>
            <a:r>
              <a:rPr lang="ru-RU" b="1" dirty="0" smtClean="0"/>
              <a:t>.  На нем указаны родственные связи видов и более крупных таксонов.</a:t>
            </a:r>
          </a:p>
          <a:p>
            <a:r>
              <a:rPr lang="ru-RU" b="1" dirty="0" smtClean="0"/>
              <a:t>   Принятая в </a:t>
            </a:r>
            <a:r>
              <a:rPr lang="ru-RU" b="1" dirty="0" err="1" smtClean="0"/>
              <a:t>биоинформатике</a:t>
            </a:r>
            <a:r>
              <a:rPr lang="ru-RU" b="1" dirty="0" smtClean="0"/>
              <a:t> терминология:</a:t>
            </a:r>
          </a:p>
          <a:p>
            <a:r>
              <a:rPr lang="ru-RU" b="1" dirty="0" smtClean="0">
                <a:solidFill>
                  <a:srgbClr val="FF0000"/>
                </a:solidFill>
              </a:rPr>
              <a:t>Корень</a:t>
            </a:r>
            <a:r>
              <a:rPr lang="ru-RU" b="1" dirty="0" smtClean="0"/>
              <a:t> (</a:t>
            </a:r>
            <a:r>
              <a:rPr lang="en-US" b="1" dirty="0" smtClean="0"/>
              <a:t>root) –</a:t>
            </a:r>
            <a:r>
              <a:rPr lang="ru-RU" b="1" dirty="0" smtClean="0"/>
              <a:t> гипотетический общий предок.</a:t>
            </a:r>
          </a:p>
          <a:p>
            <a:r>
              <a:rPr lang="ru-RU" b="1" dirty="0" smtClean="0">
                <a:solidFill>
                  <a:srgbClr val="FF0000"/>
                </a:solidFill>
              </a:rPr>
              <a:t>Узел</a:t>
            </a:r>
            <a:r>
              <a:rPr lang="ru-RU" b="1" dirty="0" smtClean="0"/>
              <a:t> (</a:t>
            </a:r>
            <a:r>
              <a:rPr lang="en-US" b="1" dirty="0" smtClean="0"/>
              <a:t>node) – </a:t>
            </a:r>
            <a:r>
              <a:rPr lang="ru-RU" b="1" dirty="0" smtClean="0"/>
              <a:t>точка разделения предковой последовательности ДНК на две, которые далее эволюционируют независимо.</a:t>
            </a:r>
          </a:p>
          <a:p>
            <a:r>
              <a:rPr lang="ru-RU" b="1" dirty="0" smtClean="0">
                <a:solidFill>
                  <a:srgbClr val="FF0000"/>
                </a:solidFill>
              </a:rPr>
              <a:t>Ветвь</a:t>
            </a:r>
            <a:r>
              <a:rPr lang="ru-RU" b="1" dirty="0" smtClean="0"/>
              <a:t> </a:t>
            </a:r>
            <a:r>
              <a:rPr lang="en-US" b="1" dirty="0" smtClean="0"/>
              <a:t>(branch) –</a:t>
            </a:r>
            <a:r>
              <a:rPr lang="ru-RU" b="1" dirty="0" smtClean="0"/>
              <a:t> связь между узлами. Показывает взаимосвязь узлов во времени (длина ветви). На концах ветвей располагаются ныне живущие виды.</a:t>
            </a:r>
          </a:p>
          <a:p>
            <a:r>
              <a:rPr lang="ru-RU" b="1" dirty="0" smtClean="0">
                <a:solidFill>
                  <a:srgbClr val="FF0000"/>
                </a:solidFill>
              </a:rPr>
              <a:t>Клада</a:t>
            </a:r>
            <a:r>
              <a:rPr lang="ru-RU" b="1" dirty="0" smtClean="0"/>
              <a:t> (</a:t>
            </a:r>
            <a:r>
              <a:rPr lang="en-US" b="1" dirty="0" smtClean="0"/>
              <a:t>clade) – </a:t>
            </a:r>
            <a:r>
              <a:rPr lang="ru-RU" b="1" dirty="0" smtClean="0"/>
              <a:t>группа из двух или более таксонов (или последовательностей ДНК), которая включает как своего общего предка, так и всех его потомков. </a:t>
            </a:r>
            <a:endParaRPr lang="ru-RU" b="1" dirty="0"/>
          </a:p>
        </p:txBody>
      </p:sp>
    </p:spTree>
    <p:extLst>
      <p:ext uri="{BB962C8B-B14F-4D97-AF65-F5344CB8AC3E}">
        <p14:creationId xmlns:p14="http://schemas.microsoft.com/office/powerpoint/2010/main" val="222207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884</Words>
  <Application>Microsoft Office PowerPoint</Application>
  <PresentationFormat>Широкоэкранный</PresentationFormat>
  <Paragraphs>50</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Занятие 9.2</vt:lpstr>
      <vt:lpstr>Дополнительный фактор  эволюции: дупликация генов  </vt:lpstr>
      <vt:lpstr>Пример дупликации генов – «незамерзайка» арктических рыб</vt:lpstr>
      <vt:lpstr>Вертикальный перенос генов</vt:lpstr>
      <vt:lpstr>Дополнительный фактор  эволюции: горизонтальный перенос генов</vt:lpstr>
      <vt:lpstr>Вид и видообразование</vt:lpstr>
      <vt:lpstr>Географическое (аллопатрическое) видообразование</vt:lpstr>
      <vt:lpstr>Экологическое (симпатрическое) видообразование</vt:lpstr>
      <vt:lpstr>Использование филогенетического анализа в эволюционной истории</vt:lpstr>
      <vt:lpstr>«Молекулярные часы»</vt:lpstr>
      <vt:lpstr>Конструирование филогенетических деревьев по  последовательностям белков и ДНК</vt:lpstr>
      <vt:lpstr>Микроэволюция и макроэволюция</vt:lpstr>
      <vt:lpstr>Макроэволюция:  направления эволюционного процесса</vt:lpstr>
      <vt:lpstr>Макроэволюция: пути эволюционного процесса</vt:lpstr>
      <vt:lpstr>Занятие 9.2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9</dc:title>
  <dc:creator>Кирилл</dc:creator>
  <cp:lastModifiedBy>Кирилл</cp:lastModifiedBy>
  <cp:revision>51</cp:revision>
  <dcterms:created xsi:type="dcterms:W3CDTF">2021-08-05T03:24:34Z</dcterms:created>
  <dcterms:modified xsi:type="dcterms:W3CDTF">2022-03-02T19:17:14Z</dcterms:modified>
</cp:coreProperties>
</file>