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80" r:id="rId4"/>
    <p:sldId id="281" r:id="rId5"/>
    <p:sldId id="282" r:id="rId6"/>
    <p:sldId id="283" r:id="rId7"/>
    <p:sldId id="284" r:id="rId8"/>
    <p:sldId id="262" r:id="rId9"/>
    <p:sldId id="287" r:id="rId10"/>
    <p:sldId id="288" r:id="rId11"/>
    <p:sldId id="267" r:id="rId12"/>
    <p:sldId id="268" r:id="rId13"/>
    <p:sldId id="269" r:id="rId14"/>
    <p:sldId id="270" r:id="rId15"/>
    <p:sldId id="275" r:id="rId16"/>
    <p:sldId id="271" r:id="rId17"/>
    <p:sldId id="277" r:id="rId18"/>
    <p:sldId id="28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154A-404E-4E78-B663-708ED32DE46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938EC-829F-4EC4-A86E-86C4AC4F1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3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38EC-829F-4EC4-A86E-86C4AC4F16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2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38EC-829F-4EC4-A86E-86C4AC4F16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5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0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3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5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9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8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2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E1A8-2A99-4D4C-B35E-DBA1343D55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2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ru.wikipedia.org/wiki/%D0%94%D0%B0%D1%80%D0%B2%D0%B8%D0%BD,_%D0%A7%D0%B0%D1%80%D0%BB%D1%8C%D0%B7_%D0%A0%D0%BE%D0%B1%D0%B5%D1%80%D1%8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E%D1%80%D0%BC%D0%B0_%D1%80%D0%B5%D0%B0%D0%BA%D1%86%D0%B8%D0%B8" TargetMode="External"/><Relationship Id="rId2" Type="http://schemas.openxmlformats.org/officeDocument/2006/relationships/hyperlink" Target="https://ru.wikipedia.org/wiki/%D0%91%D0%B5%D1%80%D1%91%D0%B7%D0%BE%D0%B2%D0%B0%D1%8F_%D0%BF%D1%8F%D0%B4%D0%B5%D0%BD%D0%B8%D1%86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4593"/>
            <a:ext cx="9144000" cy="65836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Занятие 8.2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2960"/>
            <a:ext cx="9143999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" y="118873"/>
            <a:ext cx="11868912" cy="310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 популяциях, отличающихся от идеальной, закон Харди-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не соблюдается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310831"/>
            <a:ext cx="1709928" cy="2786253"/>
          </a:xfrm>
        </p:spPr>
      </p:pic>
      <p:sp>
        <p:nvSpPr>
          <p:cNvPr id="5" name="TextBox 4"/>
          <p:cNvSpPr txBox="1"/>
          <p:nvPr/>
        </p:nvSpPr>
        <p:spPr>
          <a:xfrm>
            <a:off x="1929384" y="429768"/>
            <a:ext cx="1006754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Популяция из 100 особей с двумя аллелями: А и а с одинаковыми частотами</a:t>
            </a:r>
          </a:p>
          <a:p>
            <a:r>
              <a:rPr lang="ru-RU" b="1" dirty="0" err="1" smtClean="0"/>
              <a:t>рА</a:t>
            </a:r>
            <a:r>
              <a:rPr lang="ru-RU" b="1" dirty="0" smtClean="0"/>
              <a:t> =0,5 и </a:t>
            </a:r>
            <a:r>
              <a:rPr lang="en-US" b="1" dirty="0" err="1" smtClean="0"/>
              <a:t>qa</a:t>
            </a:r>
            <a:r>
              <a:rPr lang="en-US" b="1" dirty="0" smtClean="0"/>
              <a:t> =0,5. </a:t>
            </a:r>
            <a:r>
              <a:rPr lang="ru-RU" b="1" dirty="0" smtClean="0"/>
              <a:t>Для всех особей выживаемость и плодовитость одинакова (значит к ним применим закон Харди-</a:t>
            </a:r>
            <a:r>
              <a:rPr lang="ru-RU" b="1" dirty="0" err="1" smtClean="0"/>
              <a:t>Вайнберга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Генотипы АА, </a:t>
            </a:r>
            <a:r>
              <a:rPr lang="ru-RU" b="1" dirty="0" err="1" smtClean="0"/>
              <a:t>Аа</a:t>
            </a:r>
            <a:r>
              <a:rPr lang="ru-RU" b="1" dirty="0" smtClean="0"/>
              <a:t> и </a:t>
            </a:r>
            <a:r>
              <a:rPr lang="ru-RU" b="1" dirty="0" err="1" smtClean="0"/>
              <a:t>аа</a:t>
            </a:r>
            <a:r>
              <a:rPr lang="ru-RU" b="1" dirty="0" smtClean="0"/>
              <a:t>. Частоты этих генотипов</a:t>
            </a:r>
            <a:r>
              <a:rPr lang="en-US" b="1" dirty="0" smtClean="0"/>
              <a:t> </a:t>
            </a:r>
            <a:r>
              <a:rPr lang="ru-RU" b="1" dirty="0" smtClean="0"/>
              <a:t>согласно </a:t>
            </a:r>
            <a:r>
              <a:rPr lang="ru-RU" b="1" dirty="0"/>
              <a:t>з</a:t>
            </a:r>
            <a:r>
              <a:rPr lang="ru-RU" b="1" dirty="0" smtClean="0"/>
              <a:t>акону Харди-</a:t>
            </a:r>
            <a:r>
              <a:rPr lang="ru-RU" b="1" dirty="0" err="1" smtClean="0"/>
              <a:t>Вайнберга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Генотип АА: р² = (0,5)х(0,5) = 0,25.</a:t>
            </a:r>
          </a:p>
          <a:p>
            <a:r>
              <a:rPr lang="ru-RU" b="1" dirty="0" smtClean="0"/>
              <a:t>Генотип </a:t>
            </a:r>
            <a:r>
              <a:rPr lang="ru-RU" b="1" dirty="0" err="1" smtClean="0"/>
              <a:t>Аа</a:t>
            </a:r>
            <a:r>
              <a:rPr lang="ru-RU" b="1" dirty="0" smtClean="0"/>
              <a:t>: 2</a:t>
            </a:r>
            <a:r>
              <a:rPr lang="en-US" b="1" dirty="0" err="1" smtClean="0"/>
              <a:t>pq</a:t>
            </a:r>
            <a:r>
              <a:rPr lang="en-US" b="1" dirty="0" smtClean="0"/>
              <a:t> = 2x(0,5)x(0,5) = 0,5.</a:t>
            </a:r>
          </a:p>
          <a:p>
            <a:r>
              <a:rPr lang="ru-RU" b="1" dirty="0" smtClean="0"/>
              <a:t>Генотип </a:t>
            </a:r>
            <a:r>
              <a:rPr lang="ru-RU" b="1" dirty="0" err="1" smtClean="0"/>
              <a:t>аа</a:t>
            </a:r>
            <a:r>
              <a:rPr lang="ru-RU" b="1" dirty="0" smtClean="0"/>
              <a:t>: </a:t>
            </a:r>
            <a:r>
              <a:rPr lang="en-US" b="1" dirty="0" smtClean="0"/>
              <a:t>q² = (0,5)x(0,5) = 0,25.</a:t>
            </a:r>
            <a:endParaRPr lang="ru-RU" b="1" dirty="0" smtClean="0"/>
          </a:p>
          <a:p>
            <a:r>
              <a:rPr lang="ru-RU" b="1" dirty="0" smtClean="0"/>
              <a:t>Следовательно, из 100 особей:</a:t>
            </a:r>
          </a:p>
          <a:p>
            <a:r>
              <a:rPr lang="ru-RU" b="1" dirty="0" smtClean="0"/>
              <a:t>25 имеют генотип АА, 50 особей имеют генотип </a:t>
            </a:r>
            <a:r>
              <a:rPr lang="ru-RU" b="1" dirty="0" err="1" smtClean="0"/>
              <a:t>Аа</a:t>
            </a:r>
            <a:r>
              <a:rPr lang="ru-RU" b="1" dirty="0" smtClean="0"/>
              <a:t>, 25 особей имеет генотип </a:t>
            </a:r>
            <a:r>
              <a:rPr lang="ru-RU" b="1" dirty="0" err="1" smtClean="0"/>
              <a:t>аа</a:t>
            </a:r>
            <a:r>
              <a:rPr lang="ru-RU" b="1" dirty="0" smtClean="0"/>
              <a:t>.</a:t>
            </a:r>
          </a:p>
          <a:p>
            <a:r>
              <a:rPr lang="ru-RU" b="1" i="1" dirty="0" smtClean="0"/>
              <a:t>Допустим различную выживаемость особей с различными генотипами (</a:t>
            </a:r>
            <a:r>
              <a:rPr lang="ru-RU" b="1" i="1" dirty="0" smtClean="0">
                <a:solidFill>
                  <a:srgbClr val="00B0F0"/>
                </a:solidFill>
              </a:rPr>
              <a:t>вклад мутаций</a:t>
            </a:r>
            <a:r>
              <a:rPr lang="ru-RU" b="1" i="1" dirty="0" smtClean="0"/>
              <a:t>).</a:t>
            </a:r>
          </a:p>
          <a:p>
            <a:r>
              <a:rPr lang="ru-RU" b="1" dirty="0" smtClean="0"/>
              <a:t>С генотипом АА выживут 100% всех 25 особей.</a:t>
            </a:r>
          </a:p>
          <a:p>
            <a:r>
              <a:rPr lang="ru-RU" b="1" dirty="0" smtClean="0"/>
              <a:t>С генотипом </a:t>
            </a:r>
            <a:r>
              <a:rPr lang="ru-RU" b="1" dirty="0" err="1" smtClean="0"/>
              <a:t>аа</a:t>
            </a:r>
            <a:r>
              <a:rPr lang="ru-RU" b="1" dirty="0" smtClean="0"/>
              <a:t> выживут 80% от 25 особей, т.е. 25х0,8 = 20 особей.</a:t>
            </a:r>
          </a:p>
          <a:p>
            <a:r>
              <a:rPr lang="ru-RU" b="1" dirty="0" smtClean="0"/>
              <a:t>Тогда с генотипом </a:t>
            </a:r>
            <a:r>
              <a:rPr lang="ru-RU" b="1" dirty="0" err="1" smtClean="0"/>
              <a:t>Аа</a:t>
            </a:r>
            <a:r>
              <a:rPr lang="ru-RU" b="1" dirty="0" smtClean="0"/>
              <a:t> выживут (100+80):2 = 90% особей, т.е. 45 особей.</a:t>
            </a:r>
          </a:p>
          <a:p>
            <a:r>
              <a:rPr lang="ru-RU" b="1" dirty="0" smtClean="0"/>
              <a:t>Общее число гамет, которое примет участие в формировании нового генофонда, равно: 2х25 + 2х45 + 2х20 = 180 гамет. Из них:</a:t>
            </a:r>
          </a:p>
          <a:p>
            <a:r>
              <a:rPr lang="ru-RU" b="1" dirty="0" smtClean="0"/>
              <a:t> 50 гамет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А от 25 особей с генотипом АА.</a:t>
            </a:r>
          </a:p>
          <a:p>
            <a:r>
              <a:rPr lang="ru-RU" b="1" dirty="0" smtClean="0"/>
              <a:t> 45 гамет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А от особей с генотипом </a:t>
            </a:r>
            <a:r>
              <a:rPr lang="ru-RU" b="1" dirty="0" err="1" smtClean="0"/>
              <a:t>Аа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Следовательно,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А: (50+45):180 = 0,53. Увеличилась на 3%. </a:t>
            </a:r>
          </a:p>
          <a:p>
            <a:r>
              <a:rPr lang="ru-RU" b="1" dirty="0" smtClean="0"/>
              <a:t>45 гамет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а от особей с генотипом </a:t>
            </a:r>
            <a:r>
              <a:rPr lang="ru-RU" b="1" dirty="0" err="1" smtClean="0"/>
              <a:t>Аа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40 гамет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а от особей с генотипом </a:t>
            </a:r>
            <a:r>
              <a:rPr lang="ru-RU" b="1" dirty="0" err="1" smtClean="0"/>
              <a:t>аа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Следовательно,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а: (45+40):180 = 0,47. Уменьшилась на 3%.</a:t>
            </a:r>
          </a:p>
          <a:p>
            <a:r>
              <a:rPr lang="ru-RU" b="1" dirty="0" smtClean="0"/>
              <a:t>  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936" y="2787135"/>
            <a:ext cx="280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p²       </a:t>
            </a:r>
            <a:r>
              <a:rPr lang="en-US" b="1" dirty="0" err="1" smtClean="0">
                <a:solidFill>
                  <a:srgbClr val="FF0000"/>
                </a:solidFill>
              </a:rPr>
              <a:t>pq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" y="3566160"/>
            <a:ext cx="30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b="1" dirty="0" err="1" smtClean="0">
                <a:solidFill>
                  <a:srgbClr val="FF0000"/>
                </a:solidFill>
              </a:rPr>
              <a:t>pq</a:t>
            </a:r>
            <a:r>
              <a:rPr lang="en-US" b="1" dirty="0" smtClean="0">
                <a:solidFill>
                  <a:srgbClr val="FF0000"/>
                </a:solidFill>
              </a:rPr>
              <a:t>       q²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4" y="6209682"/>
            <a:ext cx="1195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Различие выживаемости и/или плодовитости называют термином </a:t>
            </a:r>
            <a:r>
              <a:rPr lang="ru-RU" b="1" dirty="0" smtClean="0">
                <a:solidFill>
                  <a:srgbClr val="FF0000"/>
                </a:solidFill>
              </a:rPr>
              <a:t>естественный отбор</a:t>
            </a:r>
            <a:r>
              <a:rPr lang="ru-RU" b="1" dirty="0" smtClean="0"/>
              <a:t>. Он главный фактор изменения частот аллелей в </a:t>
            </a:r>
            <a:r>
              <a:rPr lang="ru-RU" b="1" dirty="0" smtClean="0">
                <a:solidFill>
                  <a:srgbClr val="FF0000"/>
                </a:solidFill>
              </a:rPr>
              <a:t>больших популяциях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878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68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Самоочевидность естественного отбора как одной </a:t>
            </a:r>
            <a:r>
              <a:rPr lang="ru-RU" sz="3200" b="1" smtClean="0">
                <a:solidFill>
                  <a:srgbClr val="FF0000"/>
                </a:solidFill>
                <a:latin typeface="+mn-lt"/>
              </a:rPr>
              <a:t>из основных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движущих сил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1115568"/>
            <a:ext cx="11622024" cy="5061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Тезис  «естественный отбор» (дарвиновский отбор) в биологических системах очевидным образом возникает из анализа простых фактов: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1. Организмы стремятся к </a:t>
            </a:r>
            <a:r>
              <a:rPr lang="ru-RU" sz="1800" b="1" dirty="0" smtClean="0">
                <a:solidFill>
                  <a:srgbClr val="FF0000"/>
                </a:solidFill>
              </a:rPr>
              <a:t>размножению по экспоненте</a:t>
            </a:r>
            <a:r>
              <a:rPr lang="ru-RU" sz="1800" b="1" dirty="0" smtClean="0"/>
              <a:t>: рождается существенно больше, чем может выжить в борьбе за ограниченные жизненные ресурсы («</a:t>
            </a:r>
            <a:r>
              <a:rPr lang="ru-RU" sz="1800" b="1" dirty="0" smtClean="0">
                <a:solidFill>
                  <a:srgbClr val="FF0000"/>
                </a:solidFill>
              </a:rPr>
              <a:t>борьба за существование</a:t>
            </a:r>
            <a:r>
              <a:rPr lang="ru-RU" sz="1800" b="1" dirty="0" smtClean="0"/>
              <a:t>»).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2. В процессе размножения неизбежно возникают ошибки (</a:t>
            </a:r>
            <a:r>
              <a:rPr lang="ru-RU" sz="1800" b="1" dirty="0" smtClean="0">
                <a:solidFill>
                  <a:srgbClr val="FF0000"/>
                </a:solidFill>
              </a:rPr>
              <a:t>мутации</a:t>
            </a:r>
            <a:r>
              <a:rPr lang="ru-RU" sz="1800" b="1" dirty="0" smtClean="0"/>
              <a:t>), которые наследуются (</a:t>
            </a:r>
            <a:r>
              <a:rPr lang="ru-RU" sz="1800" b="1" dirty="0" smtClean="0">
                <a:solidFill>
                  <a:srgbClr val="FF0000"/>
                </a:solidFill>
              </a:rPr>
              <a:t>реплицируются</a:t>
            </a:r>
            <a:r>
              <a:rPr lang="ru-RU" sz="1800" b="1" dirty="0" smtClean="0"/>
              <a:t>).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3. В результате подверженного этими ошибками наследования возникает огромная индивидуальная </a:t>
            </a:r>
            <a:r>
              <a:rPr lang="ru-RU" sz="1800" b="1" dirty="0" smtClean="0">
                <a:solidFill>
                  <a:srgbClr val="FF0000"/>
                </a:solidFill>
              </a:rPr>
              <a:t>изменчивость</a:t>
            </a:r>
            <a:r>
              <a:rPr lang="ru-RU" sz="1800" b="1" dirty="0" smtClean="0"/>
              <a:t> фенотипов, которая выражается в различиях особей по размеру, мобильности, окраске, защите от врагов, способности добывать пищу, брачному поведению и многим другим характеристикам.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4. Эта изменчивость в результате мутаций приводит к тому, что в </a:t>
            </a:r>
            <a:r>
              <a:rPr lang="ru-RU" sz="1800" b="1" i="1" dirty="0" smtClean="0"/>
              <a:t>борьбе за существование </a:t>
            </a:r>
            <a:r>
              <a:rPr lang="ru-RU" sz="1800" b="1" dirty="0" smtClean="0"/>
              <a:t>особи с определенными фенотипами получают преимущества и они размножаются более высокими темпами, чем обладатели других фенотипов (</a:t>
            </a:r>
            <a:r>
              <a:rPr lang="ru-RU" sz="1800" b="1" dirty="0" smtClean="0">
                <a:solidFill>
                  <a:srgbClr val="FF0000"/>
                </a:solidFill>
              </a:rPr>
              <a:t>естественный отбор</a:t>
            </a:r>
            <a:r>
              <a:rPr lang="ru-RU" sz="1800" b="1" dirty="0" smtClean="0"/>
              <a:t>).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5. Под влиянием естественного отбора (</a:t>
            </a:r>
            <a:r>
              <a:rPr lang="ru-RU" sz="1800" b="1" i="1" dirty="0" smtClean="0"/>
              <a:t>направленного фактора эволюции</a:t>
            </a:r>
            <a:r>
              <a:rPr lang="ru-RU" sz="1800" b="1" dirty="0" smtClean="0"/>
              <a:t>) фенотипы, более приспособленные к выживанию и размножению </a:t>
            </a:r>
            <a:r>
              <a:rPr lang="ru-RU" sz="1800" b="1" dirty="0"/>
              <a:t>с</a:t>
            </a:r>
            <a:r>
              <a:rPr lang="ru-RU" sz="1800" b="1" dirty="0" smtClean="0"/>
              <a:t>тановятся более частыми в популяции, а плохо приспособленные фенотипы могут вообще исчезнуть из популяции (</a:t>
            </a:r>
            <a:r>
              <a:rPr lang="ru-RU" sz="1800" b="1" dirty="0" smtClean="0">
                <a:solidFill>
                  <a:srgbClr val="FF0000"/>
                </a:solidFill>
              </a:rPr>
              <a:t>эволюция как изменение частот аллелей в популяции</a:t>
            </a:r>
            <a:r>
              <a:rPr lang="ru-RU" sz="1800" b="1" dirty="0" smtClean="0"/>
              <a:t>).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6. В определенных (меняющихся) условиях окружающей среды популяции, ранее скрещивающиеся между собой, могут постепенно стать изолированными, адаптируясь к различными условиям существования («экологическим нишам»). В итоге под продолжающимся действием отбора могут возникать </a:t>
            </a:r>
            <a:r>
              <a:rPr lang="ru-RU" sz="1800" b="1" dirty="0" smtClean="0">
                <a:solidFill>
                  <a:srgbClr val="FF0000"/>
                </a:solidFill>
              </a:rPr>
              <a:t>новые виды</a:t>
            </a:r>
            <a:r>
              <a:rPr lang="ru-RU" sz="1800" b="1" dirty="0" smtClean="0"/>
              <a:t>. Эти виды </a:t>
            </a:r>
            <a:r>
              <a:rPr lang="ru-RU" sz="1800" b="1" i="1" dirty="0" smtClean="0"/>
              <a:t>уже почти </a:t>
            </a:r>
            <a:r>
              <a:rPr lang="ru-RU" sz="1800" b="1" dirty="0" smtClean="0"/>
              <a:t>не скрещиваются между собой;  если же и случается межвидовое скрещивание, то потомство является бесплодным.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037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961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Отрицательный (очищающий) отбор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996696"/>
            <a:ext cx="4023360" cy="4306824"/>
          </a:xfrm>
        </p:spPr>
      </p:pic>
      <p:sp>
        <p:nvSpPr>
          <p:cNvPr id="7" name="TextBox 6"/>
          <p:cNvSpPr txBox="1"/>
          <p:nvPr/>
        </p:nvSpPr>
        <p:spPr>
          <a:xfrm>
            <a:off x="4361688" y="996696"/>
            <a:ext cx="76291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Отрицательный (очищающий, фоновый) отбор – самый распространенный в природе. </a:t>
            </a:r>
          </a:p>
          <a:p>
            <a:r>
              <a:rPr lang="ru-RU" sz="2000" b="1" dirty="0" smtClean="0"/>
              <a:t>   Основан на принципе: если возникновение новой мутации нарушает уже существующую функцию, то особь-носитель такой неблагоприятной мутации (вредной) снижает свою приспособленность и оставляет меньше потомков.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Такие вредные мутации довольно быстро исчезают из популяции, причем рецессивные мутации подвергаются отрицательному отбору, если они находятся в гомозиготном состоянии. Мутационные изменения допускаются только тогда, когда они не наносят существенного вреда никаким из выживших особей.</a:t>
            </a:r>
          </a:p>
          <a:p>
            <a:r>
              <a:rPr lang="ru-RU" sz="2000" b="1" dirty="0" smtClean="0"/>
              <a:t>   Отрицательный отбор сдерживает развитие биологического разнообразия, отбраковывая почти все новые мутации.</a:t>
            </a:r>
          </a:p>
          <a:p>
            <a:r>
              <a:rPr lang="ru-RU" sz="2000" b="1" dirty="0" smtClean="0"/>
              <a:t>   В связи с развитием медицины отрицательный отбор ослаблен в человеческой популяции.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168" y="5449824"/>
            <a:ext cx="4023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/>
              <a:t>Г</a:t>
            </a:r>
            <a:r>
              <a:rPr lang="ru-RU" sz="1400" b="1" dirty="0" smtClean="0"/>
              <a:t>енетики шутят, </a:t>
            </a:r>
            <a:r>
              <a:rPr lang="ru-RU" sz="1400" b="1" dirty="0"/>
              <a:t>что улучшать генотип за счет мутаций — это все равно что улучшать статую, обстреливая ее издали из пулемета. Есть вероятность, что ты отобьешь ей что-то лишнее, но вероятность эта маленькая. </a:t>
            </a:r>
          </a:p>
        </p:txBody>
      </p:sp>
    </p:spTree>
    <p:extLst>
      <p:ext uri="{BB962C8B-B14F-4D97-AF65-F5344CB8AC3E}">
        <p14:creationId xmlns:p14="http://schemas.microsoft.com/office/powerpoint/2010/main" val="2215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630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Стабилизирующий отбор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(основан на отрицательном отборе)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328" y="877824"/>
            <a:ext cx="5797296" cy="5299139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Направлен на исключение из популяции особей, имеющих крайние отклонения от средней нормы данного признака, тем самым благоприятствуя особям с промежуточными значениями этого признака. </a:t>
            </a:r>
            <a:endParaRPr lang="ru-RU" sz="2400" b="1" dirty="0" smtClean="0"/>
          </a:p>
          <a:p>
            <a:r>
              <a:rPr lang="ru-RU" sz="2400" b="1" dirty="0" smtClean="0"/>
              <a:t>Пример: На </a:t>
            </a:r>
            <a:r>
              <a:rPr lang="ru-RU" sz="2400" b="1" dirty="0" smtClean="0"/>
              <a:t>рисунке показано </a:t>
            </a:r>
            <a:r>
              <a:rPr lang="ru-RU" sz="2400" b="1" dirty="0" smtClean="0"/>
              <a:t>распределение массы тела новорожденных детей (всего изучено 13730 детей за период в 11 лет) и смертность (в%) для возраста от 1 до 4 мес. Видно, что детская смертность возрастает по обеим сторонам оптимума. </a:t>
            </a:r>
          </a:p>
          <a:p>
            <a:r>
              <a:rPr lang="ru-RU" sz="2400" b="1" dirty="0" smtClean="0"/>
              <a:t>Понятие </a:t>
            </a:r>
            <a:r>
              <a:rPr lang="ru-RU" sz="2400" b="1" dirty="0"/>
              <a:t>«стабилизирующий отбор» ввел отечественный генетик </a:t>
            </a:r>
            <a:r>
              <a:rPr lang="ru-RU" sz="2400" b="1" dirty="0" err="1"/>
              <a:t>И.И.Шмальгаузен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8" y="877824"/>
            <a:ext cx="561975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" y="192023"/>
            <a:ext cx="11198352" cy="68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Движущий (направленный, положительный, дарвиновский) отбор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4688" y="996696"/>
            <a:ext cx="6327648" cy="518026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Движущий отбор — форма естественного отбора, которая действует при </a:t>
            </a:r>
            <a:r>
              <a:rPr lang="ru-RU" b="1" i="1" dirty="0"/>
              <a:t>направленном</a:t>
            </a:r>
            <a:r>
              <a:rPr lang="ru-RU" b="1" dirty="0"/>
              <a:t> изменении условий внешней среды. </a:t>
            </a:r>
            <a:r>
              <a:rPr lang="ru-RU" b="1" dirty="0" smtClean="0"/>
              <a:t>Его описал еще  </a:t>
            </a:r>
            <a:r>
              <a:rPr lang="ru-RU" b="1" u="sng" dirty="0" smtClean="0">
                <a:hlinkClick r:id="rId2" tooltip="Дарвин, Чарльз Роберт"/>
              </a:rPr>
              <a:t>Дарвин</a:t>
            </a:r>
            <a:r>
              <a:rPr lang="ru-RU" b="1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</a:t>
            </a:r>
            <a:r>
              <a:rPr lang="ru-RU" b="1" dirty="0"/>
              <a:t>этом случае особи с признаками, которые отклоняются в определённую сторону от среднего значения, получают преимущества. При этом иные вариации признака (его отклонения в противоположную сторону от среднего значения) подвергаются отрицательному отбору. В результате в популяции из поколения к поколению происходит сдвиг средней величины признака в определённом </a:t>
            </a:r>
            <a:r>
              <a:rPr lang="ru-RU" b="1" dirty="0" smtClean="0"/>
              <a:t>направлении. 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996697"/>
            <a:ext cx="5431536" cy="51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0040"/>
            <a:ext cx="10515600" cy="987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движущего отбора – «индустриальный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меланизм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1112" y="978408"/>
            <a:ext cx="5431536" cy="5198555"/>
          </a:xfrm>
        </p:spPr>
        <p:txBody>
          <a:bodyPr>
            <a:noAutofit/>
          </a:bodyPr>
          <a:lstStyle/>
          <a:p>
            <a:r>
              <a:rPr lang="ru-RU" sz="1800" b="1" dirty="0"/>
              <a:t>Примером действия движущего отбора является «индустриальный </a:t>
            </a:r>
            <a:r>
              <a:rPr lang="ru-RU" sz="1800" b="1" dirty="0" err="1"/>
              <a:t>меланизм</a:t>
            </a:r>
            <a:r>
              <a:rPr lang="ru-RU" sz="1800" b="1" dirty="0"/>
              <a:t>» у насекомых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«Индустриальный </a:t>
            </a:r>
            <a:r>
              <a:rPr lang="ru-RU" sz="1800" b="1" dirty="0" err="1"/>
              <a:t>меланизм</a:t>
            </a:r>
            <a:r>
              <a:rPr lang="ru-RU" sz="1800" b="1" dirty="0"/>
              <a:t>» представляет собой резкое повышение доли </a:t>
            </a:r>
            <a:r>
              <a:rPr lang="ru-RU" sz="1800" b="1" dirty="0" err="1"/>
              <a:t>меланистических</a:t>
            </a:r>
            <a:r>
              <a:rPr lang="ru-RU" sz="1800" b="1" dirty="0"/>
              <a:t> (имеющих тёмную окраску) особей в тех популяциях насекомых (например, бабочек), которые обитают в промышленных районах. Из-за промышленного воздействия стволы деревьев значительно потемнели, а также погибли светлые лишайники, из-за чего светлые бабочки стали лучше видны для птиц, а тёмные — хуже. </a:t>
            </a:r>
            <a:r>
              <a:rPr lang="ru-RU" sz="1800" b="1" dirty="0" smtClean="0"/>
              <a:t>В итоге  </a:t>
            </a:r>
            <a:r>
              <a:rPr lang="ru-RU" sz="1800" b="1" dirty="0"/>
              <a:t>в ряде районов доля тёмноокрашенных бабочек в некоторых хорошо изученных популяциях </a:t>
            </a:r>
            <a:r>
              <a:rPr lang="ru-RU" sz="1800" b="1" u="sng" dirty="0">
                <a:hlinkClick r:id="rId2" tooltip="Берёзовая пяденица"/>
              </a:rPr>
              <a:t>берёзовой пяденицы</a:t>
            </a:r>
            <a:r>
              <a:rPr lang="ru-RU" sz="1800" b="1" dirty="0"/>
              <a:t> в Англии </a:t>
            </a:r>
            <a:r>
              <a:rPr lang="ru-RU" sz="1800" b="1" dirty="0" smtClean="0"/>
              <a:t>увеличилась до </a:t>
            </a:r>
            <a:r>
              <a:rPr lang="ru-RU" sz="1800" b="1" dirty="0"/>
              <a:t>95 </a:t>
            </a:r>
            <a:r>
              <a:rPr lang="ru-RU" sz="1800" b="1" dirty="0" smtClean="0"/>
              <a:t>%. </a:t>
            </a:r>
            <a:endParaRPr lang="ru-RU" sz="1800" b="1" dirty="0"/>
          </a:p>
          <a:p>
            <a:r>
              <a:rPr lang="ru-RU" sz="1800" b="1" dirty="0"/>
              <a:t>Движущий отбор осуществляется при изменении окружающей среды или </a:t>
            </a:r>
            <a:r>
              <a:rPr lang="ru-RU" sz="1800" b="1" dirty="0" smtClean="0"/>
              <a:t>приспособлении </a:t>
            </a:r>
            <a:r>
              <a:rPr lang="ru-RU" sz="1800" b="1" dirty="0"/>
              <a:t>к новым условиям при расширении </a:t>
            </a:r>
            <a:r>
              <a:rPr lang="ru-RU" sz="1800" b="1" dirty="0" smtClean="0"/>
              <a:t>ареала обитания. </a:t>
            </a:r>
            <a:r>
              <a:rPr lang="ru-RU" sz="1800" b="1" dirty="0"/>
              <a:t>Он сохраняет наследственные изменения в определённом направлении, перемещая соответственно и </a:t>
            </a:r>
            <a:r>
              <a:rPr lang="ru-RU" sz="1800" b="1" u="sng" dirty="0">
                <a:hlinkClick r:id="rId3" tooltip="Норма реакции"/>
              </a:rPr>
              <a:t>норму реакции</a:t>
            </a:r>
            <a:r>
              <a:rPr lang="ru-RU" sz="1800" b="1" dirty="0"/>
              <a:t>. </a:t>
            </a:r>
            <a:r>
              <a:rPr lang="ru-RU" sz="1800" b="1" dirty="0" smtClean="0"/>
              <a:t> </a:t>
            </a:r>
            <a:endParaRPr lang="ru-RU" sz="1800" b="1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832104"/>
            <a:ext cx="64617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595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Дизруптивный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(разрывающий) отбор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4848" y="1252728"/>
            <a:ext cx="4568952" cy="492423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  Является </a:t>
            </a:r>
            <a:r>
              <a:rPr lang="ru-RU" b="1" dirty="0"/>
              <a:t>противоположностью стабилизирующего отбора.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Направлен </a:t>
            </a:r>
            <a:r>
              <a:rPr lang="ru-RU" b="1" dirty="0"/>
              <a:t>на исключение из популяции особей, имеющих промежуточное значение данного признака, тем самым благоприятствуя особям с крайними значениями этого признака. </a:t>
            </a:r>
            <a:r>
              <a:rPr lang="ru-RU" b="1" dirty="0" smtClean="0"/>
              <a:t> </a:t>
            </a:r>
            <a:endParaRPr lang="ru-RU" b="1" dirty="0"/>
          </a:p>
          <a:p>
            <a:r>
              <a:rPr lang="ru-RU" dirty="0"/>
              <a:t> </a:t>
            </a:r>
            <a:r>
              <a:rPr lang="ru-RU" sz="2200" b="1" dirty="0" smtClean="0"/>
              <a:t>Такой вид отбора характерен для ситуаций, когда неоднородная популяция особей попадает в резко отличающиеся условия местообитания.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3" y="932688"/>
            <a:ext cx="6437506" cy="5642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5432" y="6291072"/>
            <a:ext cx="51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Diversifying selection = Disruptive selection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480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Типы естественного отбора: резюме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1185"/>
            <a:ext cx="9528048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143691"/>
            <a:ext cx="9528048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+mn-lt"/>
              </a:rPr>
              <a:t>Занятие 8.2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55655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6309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Вывод закона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" y="1014984"/>
            <a:ext cx="4467225" cy="5632704"/>
          </a:xfrm>
        </p:spPr>
      </p:pic>
      <p:sp>
        <p:nvSpPr>
          <p:cNvPr id="5" name="TextBox 4"/>
          <p:cNvSpPr txBox="1"/>
          <p:nvPr/>
        </p:nvSpPr>
        <p:spPr>
          <a:xfrm>
            <a:off x="4992624" y="1088136"/>
            <a:ext cx="7199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Вывод закона на примере:  один локус с двумя аллелями: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Допустим, что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в сперматозоидах и яйцеклетках</a:t>
            </a:r>
            <a:r>
              <a:rPr lang="en-US" b="1" dirty="0" smtClean="0"/>
              <a:t> </a:t>
            </a:r>
            <a:r>
              <a:rPr lang="ru-RU" b="1" dirty="0" smtClean="0"/>
              <a:t>одинакова: р=0.7, а соответствующая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</a:t>
            </a:r>
            <a:r>
              <a:rPr lang="en-US" b="1" dirty="0" smtClean="0"/>
              <a:t>q=0,3.</a:t>
            </a:r>
            <a:r>
              <a:rPr lang="ru-RU" b="1" dirty="0" smtClean="0"/>
              <a:t> Если учтены </a:t>
            </a:r>
            <a:r>
              <a:rPr lang="ru-RU" b="1" i="1" dirty="0" smtClean="0"/>
              <a:t>все</a:t>
            </a:r>
            <a:r>
              <a:rPr lang="ru-RU" b="1" dirty="0" smtClean="0"/>
              <a:t> аллели гена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в данном генофонде, то р+</a:t>
            </a:r>
            <a:r>
              <a:rPr lang="en-US" b="1" dirty="0" smtClean="0"/>
              <a:t>q= 0,7+0,3=1.</a:t>
            </a:r>
          </a:p>
          <a:p>
            <a:r>
              <a:rPr lang="ru-RU" b="1" dirty="0" smtClean="0"/>
              <a:t>   1. Вероятность того, что зигота (оплодотворенная сперматозоидом яйцеклетка) будет образована из сперматозоида, несущего аллель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, и из яйцеклетки, несущей тот же аллель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, будет: 0,7х0,7 =0,49 (р х р=р²). Значит генотип </a:t>
            </a:r>
            <a:r>
              <a:rPr lang="ru-RU" b="1" dirty="0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будет встречаться у 49% особей.</a:t>
            </a:r>
          </a:p>
          <a:p>
            <a:r>
              <a:rPr lang="ru-RU" b="1" dirty="0" smtClean="0"/>
              <a:t>   2. Те же рассуждения для яйцеклетки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сперматозоида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0,7х0,3=0,21. Аналогично для яйцеклетки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сперматозоидом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0,21. Следовательно,  генотип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будет встречаться (0,21+0,21=0,42) у 42% особей.</a:t>
            </a:r>
          </a:p>
          <a:p>
            <a:r>
              <a:rPr lang="ru-RU" b="1" dirty="0" smtClean="0"/>
              <a:t>   3. Те же рассуждения для яйцеклетки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сперматозоида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0,3х0,3=0,09. Значит генотип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будет встречаться у 9% особей.</a:t>
            </a:r>
          </a:p>
          <a:p>
            <a:r>
              <a:rPr lang="ru-RU" b="1" dirty="0" smtClean="0"/>
              <a:t>   Таким образом, суммарная частота встречаемости всех генотипов (</a:t>
            </a:r>
            <a:r>
              <a:rPr lang="ru-RU" b="1" dirty="0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):</a:t>
            </a:r>
          </a:p>
          <a:p>
            <a:r>
              <a:rPr lang="ru-RU" b="1" dirty="0" smtClean="0"/>
              <a:t>                   0,49(АА)+0,42(</a:t>
            </a:r>
            <a:r>
              <a:rPr lang="ru-RU" b="1" dirty="0" err="1" smtClean="0"/>
              <a:t>Аа+Аа</a:t>
            </a:r>
            <a:r>
              <a:rPr lang="ru-RU" b="1" dirty="0" smtClean="0"/>
              <a:t>)+0,09(</a:t>
            </a:r>
            <a:r>
              <a:rPr lang="ru-RU" b="1" dirty="0" err="1" smtClean="0"/>
              <a:t>аа</a:t>
            </a:r>
            <a:r>
              <a:rPr lang="ru-RU" b="1" dirty="0" smtClean="0"/>
              <a:t>) = 1 (то есть 100%).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p² + 2pq + q² = (p + q)² = 1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4515" y="3639312"/>
            <a:ext cx="1514285" cy="60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372160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Сперматозоиды</a:t>
            </a:r>
            <a:endParaRPr lang="ru-RU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6928" y="3952440"/>
            <a:ext cx="1261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Яйцеклетки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3210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6126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Закон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(общий итог)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612648"/>
            <a:ext cx="10479024" cy="5202937"/>
          </a:xfrm>
        </p:spPr>
      </p:pic>
      <p:sp>
        <p:nvSpPr>
          <p:cNvPr id="5" name="TextBox 4"/>
          <p:cNvSpPr txBox="1"/>
          <p:nvPr/>
        </p:nvSpPr>
        <p:spPr>
          <a:xfrm>
            <a:off x="164592" y="5724144"/>
            <a:ext cx="1172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</a:t>
            </a:r>
            <a:r>
              <a:rPr lang="ru-RU" sz="2400" b="1" dirty="0" smtClean="0"/>
              <a:t>Для множественных аллелей </a:t>
            </a:r>
            <a:r>
              <a:rPr lang="en-US" sz="2400" b="1" dirty="0" smtClean="0"/>
              <a:t>p, q, …z </a:t>
            </a:r>
            <a:r>
              <a:rPr lang="ru-RU" sz="2400" b="1" dirty="0" smtClean="0"/>
              <a:t>данного гена</a:t>
            </a:r>
            <a:r>
              <a:rPr lang="en-US" sz="2400" b="1" dirty="0" smtClean="0"/>
              <a:t>: (</a:t>
            </a:r>
            <a:r>
              <a:rPr lang="en-US" sz="2400" b="1" dirty="0" err="1" smtClean="0"/>
              <a:t>p+q</a:t>
            </a:r>
            <a:r>
              <a:rPr lang="en-US" sz="2400" b="1" dirty="0" smtClean="0"/>
              <a:t>+….z)² = 1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6888" y="6099049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Формулировка закона: идеальная популяция не подвержена действию таких эволюционных факторов, как мутация, миграция или отбор. Частоты аллелей в ней не меняются из поколения в поколение.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39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6"/>
            <a:ext cx="10515600" cy="10149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Применение закона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к человеческим популяциям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337294"/>
            <a:ext cx="7022592" cy="5228098"/>
          </a:xfrm>
        </p:spPr>
      </p:pic>
      <p:sp>
        <p:nvSpPr>
          <p:cNvPr id="5" name="TextBox 4"/>
          <p:cNvSpPr txBox="1"/>
          <p:nvPr/>
        </p:nvSpPr>
        <p:spPr>
          <a:xfrm>
            <a:off x="7415784" y="1161288"/>
            <a:ext cx="4608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Ген</a:t>
            </a:r>
            <a:r>
              <a:rPr lang="en-US" b="1" dirty="0" smtClean="0"/>
              <a:t> CCR5</a:t>
            </a:r>
            <a:r>
              <a:rPr lang="ru-RU" b="1" dirty="0" smtClean="0"/>
              <a:t> кодирует белок, входящий в состав рецептора, за счет которого вирус иммунодефицита человека (ВИЧ-1) прикрепляться к клетке.</a:t>
            </a:r>
          </a:p>
          <a:p>
            <a:r>
              <a:rPr lang="ru-RU" b="1" dirty="0" smtClean="0"/>
              <a:t>   Мутантный аллель этого гена имеет </a:t>
            </a:r>
            <a:r>
              <a:rPr lang="ru-RU" b="1" dirty="0" err="1" smtClean="0"/>
              <a:t>делецию</a:t>
            </a:r>
            <a:r>
              <a:rPr lang="ru-RU" b="1" dirty="0" smtClean="0"/>
              <a:t> длиной в 32 нуклеотида, в результате чего белок укорочен и не функционирует.</a:t>
            </a:r>
            <a:r>
              <a:rPr lang="en-US" b="1" dirty="0" smtClean="0"/>
              <a:t> </a:t>
            </a:r>
            <a:r>
              <a:rPr lang="ru-RU" b="1" dirty="0" smtClean="0"/>
              <a:t>Вирус теряет способность прикрепляться к такому дефектному рецептору.</a:t>
            </a:r>
          </a:p>
          <a:p>
            <a:r>
              <a:rPr lang="ru-RU" b="1" dirty="0" smtClean="0"/>
              <a:t>   Нормальный аллель данного гена называется СС</a:t>
            </a:r>
            <a:r>
              <a:rPr lang="en-US" b="1" dirty="0" smtClean="0"/>
              <a:t>R51 (</a:t>
            </a:r>
            <a:r>
              <a:rPr lang="ru-RU" b="1" dirty="0" smtClean="0"/>
              <a:t>или 1), мутантный аллель с </a:t>
            </a:r>
            <a:r>
              <a:rPr lang="ru-RU" b="1" dirty="0" err="1" smtClean="0"/>
              <a:t>делецией</a:t>
            </a:r>
            <a:r>
              <a:rPr lang="ru-RU" b="1" dirty="0" smtClean="0"/>
              <a:t> ∆32 называется ∆</a:t>
            </a:r>
            <a:r>
              <a:rPr lang="ru-RU" b="1" dirty="0" smtClean="0"/>
              <a:t>32. </a:t>
            </a:r>
            <a:endParaRPr lang="ru-RU" b="1" dirty="0" smtClean="0"/>
          </a:p>
          <a:p>
            <a:r>
              <a:rPr lang="ru-RU" b="1" dirty="0" smtClean="0"/>
              <a:t>   1. Индивиды с генотипом 1/1 (</a:t>
            </a:r>
            <a:r>
              <a:rPr lang="ru-RU" b="1" dirty="0" err="1" smtClean="0"/>
              <a:t>гомозиготы</a:t>
            </a:r>
            <a:r>
              <a:rPr lang="ru-RU" b="1" dirty="0" smtClean="0"/>
              <a:t>) заражаются. 2. </a:t>
            </a:r>
            <a:r>
              <a:rPr lang="ru-RU" b="1" dirty="0" err="1"/>
              <a:t>Г</a:t>
            </a:r>
            <a:r>
              <a:rPr lang="ru-RU" b="1" dirty="0" err="1" smtClean="0"/>
              <a:t>етерозиготы</a:t>
            </a:r>
            <a:r>
              <a:rPr lang="ru-RU" b="1" dirty="0" smtClean="0"/>
              <a:t> 1/∆32 заражаются, но </a:t>
            </a:r>
            <a:r>
              <a:rPr lang="ru-RU" b="1" dirty="0"/>
              <a:t>з</a:t>
            </a:r>
            <a:r>
              <a:rPr lang="ru-RU" b="1" dirty="0" smtClean="0"/>
              <a:t>аболевание у них развивается медленнее. 3. </a:t>
            </a:r>
            <a:r>
              <a:rPr lang="ru-RU" b="1" dirty="0" err="1" smtClean="0"/>
              <a:t>Гомозиготы</a:t>
            </a:r>
            <a:r>
              <a:rPr lang="ru-RU" b="1" dirty="0" smtClean="0"/>
              <a:t> ∆32/∆32 устойчивы к заражению.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" y="923544"/>
            <a:ext cx="5118354" cy="889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488" y="6437376"/>
            <a:ext cx="67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1.                                     2.                                    3.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71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95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определения частоты аллелей по данным о генотипах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24" y="896112"/>
            <a:ext cx="11521440" cy="52808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 территории Франции (провинция Бретань) была обследована выборка в 100 человек. 79 из них имеют генотип 1/1, 20 человек – генотип 1/∆32 и один человек – генотип ∆32/∆32. Далее см. таблицу.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8942"/>
              </p:ext>
            </p:extLst>
          </p:nvPr>
        </p:nvGraphicFramePr>
        <p:xfrm>
          <a:off x="1984249" y="1764791"/>
          <a:ext cx="8175751" cy="309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78">
                  <a:extLst>
                    <a:ext uri="{9D8B030D-6E8A-4147-A177-3AD203B41FA5}">
                      <a16:colId xmlns:a16="http://schemas.microsoft.com/office/drawing/2014/main" val="3601614900"/>
                    </a:ext>
                  </a:extLst>
                </a:gridCol>
                <a:gridCol w="1485223">
                  <a:extLst>
                    <a:ext uri="{9D8B030D-6E8A-4147-A177-3AD203B41FA5}">
                      <a16:colId xmlns:a16="http://schemas.microsoft.com/office/drawing/2014/main" val="5224101"/>
                    </a:ext>
                  </a:extLst>
                </a:gridCol>
                <a:gridCol w="1635150">
                  <a:extLst>
                    <a:ext uri="{9D8B030D-6E8A-4147-A177-3AD203B41FA5}">
                      <a16:colId xmlns:a16="http://schemas.microsoft.com/office/drawing/2014/main" val="1552548222"/>
                    </a:ext>
                  </a:extLst>
                </a:gridCol>
                <a:gridCol w="1635150">
                  <a:extLst>
                    <a:ext uri="{9D8B030D-6E8A-4147-A177-3AD203B41FA5}">
                      <a16:colId xmlns:a16="http://schemas.microsoft.com/office/drawing/2014/main" val="897684295"/>
                    </a:ext>
                  </a:extLst>
                </a:gridCol>
                <a:gridCol w="1635150">
                  <a:extLst>
                    <a:ext uri="{9D8B030D-6E8A-4147-A177-3AD203B41FA5}">
                      <a16:colId xmlns:a16="http://schemas.microsoft.com/office/drawing/2014/main" val="3088296679"/>
                    </a:ext>
                  </a:extLst>
                </a:gridCol>
              </a:tblGrid>
              <a:tr h="5869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Генотип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1/1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1/∆32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∆32/∆32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17304"/>
                  </a:ext>
                </a:extLst>
              </a:tr>
              <a:tr h="58694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Число человек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100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83263"/>
                  </a:ext>
                </a:extLst>
              </a:tr>
              <a:tr h="6206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Число аллелей</a:t>
                      </a:r>
                    </a:p>
                    <a:p>
                      <a:r>
                        <a:rPr lang="ru-RU" b="1" dirty="0" smtClean="0"/>
                        <a:t>             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79х2=158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178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9668"/>
                  </a:ext>
                </a:extLst>
              </a:tr>
              <a:tr h="62063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Число аллелей</a:t>
                      </a:r>
                    </a:p>
                    <a:p>
                      <a:pPr algn="just"/>
                      <a:r>
                        <a:rPr lang="ru-RU" b="1" dirty="0" smtClean="0"/>
                        <a:t>            ∆32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41498"/>
                  </a:ext>
                </a:extLst>
              </a:tr>
              <a:tr h="62063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Общее число аллелей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20+20=40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58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168" y="4974336"/>
            <a:ext cx="118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1 в выборке: (158+40):200 = 0,89 (89%).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∆32 : (20+2):200 = 0,11 (11%). </a:t>
            </a:r>
            <a:r>
              <a:rPr lang="ru-RU" b="1" dirty="0" smtClean="0">
                <a:solidFill>
                  <a:srgbClr val="FF0000"/>
                </a:solidFill>
              </a:rPr>
              <a:t>0,89+0,11=1,00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" y="5343669"/>
            <a:ext cx="1174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Можно ли ожидать изменения частоты </a:t>
            </a:r>
            <a:r>
              <a:rPr lang="ru-RU" b="1" dirty="0" err="1" smtClean="0"/>
              <a:t>аллеля</a:t>
            </a:r>
            <a:r>
              <a:rPr lang="ru-RU" b="1" dirty="0" smtClean="0"/>
              <a:t> ∆32 в популяции? Надо учитывать, что частоты могут меняться из поколения в поколение под действием различных факторов: отбор, мутации, миграция или дрейф генов. Следует изучить остаются ли эти частоты в равновесии на основании закона Харди-</a:t>
            </a:r>
            <a:r>
              <a:rPr lang="ru-RU" b="1" dirty="0" err="1" smtClean="0"/>
              <a:t>Вайнберга</a:t>
            </a:r>
            <a:r>
              <a:rPr lang="ru-RU" b="1" dirty="0" smtClean="0"/>
              <a:t> или частоты изменяются под действием указанных факторов, </a:t>
            </a:r>
            <a:r>
              <a:rPr lang="ru-RU" b="1" dirty="0" smtClean="0"/>
              <a:t>- тогда </a:t>
            </a:r>
            <a:r>
              <a:rPr lang="ru-RU" b="1" dirty="0" smtClean="0"/>
              <a:t>этот закон не действует.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13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Проверка соблюдения закона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 популяциях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" y="1825625"/>
            <a:ext cx="11859768" cy="435133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В соответствии с законом Харди-</a:t>
            </a:r>
            <a:r>
              <a:rPr lang="ru-RU" sz="1800" b="1" dirty="0" err="1" smtClean="0"/>
              <a:t>Вайнберга</a:t>
            </a:r>
            <a:r>
              <a:rPr lang="ru-RU" sz="1800" b="1" dirty="0" smtClean="0"/>
              <a:t> частоты генотипов должны удовлетворять уравнению: 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р² + 2</a:t>
            </a:r>
            <a:r>
              <a:rPr lang="en-US" sz="1800" b="1" dirty="0" err="1" smtClean="0">
                <a:solidFill>
                  <a:srgbClr val="FF0000"/>
                </a:solidFill>
              </a:rPr>
              <a:t>pq</a:t>
            </a:r>
            <a:r>
              <a:rPr lang="en-US" sz="1800" b="1" dirty="0" smtClean="0">
                <a:solidFill>
                  <a:srgbClr val="FF0000"/>
                </a:solidFill>
              </a:rPr>
              <a:t> + q² = 1</a:t>
            </a:r>
          </a:p>
          <a:p>
            <a:r>
              <a:rPr lang="ru-RU" sz="1800" b="1" dirty="0" smtClean="0"/>
              <a:t>Если экспериментально найденные частоты генотипов не удовлетворяют этому уравнению, значит, что для данной популяции не выполняется одно или несколько условий для «идеальной» популяции.</a:t>
            </a:r>
          </a:p>
          <a:p>
            <a:r>
              <a:rPr lang="ru-RU" sz="1800" b="1" dirty="0" smtClean="0"/>
              <a:t>Пример:  исследование английской популяции в 228 человек показало: 223 имеют генотип 1, 57 человек – генотип 1/∆32 и три человека – генотип ∆32/∆32. Общее число генотипов: 223+57+3 = 283.</a:t>
            </a:r>
          </a:p>
          <a:p>
            <a:r>
              <a:rPr lang="ru-RU" sz="1800" b="1" dirty="0" smtClean="0"/>
              <a:t>Эти числа соответствуют частотам генотипов: 223:283 = 0,788, 57:283 = 0,201 и 3:283 = 0,011.</a:t>
            </a:r>
          </a:p>
          <a:p>
            <a:r>
              <a:rPr lang="ru-RU" sz="1800" b="1" dirty="0" smtClean="0"/>
              <a:t>Из предыдущего эксперимента было установлено соблюдение закона Харди-</a:t>
            </a:r>
            <a:r>
              <a:rPr lang="ru-RU" sz="1800" b="1" dirty="0" err="1" smtClean="0"/>
              <a:t>Вайнберга</a:t>
            </a:r>
            <a:r>
              <a:rPr lang="ru-RU" sz="1800" b="1" dirty="0" smtClean="0"/>
              <a:t>: </a:t>
            </a:r>
          </a:p>
          <a:p>
            <a:r>
              <a:rPr lang="ru-RU" sz="1800" b="1" dirty="0" smtClean="0"/>
              <a:t>1) ожидаемая частота генотипа 1/1 равна р² = (0,89)х(0,89) = </a:t>
            </a:r>
            <a:r>
              <a:rPr lang="ru-RU" sz="1800" b="1" dirty="0" smtClean="0">
                <a:solidFill>
                  <a:srgbClr val="FF0000"/>
                </a:solidFill>
              </a:rPr>
              <a:t>0,792</a:t>
            </a:r>
            <a:r>
              <a:rPr lang="ru-RU" sz="1800" b="1" dirty="0" smtClean="0"/>
              <a:t>. В данном опыте фактическое значение </a:t>
            </a:r>
            <a:r>
              <a:rPr lang="ru-RU" sz="1800" b="1" dirty="0" smtClean="0">
                <a:solidFill>
                  <a:srgbClr val="0070C0"/>
                </a:solidFill>
              </a:rPr>
              <a:t>0,788.</a:t>
            </a:r>
          </a:p>
          <a:p>
            <a:r>
              <a:rPr lang="ru-RU" sz="1800" b="1" dirty="0" smtClean="0"/>
              <a:t>2) ожидаемая частота генотипа 1/∆32 равна 2</a:t>
            </a:r>
            <a:r>
              <a:rPr lang="en-US" sz="1800" b="1" dirty="0" err="1" smtClean="0"/>
              <a:t>pq</a:t>
            </a:r>
            <a:r>
              <a:rPr lang="en-US" sz="1800" b="1" dirty="0" smtClean="0"/>
              <a:t> =</a:t>
            </a:r>
            <a:r>
              <a:rPr lang="ru-RU" sz="1800" b="1" dirty="0" smtClean="0"/>
              <a:t>2х0,89х0,11 =</a:t>
            </a:r>
            <a:r>
              <a:rPr lang="ru-RU" sz="1800" b="1" dirty="0" smtClean="0">
                <a:solidFill>
                  <a:srgbClr val="FF0000"/>
                </a:solidFill>
              </a:rPr>
              <a:t>0,196</a:t>
            </a:r>
            <a:r>
              <a:rPr lang="ru-RU" sz="1800" b="1" dirty="0" smtClean="0"/>
              <a:t>. Фактическое значение  </a:t>
            </a:r>
            <a:r>
              <a:rPr lang="ru-RU" sz="1800" b="1" dirty="0" smtClean="0">
                <a:solidFill>
                  <a:srgbClr val="0070C0"/>
                </a:solidFill>
              </a:rPr>
              <a:t>0,201</a:t>
            </a:r>
          </a:p>
          <a:p>
            <a:r>
              <a:rPr lang="ru-RU" sz="1800" b="1" dirty="0" smtClean="0"/>
              <a:t>3) ожидаемая частота генотипа ∆32/∆ равна </a:t>
            </a:r>
            <a:r>
              <a:rPr lang="en-US" sz="1800" b="1" dirty="0" smtClean="0"/>
              <a:t>q² = (0</a:t>
            </a:r>
            <a:r>
              <a:rPr lang="ru-RU" sz="1800" b="1" dirty="0" smtClean="0"/>
              <a:t>,11)х(0,11) =</a:t>
            </a:r>
            <a:r>
              <a:rPr lang="ru-RU" sz="1800" b="1" dirty="0" smtClean="0">
                <a:solidFill>
                  <a:srgbClr val="FF0000"/>
                </a:solidFill>
              </a:rPr>
              <a:t>0,012</a:t>
            </a:r>
            <a:r>
              <a:rPr lang="ru-RU" sz="1800" b="1" dirty="0" smtClean="0"/>
              <a:t>. Фактическое значение </a:t>
            </a:r>
            <a:r>
              <a:rPr lang="ru-RU" sz="1800" b="1" dirty="0" smtClean="0">
                <a:solidFill>
                  <a:srgbClr val="0070C0"/>
                </a:solidFill>
              </a:rPr>
              <a:t>0,011</a:t>
            </a:r>
          </a:p>
          <a:p>
            <a:r>
              <a:rPr lang="ru-RU" sz="1800" b="1" dirty="0" smtClean="0"/>
              <a:t>Близость ожидаемых и фактических величин указывает, что для данной популяции равновесие Харди-</a:t>
            </a:r>
            <a:r>
              <a:rPr lang="ru-RU" sz="1800" b="1" dirty="0" err="1" smtClean="0"/>
              <a:t>Вайнберга</a:t>
            </a:r>
            <a:r>
              <a:rPr lang="ru-RU" sz="1800" b="1" dirty="0" smtClean="0"/>
              <a:t> соблюдается.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35006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692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расчета частоты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гетерозигот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950976"/>
            <a:ext cx="6958584" cy="5696712"/>
          </a:xfrm>
        </p:spPr>
      </p:pic>
      <p:sp>
        <p:nvSpPr>
          <p:cNvPr id="7" name="TextBox 6"/>
          <p:cNvSpPr txBox="1"/>
          <p:nvPr/>
        </p:nvSpPr>
        <p:spPr>
          <a:xfrm>
            <a:off x="246888" y="2029968"/>
            <a:ext cx="3355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Симптомы: чрезмерное количество слизи в легких, затрудненное дыхание,</a:t>
            </a:r>
          </a:p>
          <a:p>
            <a:r>
              <a:rPr lang="ru-RU" b="1" dirty="0"/>
              <a:t>л</a:t>
            </a:r>
            <a:r>
              <a:rPr lang="ru-RU" b="1" dirty="0" smtClean="0"/>
              <a:t>егочные инфекции, стойкий </a:t>
            </a:r>
            <a:r>
              <a:rPr lang="ru-RU" b="1" dirty="0"/>
              <a:t>к</a:t>
            </a:r>
            <a:r>
              <a:rPr lang="ru-RU" b="1" dirty="0" smtClean="0"/>
              <a:t>ашель с мокротой.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69480" y="1088136"/>
            <a:ext cx="4611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Муковисцидоз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аутосомно-рецессивный признак; встречается с частотой </a:t>
            </a:r>
            <a:r>
              <a:rPr lang="en-US" b="1" dirty="0" smtClean="0">
                <a:solidFill>
                  <a:srgbClr val="FF0000"/>
                </a:solidFill>
              </a:rPr>
              <a:t>q</a:t>
            </a:r>
            <a:r>
              <a:rPr lang="en-US" b="1" dirty="0" smtClean="0"/>
              <a:t> </a:t>
            </a:r>
            <a:r>
              <a:rPr lang="ru-RU" b="1" dirty="0" smtClean="0"/>
              <a:t>около 1/2500 = 0,0004 среди выходцев из популяций Северной Европы.</a:t>
            </a:r>
          </a:p>
          <a:p>
            <a:r>
              <a:rPr lang="ru-RU" b="1" dirty="0" smtClean="0"/>
              <a:t>   Так как это рецессивный признак, больные должны быть </a:t>
            </a:r>
            <a:r>
              <a:rPr lang="ru-RU" b="1" dirty="0" err="1" smtClean="0"/>
              <a:t>гомозиготами</a:t>
            </a:r>
            <a:r>
              <a:rPr lang="ru-RU" b="1" dirty="0" smtClean="0"/>
              <a:t>.   Согласно закону Харди-</a:t>
            </a:r>
            <a:r>
              <a:rPr lang="ru-RU" b="1" dirty="0" err="1" smtClean="0"/>
              <a:t>Вайнберга</a:t>
            </a:r>
            <a:r>
              <a:rPr lang="ru-RU" b="1" dirty="0" smtClean="0"/>
              <a:t>:</a:t>
            </a:r>
          </a:p>
          <a:p>
            <a:r>
              <a:rPr lang="en-US" b="1" dirty="0" smtClean="0"/>
              <a:t>                     p² + 2pq + </a:t>
            </a:r>
            <a:r>
              <a:rPr lang="en-US" b="1" dirty="0" smtClean="0">
                <a:solidFill>
                  <a:srgbClr val="FF0000"/>
                </a:solidFill>
              </a:rPr>
              <a:t>q²</a:t>
            </a:r>
            <a:r>
              <a:rPr lang="en-US" b="1" dirty="0" smtClean="0"/>
              <a:t> = 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q²</a:t>
            </a:r>
            <a:r>
              <a:rPr lang="en-US" b="1" dirty="0" smtClean="0"/>
              <a:t> - </a:t>
            </a:r>
            <a:r>
              <a:rPr lang="ru-RU" b="1" dirty="0" smtClean="0"/>
              <a:t>частота этих </a:t>
            </a:r>
            <a:r>
              <a:rPr lang="ru-RU" b="1" dirty="0" err="1" smtClean="0"/>
              <a:t>гомозигот</a:t>
            </a:r>
            <a:r>
              <a:rPr lang="ru-RU" b="1" dirty="0" smtClean="0"/>
              <a:t> в популяции</a:t>
            </a:r>
            <a:r>
              <a:rPr lang="en-US" b="1" dirty="0" smtClean="0"/>
              <a:t> 0,004.</a:t>
            </a:r>
            <a:endParaRPr lang="ru-RU" b="1" dirty="0" smtClean="0"/>
          </a:p>
          <a:p>
            <a:r>
              <a:rPr lang="ru-RU" b="1" dirty="0" smtClean="0"/>
              <a:t>   Частота рецессивного </a:t>
            </a:r>
            <a:r>
              <a:rPr lang="ru-RU" b="1" dirty="0" err="1" smtClean="0"/>
              <a:t>аллеля</a:t>
            </a:r>
            <a:r>
              <a:rPr lang="ru-RU" b="1" dirty="0" smtClean="0"/>
              <a:t> составляет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q  = 0,02.</a:t>
            </a:r>
          </a:p>
          <a:p>
            <a:r>
              <a:rPr lang="ru-RU" b="1" dirty="0" smtClean="0"/>
              <a:t>   Так как </a:t>
            </a:r>
            <a:r>
              <a:rPr lang="en-US" b="1" dirty="0" smtClean="0"/>
              <a:t>p +q =1, </a:t>
            </a:r>
            <a:r>
              <a:rPr lang="ru-RU" b="1" dirty="0" smtClean="0"/>
              <a:t>то частота доминантного </a:t>
            </a:r>
            <a:r>
              <a:rPr lang="ru-RU" b="1" dirty="0" err="1" smtClean="0"/>
              <a:t>аллеля</a:t>
            </a:r>
            <a:r>
              <a:rPr lang="ru-RU" b="1" dirty="0" smtClean="0"/>
              <a:t> равна: </a:t>
            </a:r>
            <a:r>
              <a:rPr lang="en-US" b="1" dirty="0" smtClean="0"/>
              <a:t>p = 1 –q = 1 – 0,02 = 0,98.</a:t>
            </a:r>
          </a:p>
          <a:p>
            <a:r>
              <a:rPr lang="ru-RU" b="1" dirty="0" smtClean="0"/>
              <a:t>   По закону Харди-</a:t>
            </a:r>
            <a:r>
              <a:rPr lang="ru-RU" b="1" dirty="0" err="1" smtClean="0"/>
              <a:t>Вайнберга</a:t>
            </a:r>
            <a:r>
              <a:rPr lang="ru-RU" b="1" dirty="0" smtClean="0"/>
              <a:t> частота </a:t>
            </a:r>
            <a:r>
              <a:rPr lang="ru-RU" b="1" dirty="0" err="1" smtClean="0"/>
              <a:t>гетерозигот</a:t>
            </a:r>
            <a:r>
              <a:rPr lang="ru-RU" b="1" dirty="0" smtClean="0"/>
              <a:t> определяется как </a:t>
            </a:r>
            <a:r>
              <a:rPr lang="en-US" b="1" dirty="0" smtClean="0"/>
              <a:t>2pq.</a:t>
            </a:r>
          </a:p>
          <a:p>
            <a:r>
              <a:rPr lang="en-US" b="1" dirty="0" smtClean="0"/>
              <a:t>2pq = 2</a:t>
            </a:r>
            <a:r>
              <a:rPr lang="ru-RU" b="1" dirty="0" smtClean="0"/>
              <a:t>х0,98х0,02 = 0,04. (</a:t>
            </a:r>
            <a:r>
              <a:rPr lang="ru-RU" b="1" dirty="0" smtClean="0">
                <a:solidFill>
                  <a:srgbClr val="FF0000"/>
                </a:solidFill>
              </a:rPr>
              <a:t>4% или 1\25</a:t>
            </a:r>
            <a:r>
              <a:rPr lang="ru-RU" b="1" dirty="0" smtClean="0"/>
              <a:t>). </a:t>
            </a:r>
            <a:r>
              <a:rPr lang="en-US" b="1" dirty="0" smtClean="0"/>
              <a:t> 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165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13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Микроэволюция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макроэволюция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011" y="813816"/>
            <a:ext cx="7949861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Микроэволюция</a:t>
            </a:r>
            <a:r>
              <a:rPr lang="ru-RU" b="1" dirty="0" smtClean="0"/>
              <a:t> – изменения частот аллелей в популяциях на протяжении нескольких поколений. </a:t>
            </a:r>
            <a:r>
              <a:rPr lang="ru-RU" b="1" dirty="0" err="1" smtClean="0"/>
              <a:t>Микроэволюция</a:t>
            </a:r>
            <a:r>
              <a:rPr lang="ru-RU" b="1" dirty="0" smtClean="0"/>
              <a:t> обусловлена следующими эволюционными факторами:</a:t>
            </a:r>
          </a:p>
          <a:p>
            <a:r>
              <a:rPr lang="ru-RU" b="1" dirty="0" smtClean="0"/>
              <a:t>   1. Мутациями.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2. Рекомбинацией генетического материала - независимым расхождением хромосом в мейозе, рекомбинациями генов при </a:t>
            </a:r>
            <a:r>
              <a:rPr lang="ru-RU" b="1" dirty="0" smtClean="0"/>
              <a:t>кроссинговере</a:t>
            </a:r>
            <a:r>
              <a:rPr lang="ru-RU" b="1" dirty="0" smtClean="0"/>
              <a:t>, случайным характером сочетания гамет при оплодотворении. </a:t>
            </a:r>
          </a:p>
          <a:p>
            <a:r>
              <a:rPr lang="ru-RU" b="1" dirty="0" smtClean="0"/>
              <a:t>    3. </a:t>
            </a:r>
            <a:r>
              <a:rPr lang="ru-RU" b="1" dirty="0" smtClean="0">
                <a:solidFill>
                  <a:srgbClr val="0070C0"/>
                </a:solidFill>
              </a:rPr>
              <a:t>Дрейфом генов – случайными колебаниями частот генов в </a:t>
            </a:r>
            <a:r>
              <a:rPr lang="ru-RU" b="1" i="1" dirty="0" smtClean="0">
                <a:solidFill>
                  <a:srgbClr val="0070C0"/>
                </a:solidFill>
              </a:rPr>
              <a:t>малых</a:t>
            </a:r>
            <a:r>
              <a:rPr lang="ru-RU" b="1" dirty="0" smtClean="0">
                <a:solidFill>
                  <a:srgbClr val="0070C0"/>
                </a:solidFill>
              </a:rPr>
              <a:t> популяциях (эффект бутылочного горлышка и эффект основателя)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4. Миграцией как основной причиной </a:t>
            </a:r>
            <a:r>
              <a:rPr lang="ru-RU" b="1" i="1" dirty="0" smtClean="0"/>
              <a:t>потока генов </a:t>
            </a:r>
            <a:r>
              <a:rPr lang="ru-RU" b="1" dirty="0" smtClean="0"/>
              <a:t>- обмена генами между популяциями одного вида.</a:t>
            </a:r>
          </a:p>
          <a:p>
            <a:r>
              <a:rPr lang="ru-RU" b="1" dirty="0" smtClean="0"/>
              <a:t>   5. Изоляцией, вызванной географическими и биологическими причинами (размножение в разные периоды года, перестройки генотипа у особей одного или близких видов, что снижает вероятность появления полноценного потомства и др.).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6. Волнами жизни (популяционными волнами) – регулярными колебаниями численности популяций в связи с периодическими изменениями среды (смена времен года, засуха, заморозки, пищевые ресурсы и т.п.).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Все эти эволюционные (ненаправленные) неизбирательные.</a:t>
            </a:r>
            <a:r>
              <a:rPr lang="en-US" b="1" dirty="0" smtClean="0"/>
              <a:t> </a:t>
            </a:r>
            <a:r>
              <a:rPr lang="ru-RU" b="1" dirty="0" smtClean="0"/>
              <a:t>Избирательный  фактор – естественный отбор.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Все эти изменения аллелей постепенно приводят к расхождению популяций внутри вида и, в конечном счете, к образованию новых видов.</a:t>
            </a:r>
          </a:p>
          <a:p>
            <a:r>
              <a:rPr lang="ru-RU" b="1" dirty="0" smtClean="0"/>
              <a:t>   </a:t>
            </a:r>
            <a:endParaRPr lang="ru-RU" b="1" dirty="0"/>
          </a:p>
        </p:txBody>
      </p:sp>
      <p:sp>
        <p:nvSpPr>
          <p:cNvPr id="12" name="Объект 10"/>
          <p:cNvSpPr txBox="1">
            <a:spLocks/>
          </p:cNvSpPr>
          <p:nvPr/>
        </p:nvSpPr>
        <p:spPr>
          <a:xfrm>
            <a:off x="3795566" y="1825625"/>
            <a:ext cx="184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896112"/>
            <a:ext cx="3761232" cy="5763006"/>
          </a:xfrm>
        </p:spPr>
      </p:pic>
    </p:spTree>
    <p:extLst>
      <p:ext uri="{BB962C8B-B14F-4D97-AF65-F5344CB8AC3E}">
        <p14:creationId xmlns:p14="http://schemas.microsoft.com/office/powerpoint/2010/main" val="81806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2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Макроэволюция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877824"/>
            <a:ext cx="4456176" cy="5852160"/>
          </a:xfrm>
        </p:spPr>
      </p:pic>
      <p:sp>
        <p:nvSpPr>
          <p:cNvPr id="5" name="Прямоугольник 4"/>
          <p:cNvSpPr/>
          <p:nvPr/>
        </p:nvSpPr>
        <p:spPr>
          <a:xfrm>
            <a:off x="5995416" y="950976"/>
            <a:ext cx="60015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Макроэволюция</a:t>
            </a:r>
            <a:r>
              <a:rPr lang="ru-RU" sz="2800" b="1" dirty="0"/>
              <a:t> – формирование более крупных единиц биологической систематики (из видов – новых родов, из родов – новых семейств и т.д.</a:t>
            </a:r>
          </a:p>
          <a:p>
            <a:r>
              <a:rPr lang="ru-RU" sz="2800" b="1" dirty="0"/>
              <a:t>   В основе макроэволюции лежат те же факторы, что и основе </a:t>
            </a:r>
            <a:r>
              <a:rPr lang="ru-RU" sz="2800" b="1" dirty="0" err="1"/>
              <a:t>микроэволюции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   Макроэволюция – процесс исторический, он происходит в масштабах времени, существенно превосходящих масштабы </a:t>
            </a:r>
            <a:r>
              <a:rPr lang="ru-RU" sz="2800" b="1" dirty="0" err="1"/>
              <a:t>микроэволюции</a:t>
            </a:r>
            <a:r>
              <a:rPr lang="ru-RU" sz="2800" b="1" dirty="0"/>
              <a:t>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66" y="877824"/>
            <a:ext cx="1428750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2311</Words>
  <Application>Microsoft Office PowerPoint</Application>
  <PresentationFormat>Широкоэкранный</PresentationFormat>
  <Paragraphs>161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Занятие 8.2</vt:lpstr>
      <vt:lpstr>Вывод закона Харди-Вайнберга</vt:lpstr>
      <vt:lpstr>Закон Харди-Вайнберга (общий итог)</vt:lpstr>
      <vt:lpstr>Применение закона Харди-Вайнберга к человеческим популяциям</vt:lpstr>
      <vt:lpstr>Пример определения частоты аллелей по данным о генотипах</vt:lpstr>
      <vt:lpstr>Проверка соблюдения закона Харди-Вайнберга в популяциях</vt:lpstr>
      <vt:lpstr>Пример расчета частоты гетерозигот</vt:lpstr>
      <vt:lpstr>Микроэволюция и макроэволюция</vt:lpstr>
      <vt:lpstr>Макроэволюция</vt:lpstr>
      <vt:lpstr>В популяциях, отличающихся от идеальной, закон Харди-Вайнберга не соблюдается</vt:lpstr>
      <vt:lpstr>Самоочевидность естественного отбора как одной из основных движущих сил эволюции</vt:lpstr>
      <vt:lpstr>Отрицательный (очищающий) отбор</vt:lpstr>
      <vt:lpstr>Стабилизирующий отбор (основан на отрицательном отборе)</vt:lpstr>
      <vt:lpstr>Движущий (направленный, положительный, дарвиновский) отбор</vt:lpstr>
      <vt:lpstr>Пример движущего отбора – «индустриальный меланизм»  </vt:lpstr>
      <vt:lpstr>Дизруптивный (разрывающий) отбор</vt:lpstr>
      <vt:lpstr>Типы естественного отбора: резюме</vt:lpstr>
      <vt:lpstr>Занятие 8.2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8</dc:title>
  <dc:creator>Кирилл</dc:creator>
  <cp:lastModifiedBy>Кирилл</cp:lastModifiedBy>
  <cp:revision>110</cp:revision>
  <dcterms:created xsi:type="dcterms:W3CDTF">2021-07-31T07:29:03Z</dcterms:created>
  <dcterms:modified xsi:type="dcterms:W3CDTF">2022-02-03T10:23:34Z</dcterms:modified>
</cp:coreProperties>
</file>