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73" r:id="rId9"/>
    <p:sldId id="274" r:id="rId10"/>
    <p:sldId id="259" r:id="rId11"/>
    <p:sldId id="260" r:id="rId12"/>
    <p:sldId id="261" r:id="rId13"/>
    <p:sldId id="276" r:id="rId14"/>
    <p:sldId id="278" r:id="rId15"/>
    <p:sldId id="279" r:id="rId16"/>
    <p:sldId id="280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154A-404E-4E78-B663-708ED32DE464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38EC-829F-4EC4-A86E-86C4AC4F1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3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38EC-829F-4EC4-A86E-86C4AC4F16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E1A8-2A99-4D4C-B35E-DBA1343D55D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1F68-41F0-469A-A82B-7FC2BB9C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593"/>
            <a:ext cx="9144000" cy="658367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Занятие 8.1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2960"/>
            <a:ext cx="9143999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Основные определения.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2. Популяция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005840"/>
            <a:ext cx="6629400" cy="5550408"/>
          </a:xfrm>
        </p:spPr>
      </p:pic>
      <p:sp>
        <p:nvSpPr>
          <p:cNvPr id="5" name="TextBox 4"/>
          <p:cNvSpPr txBox="1"/>
          <p:nvPr/>
        </p:nvSpPr>
        <p:spPr>
          <a:xfrm>
            <a:off x="7104888" y="1005840"/>
            <a:ext cx="4794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Популяция</a:t>
            </a:r>
            <a:r>
              <a:rPr lang="ru-RU" sz="2000" b="1" dirty="0" smtClean="0"/>
              <a:t> – совокупность особей одного вида, которые на протяжении эволюционно длительного времени:</a:t>
            </a:r>
          </a:p>
          <a:p>
            <a:r>
              <a:rPr lang="ru-RU" sz="2000" b="1" dirty="0" smtClean="0"/>
              <a:t>   1. Обитают на одной территории (ареале).</a:t>
            </a:r>
          </a:p>
          <a:p>
            <a:r>
              <a:rPr lang="ru-RU" sz="2000" b="1" dirty="0" smtClean="0"/>
              <a:t>   2. Способны скрещиваться друг с другом.</a:t>
            </a:r>
          </a:p>
          <a:p>
            <a:r>
              <a:rPr lang="ru-RU" sz="2000" b="1" dirty="0" smtClean="0"/>
              <a:t>   3. Частично или полностью изолированы от особей того же вида.</a:t>
            </a:r>
          </a:p>
          <a:p>
            <a:r>
              <a:rPr lang="ru-RU" sz="2000" b="1" dirty="0" smtClean="0"/>
              <a:t>   4. Редко обмениваются генами (животные и птицы – в результате миграции, растения – при опылении).</a:t>
            </a:r>
          </a:p>
          <a:p>
            <a:endParaRPr lang="ru-RU" sz="2000" b="1" dirty="0"/>
          </a:p>
          <a:p>
            <a:r>
              <a:rPr lang="ru-RU" sz="2000" b="1" dirty="0" smtClean="0"/>
              <a:t> Поскольку места обитания с благоприятными и неблагоприятными условиями жизни располагаются на Земле неравномерно, вид распадается на отдельные популяции.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061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Основные определения. 3. Генофонд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" y="682728"/>
            <a:ext cx="5677853" cy="5992392"/>
          </a:xfrm>
        </p:spPr>
      </p:pic>
      <p:sp>
        <p:nvSpPr>
          <p:cNvPr id="7" name="TextBox 6"/>
          <p:cNvSpPr txBox="1"/>
          <p:nvPr/>
        </p:nvSpPr>
        <p:spPr>
          <a:xfrm>
            <a:off x="6382512" y="1024128"/>
            <a:ext cx="56509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Генофонд</a:t>
            </a:r>
            <a:r>
              <a:rPr lang="ru-RU" b="1" dirty="0" smtClean="0"/>
              <a:t> (</a:t>
            </a:r>
            <a:r>
              <a:rPr lang="en-US" b="1" dirty="0" smtClean="0"/>
              <a:t>gene pool) – </a:t>
            </a:r>
            <a:r>
              <a:rPr lang="ru-RU" b="1" dirty="0" smtClean="0"/>
              <a:t>совокупность всех аллелей (сумма всех генотипов) данного вида или популяции.</a:t>
            </a:r>
          </a:p>
          <a:p>
            <a:r>
              <a:rPr lang="ru-RU" b="1" dirty="0" smtClean="0"/>
              <a:t>   Казалось бы, что хорошо адаптированная к данным условиям обитания популяция должна иметь высокую степень </a:t>
            </a:r>
            <a:r>
              <a:rPr lang="ru-RU" b="1" dirty="0" err="1" smtClean="0"/>
              <a:t>гомозиготности</a:t>
            </a:r>
            <a:r>
              <a:rPr lang="ru-RU" b="1" dirty="0" smtClean="0"/>
              <a:t>  - наиболее благоприятные для данных условий аллели каждого из локусов представлены с высокой частотой.</a:t>
            </a:r>
          </a:p>
          <a:p>
            <a:r>
              <a:rPr lang="ru-RU" b="1" dirty="0" smtClean="0"/>
              <a:t>   Однако в реальных популяциях очень высока степень </a:t>
            </a:r>
            <a:r>
              <a:rPr lang="ru-RU" b="1" dirty="0" err="1" smtClean="0"/>
              <a:t>гетерозиготности</a:t>
            </a:r>
            <a:r>
              <a:rPr lang="ru-RU" b="1" dirty="0" smtClean="0"/>
              <a:t>.  Именно она, часто не проявляющаяся в фенотипах,  создает базис для генетической изменчивости  - главного «материала» для эволюционного процесса.</a:t>
            </a:r>
          </a:p>
          <a:p>
            <a:endParaRPr lang="ru-RU" b="1" dirty="0" smtClean="0"/>
          </a:p>
          <a:p>
            <a:r>
              <a:rPr lang="ru-RU" b="1" dirty="0" smtClean="0"/>
              <a:t>   Пример: выведение разнообразных пород домашних собак. Все они получены на основе генетической изменчивости признаков у волка путем направленной селекции. 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Одомашивание</a:t>
            </a:r>
            <a:r>
              <a:rPr lang="ru-RU" b="1" dirty="0" smtClean="0"/>
              <a:t> волка произошло не менее чем 15.000 лет тому назад, а возможно и раньше.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151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Одним из важных достижений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А.С.Серебровского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было введение понятия «генофонд»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905256"/>
            <a:ext cx="7946136" cy="5733288"/>
          </a:xfrm>
        </p:spPr>
      </p:pic>
      <p:sp>
        <p:nvSpPr>
          <p:cNvPr id="5" name="TextBox 4"/>
          <p:cNvSpPr txBox="1"/>
          <p:nvPr/>
        </p:nvSpPr>
        <p:spPr>
          <a:xfrm>
            <a:off x="8494776" y="1005840"/>
            <a:ext cx="3410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Совокупность всех генов данного вида я назвал </a:t>
            </a:r>
            <a:r>
              <a:rPr lang="ru-RU" b="1" dirty="0" smtClean="0">
                <a:solidFill>
                  <a:srgbClr val="FF0000"/>
                </a:solidFill>
              </a:rPr>
              <a:t>ГЕНОФОНДОМ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Это такое же национальное богатство, как и запасы нефти, золота, угля, скрытые в недрах земли.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139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96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Закон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правило или равновесие)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7408" y="802886"/>
            <a:ext cx="458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(вводные  термины)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1264551"/>
            <a:ext cx="5580888" cy="472476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4551"/>
            <a:ext cx="6001512" cy="5273409"/>
          </a:xfrm>
        </p:spPr>
      </p:pic>
    </p:spTree>
    <p:extLst>
      <p:ext uri="{BB962C8B-B14F-4D97-AF65-F5344CB8AC3E}">
        <p14:creationId xmlns:p14="http://schemas.microsoft.com/office/powerpoint/2010/main" val="305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" y="118873"/>
            <a:ext cx="1179576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Закон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применим к  «идеальной популяции»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987552"/>
            <a:ext cx="6409944" cy="5568695"/>
          </a:xfrm>
        </p:spPr>
      </p:pic>
      <p:sp>
        <p:nvSpPr>
          <p:cNvPr id="5" name="TextBox 4"/>
          <p:cNvSpPr txBox="1"/>
          <p:nvPr/>
        </p:nvSpPr>
        <p:spPr>
          <a:xfrm>
            <a:off x="6894576" y="859536"/>
            <a:ext cx="5074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Соотношение между частотами аллелей в генофонде и частотами различных генотипов в популяции описывает закон Харди-</a:t>
            </a:r>
            <a:r>
              <a:rPr lang="ru-RU" b="1" dirty="0" err="1" smtClean="0"/>
              <a:t>Вайнберга</a:t>
            </a:r>
            <a:r>
              <a:rPr lang="ru-RU" b="1" dirty="0" smtClean="0"/>
              <a:t>.   Он показывает, что происходит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и с генотипом в модельной «идеальной популяции». В такой популяции:</a:t>
            </a:r>
          </a:p>
          <a:p>
            <a:r>
              <a:rPr lang="ru-RU" b="1" dirty="0" smtClean="0"/>
              <a:t>   1. Она бесконечно велика  - в ней можно пренебречь статистическими ошибками выборки и другими случайными эффектами.</a:t>
            </a:r>
          </a:p>
          <a:p>
            <a:r>
              <a:rPr lang="ru-RU" b="1" dirty="0" smtClean="0"/>
              <a:t>   2. Особи скрещиваются совершенно случайным образом.</a:t>
            </a:r>
          </a:p>
          <a:p>
            <a:r>
              <a:rPr lang="ru-RU" b="1" dirty="0" smtClean="0"/>
              <a:t>   3. Не происходит миграции особей ни в популяцию, ни из популяции.</a:t>
            </a:r>
          </a:p>
          <a:p>
            <a:r>
              <a:rPr lang="ru-RU" b="1" dirty="0" smtClean="0"/>
              <a:t>   4. Особи с любым генотипом имеют одинаковую выживаемость и плодовитость – на популяцию не действует естественный отбор.</a:t>
            </a:r>
          </a:p>
          <a:p>
            <a:r>
              <a:rPr lang="ru-RU" b="1" dirty="0" smtClean="0"/>
              <a:t>   5. Новые аллели не возникают, а имеющиеся аллели не превращаются друг в друга в результате мутаций.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30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Вывод закона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" y="1014984"/>
            <a:ext cx="4467225" cy="5632704"/>
          </a:xfrm>
        </p:spPr>
      </p:pic>
      <p:sp>
        <p:nvSpPr>
          <p:cNvPr id="5" name="TextBox 4"/>
          <p:cNvSpPr txBox="1"/>
          <p:nvPr/>
        </p:nvSpPr>
        <p:spPr>
          <a:xfrm>
            <a:off x="4992624" y="1088136"/>
            <a:ext cx="71993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Вывод закона на примере:  один локус с двумя аллелями: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Допустим, что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в сперматозоидах и яйцеклетках</a:t>
            </a:r>
            <a:r>
              <a:rPr lang="en-US" b="1" dirty="0" smtClean="0"/>
              <a:t> </a:t>
            </a:r>
            <a:r>
              <a:rPr lang="ru-RU" b="1" dirty="0" smtClean="0"/>
              <a:t>одинакова: р=0.7, а соответствующая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</a:t>
            </a:r>
            <a:r>
              <a:rPr lang="en-US" b="1" dirty="0" smtClean="0"/>
              <a:t>q=0,3.</a:t>
            </a:r>
            <a:r>
              <a:rPr lang="ru-RU" b="1" dirty="0" smtClean="0"/>
              <a:t> Если учтены </a:t>
            </a:r>
            <a:r>
              <a:rPr lang="ru-RU" b="1" i="1" dirty="0" smtClean="0"/>
              <a:t>все</a:t>
            </a:r>
            <a:r>
              <a:rPr lang="ru-RU" b="1" dirty="0" smtClean="0"/>
              <a:t> аллели гена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в данном генофонде, то р+</a:t>
            </a:r>
            <a:r>
              <a:rPr lang="en-US" b="1" dirty="0" smtClean="0"/>
              <a:t>q= 0,7+0,3=1.</a:t>
            </a:r>
          </a:p>
          <a:p>
            <a:r>
              <a:rPr lang="ru-RU" b="1" dirty="0" smtClean="0"/>
              <a:t>   1. Вероятность того, что зигота (оплодотворенная сперматозоидом яйцеклетка) будет образована из сперматозоида, несущего аллель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, и из яйцеклетки, несущей тот же аллель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, будет: 0,7х0,7 =0,49 (р х р=р²). Значит генотип </a:t>
            </a:r>
            <a:r>
              <a:rPr lang="ru-RU" b="1" dirty="0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у 49% особей.</a:t>
            </a:r>
          </a:p>
          <a:p>
            <a:r>
              <a:rPr lang="ru-RU" b="1" dirty="0" smtClean="0"/>
              <a:t>   2. Те же рассуждения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сперматозоида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0,7х0,3=0,21. Аналогично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сперматозоидом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0,21. Следовательно,  генотип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(0,21+0,21=0,42) у 42% особей.</a:t>
            </a:r>
          </a:p>
          <a:p>
            <a:r>
              <a:rPr lang="ru-RU" b="1" dirty="0" smtClean="0"/>
              <a:t>   3. Те же рассуждения для яйцеклетки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сперматозоида с </a:t>
            </a:r>
            <a:r>
              <a:rPr lang="ru-RU" b="1" dirty="0" err="1" smtClean="0"/>
              <a:t>аллелем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: 0,3х0,3=0,09. Значит генотип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будет встречаться у 9% особей.</a:t>
            </a:r>
          </a:p>
          <a:p>
            <a:r>
              <a:rPr lang="ru-RU" b="1" dirty="0" smtClean="0"/>
              <a:t>   Таким образом, суммарная частота встречаемости всех генотипов (</a:t>
            </a:r>
            <a:r>
              <a:rPr lang="ru-RU" b="1" dirty="0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/>
              <a:t>):</a:t>
            </a:r>
          </a:p>
          <a:p>
            <a:r>
              <a:rPr lang="ru-RU" b="1" dirty="0" smtClean="0"/>
              <a:t>                   0,49(АА)+0,42(</a:t>
            </a:r>
            <a:r>
              <a:rPr lang="ru-RU" b="1" dirty="0" err="1" smtClean="0"/>
              <a:t>Аа+Аа</a:t>
            </a:r>
            <a:r>
              <a:rPr lang="ru-RU" b="1" dirty="0" smtClean="0"/>
              <a:t>)+0,09(</a:t>
            </a:r>
            <a:r>
              <a:rPr lang="ru-RU" b="1" dirty="0" err="1" smtClean="0"/>
              <a:t>аа</a:t>
            </a:r>
            <a:r>
              <a:rPr lang="ru-RU" b="1" dirty="0" smtClean="0"/>
              <a:t>) = 1 (то есть 100%).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p² + 2pq + q² = (p + q)² = 1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515" y="3639312"/>
            <a:ext cx="1514285" cy="60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72160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Сперматозоиды</a:t>
            </a:r>
            <a:endParaRPr lang="ru-RU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6928" y="3952440"/>
            <a:ext cx="1261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Яйцеклетки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304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6126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Закон Харди-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Вайнберга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(общий итог)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612648"/>
            <a:ext cx="10479024" cy="5202937"/>
          </a:xfrm>
        </p:spPr>
      </p:pic>
      <p:sp>
        <p:nvSpPr>
          <p:cNvPr id="5" name="TextBox 4"/>
          <p:cNvSpPr txBox="1"/>
          <p:nvPr/>
        </p:nvSpPr>
        <p:spPr>
          <a:xfrm>
            <a:off x="164592" y="5724144"/>
            <a:ext cx="1172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</a:t>
            </a:r>
            <a:r>
              <a:rPr lang="ru-RU" sz="2400" b="1" dirty="0" smtClean="0"/>
              <a:t>Для множественных аллелей </a:t>
            </a:r>
            <a:r>
              <a:rPr lang="en-US" sz="2400" b="1" dirty="0" smtClean="0"/>
              <a:t>p, q, …z </a:t>
            </a:r>
            <a:r>
              <a:rPr lang="ru-RU" sz="2400" b="1" dirty="0" smtClean="0"/>
              <a:t>данного гена</a:t>
            </a:r>
            <a:r>
              <a:rPr lang="en-US" sz="2400" b="1" dirty="0" smtClean="0"/>
              <a:t>: (</a:t>
            </a:r>
            <a:r>
              <a:rPr lang="en-US" sz="2400" b="1" dirty="0" err="1" smtClean="0"/>
              <a:t>p+q</a:t>
            </a:r>
            <a:r>
              <a:rPr lang="en-US" sz="2400" b="1" dirty="0" smtClean="0"/>
              <a:t>+….z)² = 1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6888" y="6099049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Формулировка закона: идеальная популяция не подвержена действию таких эволюционных факторов, как мутация, миграция или отбор. Частоты аллелей в ней не меняются из поколения в поколение.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39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4800" b="1" smtClean="0">
                <a:solidFill>
                  <a:srgbClr val="FF0000"/>
                </a:solidFill>
                <a:latin typeface="+mn-lt"/>
              </a:rPr>
              <a:t>8.1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55655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Изменчивость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812800"/>
            <a:ext cx="6729984" cy="4042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96" y="4965192"/>
            <a:ext cx="3315272" cy="1773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" y="2770632"/>
            <a:ext cx="21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812800"/>
            <a:ext cx="5029200" cy="5925566"/>
          </a:xfrm>
        </p:spPr>
      </p:pic>
    </p:spTree>
    <p:extLst>
      <p:ext uri="{BB962C8B-B14F-4D97-AF65-F5344CB8AC3E}">
        <p14:creationId xmlns:p14="http://schemas.microsoft.com/office/powerpoint/2010/main" val="333237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3"/>
            <a:ext cx="10515600" cy="6949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Модификационная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изменчивость. Норма реакции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" y="813816"/>
            <a:ext cx="5669280" cy="4297680"/>
          </a:xfrm>
        </p:spPr>
      </p:pic>
      <p:sp>
        <p:nvSpPr>
          <p:cNvPr id="5" name="TextBox 4"/>
          <p:cNvSpPr txBox="1"/>
          <p:nvPr/>
        </p:nvSpPr>
        <p:spPr>
          <a:xfrm>
            <a:off x="6126480" y="923544"/>
            <a:ext cx="57790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Модификационная</a:t>
            </a:r>
            <a:r>
              <a:rPr lang="ru-RU" b="1" dirty="0" smtClean="0">
                <a:solidFill>
                  <a:srgbClr val="FF0000"/>
                </a:solidFill>
              </a:rPr>
              <a:t> изменчивость </a:t>
            </a:r>
            <a:r>
              <a:rPr lang="ru-RU" b="1" dirty="0" smtClean="0"/>
              <a:t>– обусловлена не изменением генотипа, а физиологическими реакциями клеток  на условия внешней среды. При этом происходят различные морфологические изменения организма, физиологические и биохимические адаптации.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Пример: увеличение числа эритроцитов при длительном пребывании в условиях высокогорья, где содержание О₂ в атмосфере понижено.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Хайле </a:t>
            </a:r>
            <a:r>
              <a:rPr lang="ru-RU" b="1" dirty="0" err="1" smtClean="0">
                <a:solidFill>
                  <a:srgbClr val="FF0000"/>
                </a:solidFill>
              </a:rPr>
              <a:t>Гебреселассие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бегун из Эфиопии, двукратный олимпийский чемпион и четырехкратный чемпион мира в беге на стайерские дистанции. Обладатель 27 мировых рекордов в беге на дистанции от 2 км до марафонской.</a:t>
            </a:r>
          </a:p>
          <a:p>
            <a:r>
              <a:rPr lang="ru-RU" b="1" dirty="0" smtClean="0"/>
              <a:t>   С раннего детства бег на высоте 2 км – часть его повседневной жизни. На протяжении 10 лет каждый день пробегал 10 км по пути в школу и такую же дистанцию обратно. Также ежедневно водил ослов на водопой за 5 км и обратно. 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312" y="5111496"/>
            <a:ext cx="5788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Норма реакции </a:t>
            </a:r>
            <a:r>
              <a:rPr lang="ru-RU" b="1" dirty="0" smtClean="0"/>
              <a:t>– предел проявления </a:t>
            </a:r>
            <a:r>
              <a:rPr lang="ru-RU" b="1" dirty="0" err="1" smtClean="0"/>
              <a:t>модификационной</a:t>
            </a:r>
            <a:r>
              <a:rPr lang="ru-RU" b="1" dirty="0" smtClean="0"/>
              <a:t> изменчивости при неизменном генотипе. Норма реакции – выбор из всех возможных уровней экспрессии генов того уровня, который адекватен данным условиям среды.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739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Наследственная изменчивость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731520"/>
            <a:ext cx="9110472" cy="5861304"/>
          </a:xfrm>
        </p:spPr>
      </p:pic>
    </p:spTree>
    <p:extLst>
      <p:ext uri="{BB962C8B-B14F-4D97-AF65-F5344CB8AC3E}">
        <p14:creationId xmlns:p14="http://schemas.microsoft.com/office/powerpoint/2010/main" val="351070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896" y="109729"/>
            <a:ext cx="10451592" cy="1161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Н.И.Вавилов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Закон гомологических рядов в наследственной изменчивости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" y="1165861"/>
            <a:ext cx="6078894" cy="36021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96" y="1141913"/>
            <a:ext cx="3218922" cy="2223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92" y="1165861"/>
            <a:ext cx="1644054" cy="2304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22" y="5078921"/>
            <a:ext cx="11527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Таким образом, у генетически близких видов растений перестройки хромосом, имеющих сходные нуклеотидные последовательности, могут частично совпадать, давая в потомстве параллельные формы.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Н.И.Вавилов</a:t>
            </a:r>
            <a:r>
              <a:rPr lang="ru-RU" b="1" dirty="0" smtClean="0"/>
              <a:t> обнаружил, что наследственная изменчивость у близких видов и родов семейства злаков имеет сходный характер. Вывод: зная формы растений у представителей одного вида, можно </a:t>
            </a:r>
            <a:r>
              <a:rPr lang="ru-RU" b="1" dirty="0" smtClean="0">
                <a:solidFill>
                  <a:srgbClr val="FF0000"/>
                </a:solidFill>
              </a:rPr>
              <a:t>предвидеть</a:t>
            </a:r>
            <a:r>
              <a:rPr lang="ru-RU" b="1" dirty="0" smtClean="0"/>
              <a:t> появление этих же форм у других родственных видов и родов. Закон </a:t>
            </a:r>
            <a:r>
              <a:rPr lang="ru-RU" b="1" dirty="0" err="1" smtClean="0"/>
              <a:t>Н.И.Вавилова</a:t>
            </a:r>
            <a:r>
              <a:rPr lang="ru-RU" b="1" dirty="0" smtClean="0"/>
              <a:t> важен для селекционеров, т.к. указывает возможные направления для искусственного отбора.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97162" y="3675888"/>
            <a:ext cx="5308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процессе деления клеток явления, отвечающие за наследственную изменчивость (кроссинговер и др.), не происходят полностью случайным образом, а частично зависят от структуры конкретных хромосом.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92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Предмет популяционной генетики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795528"/>
            <a:ext cx="5486400" cy="2569464"/>
          </a:xfrm>
        </p:spPr>
      </p:pic>
      <p:sp>
        <p:nvSpPr>
          <p:cNvPr id="5" name="TextBox 4"/>
          <p:cNvSpPr txBox="1"/>
          <p:nvPr/>
        </p:nvSpPr>
        <p:spPr>
          <a:xfrm>
            <a:off x="6766560" y="676656"/>
            <a:ext cx="5123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400" b="1" dirty="0" smtClean="0"/>
              <a:t>Популяционная генетика (генетика популяций) – исследует генетические изменения (частоты аллелей) в пространстве и во времени в группах скрещивающихся между собой особей (популяций).</a:t>
            </a:r>
          </a:p>
          <a:p>
            <a:r>
              <a:rPr lang="ru-RU" sz="2400" b="1" dirty="0" smtClean="0"/>
              <a:t>   Эти изменения происходят  под действием сил эволюции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Evolution</a:t>
            </a:r>
            <a:r>
              <a:rPr lang="en-US" sz="2400" b="1" dirty="0" smtClean="0"/>
              <a:t>)</a:t>
            </a:r>
            <a:r>
              <a:rPr lang="ru-RU" sz="2400" b="1" dirty="0" smtClean="0"/>
              <a:t> – мутагенеза (</a:t>
            </a:r>
            <a:r>
              <a:rPr lang="en-US" sz="2400" b="1" i="1" dirty="0" smtClean="0"/>
              <a:t>Mutation</a:t>
            </a:r>
            <a:r>
              <a:rPr lang="en-US" sz="2400" b="1" dirty="0" smtClean="0"/>
              <a:t>)</a:t>
            </a:r>
            <a:r>
              <a:rPr lang="ru-RU" sz="2400" b="1" dirty="0" smtClean="0"/>
              <a:t>, естественного отбора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Selection</a:t>
            </a:r>
            <a:r>
              <a:rPr lang="en-US" sz="2400" b="1" dirty="0" smtClean="0"/>
              <a:t>)</a:t>
            </a:r>
            <a:r>
              <a:rPr lang="ru-RU" sz="2400" b="1" dirty="0" smtClean="0"/>
              <a:t>, дрейфа генов</a:t>
            </a:r>
            <a:r>
              <a:rPr lang="en-US" sz="2400" b="1" dirty="0" smtClean="0"/>
              <a:t> (</a:t>
            </a:r>
            <a:r>
              <a:rPr lang="en-US" sz="2400" b="1" i="1" dirty="0" smtClean="0"/>
              <a:t>Genetic Drift</a:t>
            </a:r>
            <a:r>
              <a:rPr lang="en-US" sz="2400" b="1" dirty="0" smtClean="0"/>
              <a:t>)</a:t>
            </a:r>
            <a:r>
              <a:rPr lang="ru-RU" sz="2400" b="1" dirty="0" smtClean="0"/>
              <a:t> и потока генов из одной популяции в другую (</a:t>
            </a:r>
            <a:r>
              <a:rPr lang="en-US" sz="2400" b="1" i="1" dirty="0" smtClean="0"/>
              <a:t>Migration</a:t>
            </a:r>
            <a:r>
              <a:rPr lang="ru-RU" sz="2400" b="1" dirty="0" smtClean="0"/>
              <a:t>). </a:t>
            </a:r>
          </a:p>
          <a:p>
            <a:r>
              <a:rPr lang="ru-RU" sz="2400" b="1" dirty="0" smtClean="0"/>
              <a:t>   Важнейший закон популяционной генетики – закон Харди-</a:t>
            </a:r>
            <a:r>
              <a:rPr lang="ru-RU" sz="2400" b="1" dirty="0" err="1" smtClean="0"/>
              <a:t>Вайнберга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5" y="3492812"/>
            <a:ext cx="5438775" cy="2816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6227064"/>
            <a:ext cx="555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Майкл Линч: «</a:t>
            </a:r>
            <a:r>
              <a:rPr lang="ru-RU" sz="1400" b="1" dirty="0" smtClean="0">
                <a:solidFill>
                  <a:srgbClr val="FF0000"/>
                </a:solidFill>
              </a:rPr>
              <a:t>Ничто в эволюции не имеет смысла, кроме как в свете популяционной генетики</a:t>
            </a:r>
            <a:r>
              <a:rPr lang="ru-RU" sz="1400" b="1" dirty="0" smtClean="0"/>
              <a:t>».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6001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950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Важнейшие определения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1. Биологический вид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941832"/>
            <a:ext cx="7074408" cy="5833871"/>
          </a:xfrm>
        </p:spPr>
      </p:pic>
      <p:sp>
        <p:nvSpPr>
          <p:cNvPr id="5" name="TextBox 4"/>
          <p:cNvSpPr txBox="1"/>
          <p:nvPr/>
        </p:nvSpPr>
        <p:spPr>
          <a:xfrm>
            <a:off x="7296912" y="1033272"/>
            <a:ext cx="4654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Биологический вид </a:t>
            </a:r>
            <a:r>
              <a:rPr lang="ru-RU" b="1" dirty="0" smtClean="0"/>
              <a:t>– определенная группа растений, животных или микроорганизмов, которая:</a:t>
            </a:r>
          </a:p>
          <a:p>
            <a:r>
              <a:rPr lang="ru-RU" b="1" dirty="0" smtClean="0"/>
              <a:t>   1. Имеет общие морфологические, физиологические, биохимические и поведенческие признаки.</a:t>
            </a:r>
          </a:p>
          <a:p>
            <a:r>
              <a:rPr lang="ru-RU" b="1" dirty="0" smtClean="0"/>
              <a:t>   2. Способна к взаимному скрещивани</a:t>
            </a:r>
            <a:r>
              <a:rPr lang="ru-RU" b="1" dirty="0"/>
              <a:t>ю</a:t>
            </a:r>
            <a:r>
              <a:rPr lang="ru-RU" b="1" dirty="0" smtClean="0"/>
              <a:t>, в результате чего в ряду поколений появляется плодовитое потомство. Скрещивание особей разных видов, как правило, невозможно (относительная генетическая обособленность). Редко появляются межвидовые гибриды. Однако все расы, породы и сорта, принадлежащие одному виду, могут скрещиваться между собой.</a:t>
            </a:r>
          </a:p>
          <a:p>
            <a:r>
              <a:rPr lang="ru-RU" b="1" dirty="0" smtClean="0"/>
              <a:t>   3. Сходным образом изменяется под действием факторов среды.</a:t>
            </a:r>
          </a:p>
          <a:p>
            <a:endParaRPr lang="ru-RU" b="1" dirty="0" smtClean="0"/>
          </a:p>
          <a:p>
            <a:r>
              <a:rPr lang="ru-RU" b="1" dirty="0" smtClean="0"/>
              <a:t>Вид – неоднороден и состоит из </a:t>
            </a:r>
            <a:r>
              <a:rPr lang="ru-RU" b="1" dirty="0" smtClean="0">
                <a:solidFill>
                  <a:srgbClr val="FF0000"/>
                </a:solidFill>
              </a:rPr>
              <a:t>популяций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74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863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Разнообразие биологических видов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7" y="777240"/>
            <a:ext cx="6079082" cy="5879592"/>
          </a:xfrm>
        </p:spPr>
      </p:pic>
      <p:sp>
        <p:nvSpPr>
          <p:cNvPr id="5" name="TextBox 4"/>
          <p:cNvSpPr txBox="1"/>
          <p:nvPr/>
        </p:nvSpPr>
        <p:spPr>
          <a:xfrm>
            <a:off x="6675120" y="886968"/>
            <a:ext cx="53858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Биологическое разнообразие (</a:t>
            </a:r>
            <a:r>
              <a:rPr lang="en-US" sz="2000" b="1" dirty="0" smtClean="0"/>
              <a:t>biodiversity)</a:t>
            </a:r>
            <a:r>
              <a:rPr lang="ru-RU" sz="2000" b="1" dirty="0" smtClean="0"/>
              <a:t>: </a:t>
            </a:r>
          </a:p>
          <a:p>
            <a:r>
              <a:rPr lang="ru-RU" sz="2000" b="1" dirty="0" smtClean="0"/>
              <a:t>   1. Генетическое разнообразие (разнообразие генов и их аллельных форм).</a:t>
            </a:r>
          </a:p>
          <a:p>
            <a:r>
              <a:rPr lang="ru-RU" sz="2000" b="1" dirty="0" smtClean="0"/>
              <a:t>   2. Разнообразие видов в экосистемах.</a:t>
            </a:r>
          </a:p>
          <a:p>
            <a:r>
              <a:rPr lang="ru-RU" sz="2000" b="1" dirty="0" smtClean="0"/>
              <a:t>   3. Разнообразие самих экосистем.</a:t>
            </a:r>
          </a:p>
          <a:p>
            <a:r>
              <a:rPr lang="ru-RU" sz="2000" b="1" dirty="0" smtClean="0"/>
              <a:t>   Главная ценность биоразнообразия – оно предотвращает массовую гибель особей при существенных изменениях внешних условий: погодных катаклизмов, эпидемий, дефицита кормовой базы и т.п.</a:t>
            </a:r>
          </a:p>
          <a:p>
            <a:r>
              <a:rPr lang="ru-RU" sz="2000" b="1" dirty="0" smtClean="0"/>
              <a:t>    </a:t>
            </a:r>
            <a:r>
              <a:rPr lang="ru-RU" sz="2000" b="1" dirty="0"/>
              <a:t>О</a:t>
            </a:r>
            <a:r>
              <a:rPr lang="ru-RU" sz="2000" b="1" dirty="0" smtClean="0"/>
              <a:t>ценки числа видов, проведенные в 2011 г., привели к следующим (очень приблизительным) результатам:</a:t>
            </a:r>
          </a:p>
          <a:p>
            <a:r>
              <a:rPr lang="ru-RU" sz="2000" b="1" dirty="0"/>
              <a:t>э</a:t>
            </a:r>
            <a:r>
              <a:rPr lang="ru-RU" sz="2000" b="1" dirty="0" smtClean="0"/>
              <a:t>укариоты – 8,74 млн. Из них – 7,7 млн. видов животных, 298000 – растений, 611000 – грибов, 36400 – простейших.</a:t>
            </a:r>
          </a:p>
          <a:p>
            <a:r>
              <a:rPr lang="ru-RU" sz="2000" b="1" dirty="0" smtClean="0"/>
              <a:t>   Это примерно 14% от существующих видов эукариот.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57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7406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Систематика Карла Линнея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841249"/>
            <a:ext cx="5477256" cy="536752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9839"/>
            <a:ext cx="5800344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1536" y="841248"/>
            <a:ext cx="6537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Карл Линней – шведский зоолог, медик и «Король ботаников». Создатель первой единой системы классификации животных, растений (</a:t>
            </a:r>
            <a:r>
              <a:rPr lang="en-US" b="1" dirty="0" err="1" smtClean="0"/>
              <a:t>Systema</a:t>
            </a:r>
            <a:r>
              <a:rPr lang="en-US" b="1" dirty="0" smtClean="0"/>
              <a:t> </a:t>
            </a:r>
            <a:r>
              <a:rPr lang="en-US" b="1" dirty="0" err="1" smtClean="0"/>
              <a:t>Natur</a:t>
            </a:r>
            <a:r>
              <a:rPr lang="ru-RU" b="1" dirty="0" smtClean="0"/>
              <a:t>а</a:t>
            </a:r>
            <a:r>
              <a:rPr lang="en-US" b="1" dirty="0" smtClean="0"/>
              <a:t>e)</a:t>
            </a:r>
            <a:r>
              <a:rPr lang="ru-RU" b="1" dirty="0" smtClean="0"/>
              <a:t>. Она во многом используется и до настоящего времени. Ввел бинарную номенклатуру: Род и вид (пример: </a:t>
            </a:r>
            <a:r>
              <a:rPr lang="en-US" b="1" dirty="0" smtClean="0"/>
              <a:t>Homo sapiens). </a:t>
            </a:r>
            <a:r>
              <a:rPr lang="ru-RU" b="1" dirty="0" smtClean="0"/>
              <a:t>Впервые выделил «вид» как исходную категорию в </a:t>
            </a:r>
            <a:r>
              <a:rPr lang="ru-RU" b="1" dirty="0" err="1" smtClean="0"/>
              <a:t>биосистематике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744" y="6419088"/>
            <a:ext cx="572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«О, сколь схож с нами зверь гнусный обезьяна!»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2752344"/>
            <a:ext cx="1965960" cy="2660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568" y="950976"/>
            <a:ext cx="122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ЦАРСТВО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8880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1396</Words>
  <Application>Microsoft Office PowerPoint</Application>
  <PresentationFormat>Широкоэкранный</PresentationFormat>
  <Paragraphs>85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Занятие 8.1</vt:lpstr>
      <vt:lpstr>Изменчивость</vt:lpstr>
      <vt:lpstr>Модификационная изменчивость. Норма реакции</vt:lpstr>
      <vt:lpstr>Наследственная изменчивость</vt:lpstr>
      <vt:lpstr>Н.И.Вавилов: Закон гомологических рядов в наследственной изменчивости</vt:lpstr>
      <vt:lpstr>Предмет популяционной генетики</vt:lpstr>
      <vt:lpstr>Важнейшие определения 1. Биологический вид</vt:lpstr>
      <vt:lpstr>Разнообразие биологических видов</vt:lpstr>
      <vt:lpstr>Систематика Карла Линнея</vt:lpstr>
      <vt:lpstr>Основные определения. 2. Популяция</vt:lpstr>
      <vt:lpstr>Основные определения. 3. Генофонд</vt:lpstr>
      <vt:lpstr>Одним из важных достижений А.С.Серебровского было введение понятия «генофонд»</vt:lpstr>
      <vt:lpstr>Закон (правило или равновесие) Харди-Вайнберга</vt:lpstr>
      <vt:lpstr>Закон Харди-Вайнберга применим к  «идеальной популяции»</vt:lpstr>
      <vt:lpstr>Вывод закона Харди-Вайнберга</vt:lpstr>
      <vt:lpstr>Закон Харди-Вайнберга (общий итог)</vt:lpstr>
      <vt:lpstr>Занятие 8.1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8</dc:title>
  <dc:creator>Кирилл</dc:creator>
  <cp:lastModifiedBy>Кирилл</cp:lastModifiedBy>
  <cp:revision>107</cp:revision>
  <dcterms:created xsi:type="dcterms:W3CDTF">2021-07-31T07:29:03Z</dcterms:created>
  <dcterms:modified xsi:type="dcterms:W3CDTF">2022-01-26T18:47:19Z</dcterms:modified>
</cp:coreProperties>
</file>