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1" r:id="rId3"/>
    <p:sldId id="272" r:id="rId4"/>
    <p:sldId id="274" r:id="rId5"/>
    <p:sldId id="273" r:id="rId6"/>
    <p:sldId id="275" r:id="rId7"/>
    <p:sldId id="276" r:id="rId8"/>
    <p:sldId id="277" r:id="rId9"/>
    <p:sldId id="279" r:id="rId10"/>
    <p:sldId id="278" r:id="rId11"/>
    <p:sldId id="282" r:id="rId12"/>
    <p:sldId id="280" r:id="rId13"/>
    <p:sldId id="281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л" initials="К" lastIdx="2" clrIdx="0">
    <p:extLst>
      <p:ext uri="{19B8F6BF-5375-455C-9EA6-DF929625EA0E}">
        <p15:presenceInfo xmlns:p15="http://schemas.microsoft.com/office/powerpoint/2012/main" userId="Кирил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5344-045A-4AF6-969A-64434DC65841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8984B-2DAE-4319-99B2-400968A0D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6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2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5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9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1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8E72-19D4-45CE-85B0-D0D77EF2808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2825-043A-405C-B422-6F7E6D18F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8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2881"/>
            <a:ext cx="9144000" cy="119786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Занятие 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7.2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80745"/>
            <a:ext cx="9144000" cy="5266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0745"/>
            <a:ext cx="9144000" cy="52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694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Другие примеры изменения числа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аутосом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822960"/>
            <a:ext cx="5733288" cy="5431536"/>
          </a:xfrm>
        </p:spPr>
      </p:pic>
      <p:sp>
        <p:nvSpPr>
          <p:cNvPr id="5" name="TextBox 4"/>
          <p:cNvSpPr txBox="1"/>
          <p:nvPr/>
        </p:nvSpPr>
        <p:spPr>
          <a:xfrm>
            <a:off x="6053328" y="822960"/>
            <a:ext cx="5919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Существуют только 3 синдрома аутосомных </a:t>
            </a:r>
            <a:r>
              <a:rPr lang="ru-RU" b="1" dirty="0" err="1" smtClean="0"/>
              <a:t>трисомий</a:t>
            </a:r>
            <a:r>
              <a:rPr lang="ru-RU" b="1" dirty="0" smtClean="0"/>
              <a:t> (дополнительная 3-я хромосома),  представленных во всех соматических клетках,  при которых возможно живорождение:</a:t>
            </a:r>
          </a:p>
          <a:p>
            <a:r>
              <a:rPr lang="ru-RU" b="1" dirty="0" smtClean="0"/>
              <a:t>   1. Синдром Дауна.</a:t>
            </a:r>
          </a:p>
          <a:p>
            <a:r>
              <a:rPr lang="ru-RU" b="1" dirty="0" smtClean="0"/>
              <a:t>   2. Синдром </a:t>
            </a:r>
            <a:r>
              <a:rPr lang="ru-RU" b="1" dirty="0" err="1" smtClean="0"/>
              <a:t>Патау</a:t>
            </a:r>
            <a:r>
              <a:rPr lang="ru-RU" b="1" dirty="0" smtClean="0"/>
              <a:t> (47,13+). Частота 1:3000.</a:t>
            </a:r>
          </a:p>
          <a:p>
            <a:r>
              <a:rPr lang="ru-RU" b="1" dirty="0" smtClean="0"/>
              <a:t>   3. Синдром Эдвардса (47,18+). Частота 1:5000.</a:t>
            </a:r>
          </a:p>
          <a:p>
            <a:r>
              <a:rPr lang="ru-RU" b="1" dirty="0" smtClean="0"/>
              <a:t>   Для синдромов 2 и 3 около 85-90% живорожденных не доживают до 1 года.</a:t>
            </a:r>
          </a:p>
          <a:p>
            <a:r>
              <a:rPr lang="ru-RU" b="1" dirty="0" smtClean="0"/>
              <a:t>   В целом, согласно медицинской статистике, не менее 20% зачатий заканчиваются спонтанными абортами, около 30% из которых ассоциированы с хромосомными аномалиями плода. Значит, не менее 6% (0,2х0,3) зачатых эмбрионов несут хромосомные аномалии.</a:t>
            </a:r>
          </a:p>
          <a:p>
            <a:r>
              <a:rPr lang="ru-RU" b="1" dirty="0" smtClean="0"/>
              <a:t>   При медико-генетическом консультировании будущей матери могут порекомендовать </a:t>
            </a:r>
            <a:r>
              <a:rPr lang="ru-RU" b="1" dirty="0" err="1" smtClean="0"/>
              <a:t>пренатальное</a:t>
            </a:r>
            <a:r>
              <a:rPr lang="ru-RU" b="1" dirty="0" smtClean="0"/>
              <a:t> (дородовое) диагностическое исследование кариотипа плода.</a:t>
            </a:r>
          </a:p>
          <a:p>
            <a:r>
              <a:rPr lang="ru-RU" b="1" dirty="0" smtClean="0"/>
              <a:t>Более современный </a:t>
            </a:r>
            <a:r>
              <a:rPr lang="ru-RU" b="1" dirty="0" err="1" smtClean="0"/>
              <a:t>неинвазивный</a:t>
            </a:r>
            <a:r>
              <a:rPr lang="ru-RU" b="1" dirty="0" smtClean="0"/>
              <a:t> подход – анализ клеток плода из образца (10мл) материнской крови.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128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713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Синдром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К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лайнфельтера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94944"/>
            <a:ext cx="5294376" cy="5678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62" y="694944"/>
            <a:ext cx="2847372" cy="6048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9096" y="777240"/>
            <a:ext cx="3209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Синдром </a:t>
            </a:r>
            <a:r>
              <a:rPr lang="ru-RU" b="1" dirty="0" err="1" smtClean="0"/>
              <a:t>Клайнфельтера</a:t>
            </a:r>
            <a:r>
              <a:rPr lang="ru-RU" b="1" dirty="0" smtClean="0"/>
              <a:t>: дополнительные Х- или </a:t>
            </a:r>
            <a:r>
              <a:rPr lang="en-US" b="1" dirty="0" smtClean="0"/>
              <a:t>Y-</a:t>
            </a:r>
            <a:r>
              <a:rPr lang="ru-RU" b="1" dirty="0" smtClean="0"/>
              <a:t> хромосомы.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Кариотипы: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47,</a:t>
            </a:r>
            <a:r>
              <a:rPr lang="en-US" b="1" dirty="0" smtClean="0">
                <a:solidFill>
                  <a:srgbClr val="FF0000"/>
                </a:solidFill>
              </a:rPr>
              <a:t>XXY</a:t>
            </a:r>
            <a:r>
              <a:rPr lang="en-US" b="1" dirty="0" smtClean="0"/>
              <a:t>; 47XYY; 48XXXY; 48XYYY; 48XXXXY; 49XXXYY.</a:t>
            </a:r>
          </a:p>
          <a:p>
            <a:r>
              <a:rPr lang="ru-RU" b="1" dirty="0" smtClean="0"/>
              <a:t>   Частота 1:500-700.</a:t>
            </a:r>
          </a:p>
          <a:p>
            <a:r>
              <a:rPr lang="ru-RU" b="1" dirty="0" smtClean="0"/>
              <a:t>   Данный синдром – первый по частоте встречаемости среди всех хромосомных аномалий.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Мозаицизм</a:t>
            </a:r>
            <a:r>
              <a:rPr lang="ru-RU" b="1" dirty="0" smtClean="0"/>
              <a:t>: </a:t>
            </a:r>
            <a:r>
              <a:rPr lang="en-US" b="1" dirty="0" smtClean="0"/>
              <a:t>47,XXY/46,XY.</a:t>
            </a:r>
            <a:endParaRPr lang="ru-RU" b="1" dirty="0" smtClean="0"/>
          </a:p>
          <a:p>
            <a:r>
              <a:rPr lang="ru-RU" b="1" dirty="0" smtClean="0"/>
              <a:t>   Установлено, что каждая</a:t>
            </a:r>
            <a:r>
              <a:rPr lang="en-US" b="1" dirty="0" smtClean="0"/>
              <a:t> </a:t>
            </a:r>
            <a:r>
              <a:rPr lang="ru-RU" b="1" dirty="0" smtClean="0"/>
              <a:t>дополнительная </a:t>
            </a:r>
            <a:r>
              <a:rPr lang="en-US" b="1" dirty="0"/>
              <a:t>X</a:t>
            </a:r>
            <a:r>
              <a:rPr lang="ru-RU" b="1" dirty="0" smtClean="0"/>
              <a:t>-хромосома ассоциируется со снижением коэффициента интеллекта </a:t>
            </a:r>
            <a:r>
              <a:rPr lang="en-US" b="1" dirty="0" smtClean="0"/>
              <a:t>IQ </a:t>
            </a:r>
            <a:r>
              <a:rPr lang="ru-RU" b="1" dirty="0" smtClean="0"/>
              <a:t>в среднем на 14-15 баллов. </a:t>
            </a:r>
            <a:r>
              <a:rPr lang="en-US" b="1" dirty="0" smtClean="0"/>
              <a:t>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266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128017"/>
            <a:ext cx="11759184" cy="877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синдрома, вызванного структурными аномалиями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аутосом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859536"/>
            <a:ext cx="7278624" cy="5843016"/>
          </a:xfrm>
        </p:spPr>
      </p:pic>
      <p:sp>
        <p:nvSpPr>
          <p:cNvPr id="6" name="TextBox 5"/>
          <p:cNvSpPr txBox="1"/>
          <p:nvPr/>
        </p:nvSpPr>
        <p:spPr>
          <a:xfrm>
            <a:off x="2468880" y="3026664"/>
            <a:ext cx="286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Или: 46,</a:t>
            </a:r>
            <a:r>
              <a:rPr lang="en-US" b="1" dirty="0" err="1" smtClean="0"/>
              <a:t>XY,del</a:t>
            </a:r>
            <a:r>
              <a:rPr lang="en-US" b="1" dirty="0" smtClean="0"/>
              <a:t>(5p⁻)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18120" y="1005840"/>
            <a:ext cx="4133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Синдром кошачьего крика – синдром </a:t>
            </a:r>
            <a:r>
              <a:rPr lang="ru-RU" b="1" dirty="0" err="1" smtClean="0"/>
              <a:t>делеции</a:t>
            </a:r>
            <a:r>
              <a:rPr lang="ru-RU" b="1" dirty="0" smtClean="0"/>
              <a:t> короткого (р) плеча 5-й хромосомы.</a:t>
            </a:r>
          </a:p>
          <a:p>
            <a:r>
              <a:rPr lang="ru-RU" b="1" dirty="0" smtClean="0"/>
              <a:t>Описано множество вариантов </a:t>
            </a:r>
            <a:r>
              <a:rPr lang="ru-RU" b="1" dirty="0" err="1" smtClean="0"/>
              <a:t>делеций</a:t>
            </a:r>
            <a:r>
              <a:rPr lang="ru-RU" b="1" dirty="0" smtClean="0"/>
              <a:t> различных  участков в коротком плече этой хромосомы, длиной  от 30 до 100% плеча.</a:t>
            </a:r>
          </a:p>
          <a:p>
            <a:endParaRPr lang="ru-RU" b="1" dirty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714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Генные мутации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742770"/>
            <a:ext cx="11640312" cy="4368726"/>
          </a:xfrm>
        </p:spPr>
      </p:pic>
      <p:sp>
        <p:nvSpPr>
          <p:cNvPr id="5" name="TextBox 4"/>
          <p:cNvSpPr txBox="1"/>
          <p:nvPr/>
        </p:nvSpPr>
        <p:spPr>
          <a:xfrm>
            <a:off x="484632" y="5111496"/>
            <a:ext cx="1140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Генные мутации – изменения нуклеотидной последовательности ДНК в любых участках генома. Если изменяется только один нуклеотид, то говорят о </a:t>
            </a:r>
            <a:r>
              <a:rPr lang="ru-RU" b="1" dirty="0" err="1" smtClean="0"/>
              <a:t>точковых</a:t>
            </a:r>
            <a:r>
              <a:rPr lang="ru-RU" b="1" dirty="0" smtClean="0"/>
              <a:t> мутациях (</a:t>
            </a:r>
            <a:r>
              <a:rPr lang="ru-RU" b="1" dirty="0" err="1" smtClean="0"/>
              <a:t>однонуклеотидных</a:t>
            </a:r>
            <a:r>
              <a:rPr lang="ru-RU" b="1" dirty="0" smtClean="0"/>
              <a:t> заменах). </a:t>
            </a:r>
          </a:p>
          <a:p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0000"/>
                </a:solidFill>
              </a:rPr>
              <a:t>Делеции</a:t>
            </a:r>
            <a:r>
              <a:rPr lang="ru-RU" b="1" dirty="0" smtClean="0"/>
              <a:t> – удаляют один или несколько нуклеотидов. </a:t>
            </a:r>
          </a:p>
          <a:p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0000"/>
                </a:solidFill>
              </a:rPr>
              <a:t>Инсерции</a:t>
            </a:r>
            <a:r>
              <a:rPr lang="ru-RU" b="1" dirty="0" smtClean="0"/>
              <a:t> (вставки) – добавляют один или несколько нуклеотидов. </a:t>
            </a:r>
          </a:p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Замещения</a:t>
            </a:r>
            <a:r>
              <a:rPr lang="ru-RU" b="1" dirty="0" smtClean="0"/>
              <a:t> – изменяют один нуклеотид на другой.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249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73153"/>
            <a:ext cx="11923776" cy="9966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Инсерции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делеции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приводят к сдвигу рамки считывания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frameshift mutations)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3544"/>
            <a:ext cx="5238750" cy="5705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1069848"/>
            <a:ext cx="6275832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4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9235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Важнейшие базы данных генных мутаций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24128"/>
            <a:ext cx="5794248" cy="54406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88720"/>
            <a:ext cx="5678424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0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Занятие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7.2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8256"/>
            <a:ext cx="10515600" cy="4128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3815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498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Экстракорпоральное оплодотворение и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определение пола и генетических аномалий эмбриона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832104"/>
            <a:ext cx="5330951" cy="57972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84" y="944118"/>
            <a:ext cx="53340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1768" y="4944618"/>
            <a:ext cx="7050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b="1" dirty="0" smtClean="0"/>
              <a:t>С помощью этой методики возможно определение пола эмбриона и некоторых моногенных мутаций и хромосомных дефектов у эмбриона на стадии 4-10 клеток (бластомеров): </a:t>
            </a:r>
            <a:r>
              <a:rPr lang="ru-RU" b="1" dirty="0" err="1" smtClean="0"/>
              <a:t>муковисцидоза</a:t>
            </a:r>
            <a:r>
              <a:rPr lang="ru-RU" b="1" dirty="0" smtClean="0"/>
              <a:t>, гемофилии А, болезни Тея-Сакса, </a:t>
            </a:r>
            <a:r>
              <a:rPr lang="ru-RU" b="1" dirty="0" err="1" smtClean="0"/>
              <a:t>миодистрофии</a:t>
            </a:r>
            <a:r>
              <a:rPr lang="ru-RU" b="1" dirty="0" smtClean="0"/>
              <a:t> </a:t>
            </a:r>
            <a:r>
              <a:rPr lang="ru-RU" b="1" dirty="0" err="1" smtClean="0"/>
              <a:t>Дюшенна</a:t>
            </a:r>
            <a:r>
              <a:rPr lang="ru-RU" b="1" dirty="0" smtClean="0"/>
              <a:t>, а также тех хромосом, с которыми чаще всего происходят аномалии: № 13, 15, 16, 17, 18, </a:t>
            </a:r>
            <a:r>
              <a:rPr lang="ru-RU" b="1" dirty="0" smtClean="0">
                <a:solidFill>
                  <a:srgbClr val="FF0000"/>
                </a:solidFill>
              </a:rPr>
              <a:t>21</a:t>
            </a:r>
            <a:r>
              <a:rPr lang="ru-RU" b="1" dirty="0" smtClean="0"/>
              <a:t>, 22, Х и </a:t>
            </a:r>
            <a:r>
              <a:rPr lang="en-US" b="1" dirty="0" smtClean="0"/>
              <a:t>Y.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58568" y="1060704"/>
            <a:ext cx="128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Через 5 суток в эмбрионе 40-200 клеток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296" y="6135624"/>
            <a:ext cx="192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Эффективность: у 25% женщин рождается ребенок.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58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8046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Классификация мутаций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868680"/>
            <a:ext cx="7049935" cy="5724144"/>
          </a:xfrm>
        </p:spPr>
      </p:pic>
      <p:sp>
        <p:nvSpPr>
          <p:cNvPr id="5" name="TextBox 4"/>
          <p:cNvSpPr txBox="1"/>
          <p:nvPr/>
        </p:nvSpPr>
        <p:spPr>
          <a:xfrm>
            <a:off x="7333488" y="932688"/>
            <a:ext cx="46451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Хромосомные мутации </a:t>
            </a:r>
            <a:r>
              <a:rPr lang="ru-RU" b="1" dirty="0" smtClean="0"/>
              <a:t>(хромосомные перестройки, хромосомные аберрации) – типы мутаций, приводящих к изменению хромосом по их числу и структуре.</a:t>
            </a:r>
          </a:p>
          <a:p>
            <a:r>
              <a:rPr lang="ru-RU" b="1" dirty="0" smtClean="0"/>
              <a:t>   Они играют важную роль в наследственных заболеваниях человека.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Основная причина возникновения хромосомных мутаций: </a:t>
            </a:r>
            <a:r>
              <a:rPr lang="ru-RU" b="1" dirty="0" err="1" smtClean="0"/>
              <a:t>двухнитевые</a:t>
            </a:r>
            <a:r>
              <a:rPr lang="ru-RU" b="1" dirty="0" smtClean="0"/>
              <a:t> разрывы </a:t>
            </a:r>
            <a:r>
              <a:rPr lang="ru-RU" b="1" dirty="0" smtClean="0"/>
              <a:t>ДНК: </a:t>
            </a:r>
            <a:r>
              <a:rPr lang="ru-RU" b="1" dirty="0" smtClean="0"/>
              <a:t>как спонтанные, так и вызванные различными мутагенными факторами.</a:t>
            </a:r>
          </a:p>
          <a:p>
            <a:r>
              <a:rPr lang="ru-RU" b="1" dirty="0" smtClean="0"/>
              <a:t>   Количественные хромосомные мутации (изменения числа хромосом) возникают в результате ошибок расхождения хромосом в мейозе.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Хромосомные мутации передаются потомству в соответствии с законами Менделя и могут привести к появлению мутантных фенотипов.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41648" y="1060704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41648" y="2587752"/>
            <a:ext cx="6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9207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86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Хромосомные мутации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6968"/>
            <a:ext cx="10515600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886968"/>
            <a:ext cx="10515600" cy="1124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Хромосомные мутации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5688" y="3429000"/>
            <a:ext cx="3822192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Изменение числа хромосом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2784" y="3429000"/>
            <a:ext cx="3858768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Изменение структуры хромосом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 rot="2727014">
            <a:off x="5091273" y="2095898"/>
            <a:ext cx="484632" cy="13944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870345">
            <a:off x="6750683" y="2029304"/>
            <a:ext cx="484632" cy="14845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5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498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Хромосомные мутации – изменения структуры хромосом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832104"/>
            <a:ext cx="11530584" cy="4032504"/>
          </a:xfrm>
        </p:spPr>
      </p:pic>
      <p:sp>
        <p:nvSpPr>
          <p:cNvPr id="7" name="TextBox 6"/>
          <p:cNvSpPr txBox="1"/>
          <p:nvPr/>
        </p:nvSpPr>
        <p:spPr>
          <a:xfrm>
            <a:off x="402336" y="4864608"/>
            <a:ext cx="11137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Делеция</a:t>
            </a:r>
            <a:r>
              <a:rPr lang="ru-RU" sz="2000" b="1" dirty="0" smtClean="0"/>
              <a:t> – утрата части хромосомы.</a:t>
            </a:r>
          </a:p>
          <a:p>
            <a:r>
              <a:rPr lang="ru-RU" sz="2000" b="1" dirty="0" smtClean="0"/>
              <a:t>Дупликация – повторение участка хромосомы.</a:t>
            </a:r>
          </a:p>
          <a:p>
            <a:r>
              <a:rPr lang="ru-RU" sz="2000" b="1" dirty="0" smtClean="0"/>
              <a:t>Инверсия – изменение порядка расположения генов в определенном участке на обратный.</a:t>
            </a:r>
          </a:p>
          <a:p>
            <a:r>
              <a:rPr lang="ru-RU" sz="2000" b="1" dirty="0" err="1" smtClean="0"/>
              <a:t>Инсерция</a:t>
            </a:r>
            <a:r>
              <a:rPr lang="ru-RU" sz="2000" b="1" dirty="0" smtClean="0"/>
              <a:t> – вставка участка одной хромосомы в другую.</a:t>
            </a:r>
          </a:p>
          <a:p>
            <a:r>
              <a:rPr lang="ru-RU" sz="2000" b="1" dirty="0" err="1" smtClean="0"/>
              <a:t>Транслокация</a:t>
            </a:r>
            <a:r>
              <a:rPr lang="ru-RU" sz="2000" b="1" dirty="0" smtClean="0"/>
              <a:t> – обмен участком между разными хромосомами.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6232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961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Типы количественной изменчивости хромосом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978408"/>
            <a:ext cx="11201400" cy="5586984"/>
          </a:xfrm>
        </p:spPr>
      </p:pic>
    </p:spTree>
    <p:extLst>
      <p:ext uri="{BB962C8B-B14F-4D97-AF65-F5344CB8AC3E}">
        <p14:creationId xmlns:p14="http://schemas.microsoft.com/office/powerpoint/2010/main" val="351434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052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Моносомия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2n-1)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 синдром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Шерешевского-Тернера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5277410"/>
            <a:ext cx="2898648" cy="1636776"/>
          </a:xfrm>
        </p:spPr>
      </p:pic>
      <p:sp>
        <p:nvSpPr>
          <p:cNvPr id="5" name="TextBox 4"/>
          <p:cNvSpPr txBox="1"/>
          <p:nvPr/>
        </p:nvSpPr>
        <p:spPr>
          <a:xfrm>
            <a:off x="7470648" y="1161288"/>
            <a:ext cx="4389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Синдром Шерешевского-Тернера (СШТ) вызывается:</a:t>
            </a:r>
          </a:p>
          <a:p>
            <a:r>
              <a:rPr lang="ru-RU" b="1" dirty="0" smtClean="0"/>
              <a:t>   1. Полной утратой </a:t>
            </a:r>
            <a:r>
              <a:rPr lang="en-US" b="1" dirty="0" smtClean="0"/>
              <a:t>Y-</a:t>
            </a:r>
            <a:r>
              <a:rPr lang="ru-RU" b="1" dirty="0" smtClean="0"/>
              <a:t>хромосомы. Кариотип (46,</a:t>
            </a:r>
            <a:r>
              <a:rPr lang="en-US" b="1" dirty="0" smtClean="0"/>
              <a:t>XY) → (45,X).</a:t>
            </a:r>
          </a:p>
          <a:p>
            <a:r>
              <a:rPr lang="ru-RU" b="1" dirty="0" smtClean="0"/>
              <a:t>   2. Частичной или полной </a:t>
            </a:r>
            <a:r>
              <a:rPr lang="ru-RU" b="1" dirty="0" err="1" smtClean="0"/>
              <a:t>делецией</a:t>
            </a:r>
            <a:r>
              <a:rPr lang="ru-RU" b="1" dirty="0" smtClean="0"/>
              <a:t> короткого плеча Х-хромосомы:</a:t>
            </a:r>
          </a:p>
          <a:p>
            <a:r>
              <a:rPr lang="ru-RU" b="1" dirty="0" smtClean="0"/>
              <a:t>/46</a:t>
            </a:r>
            <a:r>
              <a:rPr lang="en-US" b="1" dirty="0" smtClean="0"/>
              <a:t>,</a:t>
            </a:r>
            <a:r>
              <a:rPr lang="en-US" b="1" dirty="0" err="1" smtClean="0"/>
              <a:t>X,del</a:t>
            </a:r>
            <a:r>
              <a:rPr lang="en-US" b="1" dirty="0" smtClean="0"/>
              <a:t>(</a:t>
            </a:r>
            <a:r>
              <a:rPr lang="en-US" b="1" dirty="0" err="1" smtClean="0"/>
              <a:t>Xp</a:t>
            </a:r>
            <a:r>
              <a:rPr lang="en-US" b="1" dirty="0" smtClean="0"/>
              <a:t>)/</a:t>
            </a:r>
            <a:r>
              <a:rPr lang="ru-RU" b="1" dirty="0" smtClean="0"/>
              <a:t>. (</a:t>
            </a:r>
            <a:r>
              <a:rPr lang="ru-RU" sz="1600" b="1" dirty="0" smtClean="0">
                <a:solidFill>
                  <a:srgbClr val="FF0000"/>
                </a:solidFill>
              </a:rPr>
              <a:t>р- петите</a:t>
            </a:r>
            <a:r>
              <a:rPr lang="ru-RU" b="1" dirty="0" smtClean="0"/>
              <a:t>).</a:t>
            </a:r>
            <a:endParaRPr lang="en-US" b="1" dirty="0" smtClean="0"/>
          </a:p>
          <a:p>
            <a:r>
              <a:rPr lang="ru-RU" b="1" dirty="0" smtClean="0"/>
              <a:t>   3. Полной </a:t>
            </a:r>
            <a:r>
              <a:rPr lang="ru-RU" b="1" dirty="0" err="1" smtClean="0"/>
              <a:t>делецией</a:t>
            </a:r>
            <a:r>
              <a:rPr lang="ru-RU" b="1" dirty="0" smtClean="0"/>
              <a:t> длинного плеча Х-хромосомы: </a:t>
            </a:r>
            <a:r>
              <a:rPr lang="en-US" b="1" dirty="0" smtClean="0"/>
              <a:t>/46,X,del(</a:t>
            </a:r>
            <a:r>
              <a:rPr lang="en-US" b="1" dirty="0" err="1" smtClean="0"/>
              <a:t>Xq</a:t>
            </a:r>
            <a:r>
              <a:rPr lang="en-US" b="1" dirty="0" smtClean="0"/>
              <a:t>)/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/>
              <a:t>   Также встречается </a:t>
            </a:r>
            <a:r>
              <a:rPr lang="ru-RU" b="1" dirty="0" err="1" smtClean="0"/>
              <a:t>мозаицизм</a:t>
            </a:r>
            <a:r>
              <a:rPr lang="ru-RU" b="1" dirty="0" smtClean="0"/>
              <a:t> – одновременное присутствие в организме клеток двух типов: </a:t>
            </a:r>
            <a:endParaRPr lang="en-US" b="1" dirty="0" smtClean="0"/>
          </a:p>
          <a:p>
            <a:r>
              <a:rPr lang="ru-RU" b="1" dirty="0" smtClean="0"/>
              <a:t>45,Х/46,ХХ или 45,Х/46,</a:t>
            </a:r>
            <a:r>
              <a:rPr lang="en-US" b="1" dirty="0" smtClean="0"/>
              <a:t>XY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Моносомия</a:t>
            </a:r>
            <a:r>
              <a:rPr lang="ru-RU" b="1" dirty="0" smtClean="0"/>
              <a:t> типа (45</a:t>
            </a:r>
            <a:r>
              <a:rPr lang="en-US" b="1" dirty="0" smtClean="0"/>
              <a:t>,Y</a:t>
            </a:r>
            <a:r>
              <a:rPr lang="ru-RU" b="1" dirty="0" smtClean="0"/>
              <a:t>) у человека не обнаружена.</a:t>
            </a:r>
          </a:p>
          <a:p>
            <a:r>
              <a:rPr lang="ru-RU" b="1" dirty="0" smtClean="0"/>
              <a:t>   Частота встречаемости в популяции 1:2000 – 5000 новорожденных девочек.</a:t>
            </a:r>
          </a:p>
          <a:p>
            <a:r>
              <a:rPr lang="ru-RU" b="1" dirty="0" smtClean="0"/>
              <a:t>Только 1% зачатий с кариотипом плода  Шерешевского-Тернера выживает после родов.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1024128"/>
            <a:ext cx="3822192" cy="5623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16" y="1051560"/>
            <a:ext cx="3398520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9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0149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Наиболее частый случай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трисомии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(2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n+1)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синдром Дауна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740664"/>
            <a:ext cx="4032504" cy="24871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291840"/>
            <a:ext cx="5599176" cy="3447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6" y="1188720"/>
            <a:ext cx="3110700" cy="5550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1432" y="1124712"/>
            <a:ext cx="2807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Синдром Дауна (СД) – </a:t>
            </a:r>
            <a:r>
              <a:rPr lang="ru-RU" sz="2000" b="1" dirty="0" smtClean="0">
                <a:solidFill>
                  <a:srgbClr val="0070C0"/>
                </a:solidFill>
              </a:rPr>
              <a:t>аутосомная </a:t>
            </a:r>
            <a:r>
              <a:rPr lang="ru-RU" sz="2000" b="1" dirty="0" err="1" smtClean="0">
                <a:solidFill>
                  <a:srgbClr val="0070C0"/>
                </a:solidFill>
              </a:rPr>
              <a:t>трисомия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/>
              <a:t>по 21 хромосоме.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Примерно 1-5% случаев СД – </a:t>
            </a:r>
            <a:r>
              <a:rPr lang="ru-RU" sz="2000" b="1" dirty="0" err="1" smtClean="0"/>
              <a:t>мозаицизм</a:t>
            </a:r>
            <a:r>
              <a:rPr lang="ru-RU" sz="2000" b="1" dirty="0" smtClean="0"/>
              <a:t> (не все клетки содержат лишнюю хромосому): пример такого женского кариотипа</a:t>
            </a:r>
          </a:p>
          <a:p>
            <a:r>
              <a:rPr lang="ru-RU" sz="2000" b="1" dirty="0" smtClean="0"/>
              <a:t>(</a:t>
            </a:r>
            <a:r>
              <a:rPr lang="en-US" sz="2000" b="1" dirty="0" smtClean="0"/>
              <a:t>46,XX/47,XX,+21)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Риск рождения ребенка с СД резко увеличивается с возрастом матери:</a:t>
            </a:r>
          </a:p>
          <a:p>
            <a:r>
              <a:rPr lang="ru-RU" sz="2000" b="1" dirty="0" smtClean="0"/>
              <a:t>0,1% - 20 лет, 3,6% - 45 лет.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" y="2688336"/>
            <a:ext cx="2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Частота рождений 1:900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3440" y="1417320"/>
            <a:ext cx="139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Кариотип:</a:t>
            </a:r>
          </a:p>
          <a:p>
            <a:r>
              <a:rPr lang="ru-RU" b="1" dirty="0" smtClean="0"/>
              <a:t>Муж. </a:t>
            </a:r>
          </a:p>
          <a:p>
            <a:r>
              <a:rPr lang="ru-RU" b="1" dirty="0" smtClean="0"/>
              <a:t>47,</a:t>
            </a:r>
            <a:r>
              <a:rPr lang="en-US" b="1" dirty="0" smtClean="0"/>
              <a:t>XY, +21</a:t>
            </a:r>
            <a:endParaRPr lang="ru-RU" b="1" dirty="0" smtClean="0"/>
          </a:p>
          <a:p>
            <a:r>
              <a:rPr lang="ru-RU" b="1" dirty="0" smtClean="0"/>
              <a:t>Жен.</a:t>
            </a:r>
            <a:endParaRPr lang="en-US" b="1" dirty="0" smtClean="0"/>
          </a:p>
          <a:p>
            <a:r>
              <a:rPr lang="en-US" b="1" dirty="0" smtClean="0"/>
              <a:t>47,XX, +21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21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7406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Генетические основы синдрома Дауна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804672"/>
            <a:ext cx="7936992" cy="5833871"/>
          </a:xfrm>
        </p:spPr>
      </p:pic>
      <p:sp>
        <p:nvSpPr>
          <p:cNvPr id="5" name="Стрелка влево 4"/>
          <p:cNvSpPr/>
          <p:nvPr/>
        </p:nvSpPr>
        <p:spPr>
          <a:xfrm>
            <a:off x="6976872" y="3931920"/>
            <a:ext cx="17830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51392" y="1417320"/>
            <a:ext cx="3154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Установлено, что гены, расположенные в районе, критичном для синдрома Дауна (</a:t>
            </a:r>
            <a:r>
              <a:rPr lang="en-US" b="1" dirty="0" smtClean="0"/>
              <a:t>DSCR – Down syndrome critical region)</a:t>
            </a:r>
            <a:r>
              <a:rPr lang="ru-RU" b="1" dirty="0" smtClean="0"/>
              <a:t>, отвечают за характерные мутантные фенотипы при синдроме Дауна.</a:t>
            </a:r>
          </a:p>
          <a:p>
            <a:r>
              <a:rPr lang="ru-RU" b="1" dirty="0" smtClean="0"/>
              <a:t>   У лиц с синдромом Дауна </a:t>
            </a:r>
            <a:r>
              <a:rPr lang="ru-RU" b="1" dirty="0" smtClean="0"/>
              <a:t>  </a:t>
            </a:r>
            <a:r>
              <a:rPr lang="ru-RU" b="1" dirty="0" smtClean="0"/>
              <a:t>снижен риск развития ряда онкологических заболеваний.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Этот факт связывают с повышенной экспрессией гена этой области, т.наз. </a:t>
            </a:r>
            <a:r>
              <a:rPr lang="ru-RU" b="1" dirty="0"/>
              <a:t>г</a:t>
            </a:r>
            <a:r>
              <a:rPr lang="ru-RU" b="1" dirty="0" smtClean="0"/>
              <a:t>ена </a:t>
            </a:r>
            <a:r>
              <a:rPr lang="en-US" b="1" dirty="0" smtClean="0"/>
              <a:t>DSCR1.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9185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880</Words>
  <Application>Microsoft Office PowerPoint</Application>
  <PresentationFormat>Широкоэкранный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Занятие 7.2</vt:lpstr>
      <vt:lpstr>Экстракорпоральное оплодотворение и  определение пола и генетических аномалий эмбриона</vt:lpstr>
      <vt:lpstr>Классификация мутаций</vt:lpstr>
      <vt:lpstr>Хромосомные мутации</vt:lpstr>
      <vt:lpstr> Хромосомные мутации – изменения структуры хромосом</vt:lpstr>
      <vt:lpstr>Типы количественной изменчивости хромосом</vt:lpstr>
      <vt:lpstr>  Моносомия (2n-1):  синдром Шерешевского-Тернера</vt:lpstr>
      <vt:lpstr>Наиболее частый случай трисомии (2n+1):  синдром Дауна </vt:lpstr>
      <vt:lpstr>Генетические основы синдрома Дауна</vt:lpstr>
      <vt:lpstr>Другие примеры изменения числа аутосом</vt:lpstr>
      <vt:lpstr>Синдром Клайнфельтера</vt:lpstr>
      <vt:lpstr>Пример синдрома, вызванного структурными аномалиями аутосом</vt:lpstr>
      <vt:lpstr>Генные мутации</vt:lpstr>
      <vt:lpstr>Инсерции и делеции приводят к сдвигу рамки считывания (frameshift mutations) </vt:lpstr>
      <vt:lpstr>Важнейшие базы данных генных мутаций</vt:lpstr>
      <vt:lpstr>Занятие 7.2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Детерминация пола у человека</dc:title>
  <dc:creator>Кирилл</dc:creator>
  <cp:lastModifiedBy>Кирилл</cp:lastModifiedBy>
  <cp:revision>77</cp:revision>
  <dcterms:created xsi:type="dcterms:W3CDTF">2021-07-25T03:59:45Z</dcterms:created>
  <dcterms:modified xsi:type="dcterms:W3CDTF">2022-01-18T15:59:13Z</dcterms:modified>
</cp:coreProperties>
</file>