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9F59-2B52-428B-BDDB-4E9DF02EBE5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8FE-DCF2-467B-84A3-B1A1C7A5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7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9F59-2B52-428B-BDDB-4E9DF02EBE5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8FE-DCF2-467B-84A3-B1A1C7A5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7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9F59-2B52-428B-BDDB-4E9DF02EBE5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8FE-DCF2-467B-84A3-B1A1C7A5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1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9F59-2B52-428B-BDDB-4E9DF02EBE5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8FE-DCF2-467B-84A3-B1A1C7A5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3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9F59-2B52-428B-BDDB-4E9DF02EBE5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8FE-DCF2-467B-84A3-B1A1C7A5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9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9F59-2B52-428B-BDDB-4E9DF02EBE5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8FE-DCF2-467B-84A3-B1A1C7A5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0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9F59-2B52-428B-BDDB-4E9DF02EBE5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8FE-DCF2-467B-84A3-B1A1C7A5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9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9F59-2B52-428B-BDDB-4E9DF02EBE5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8FE-DCF2-467B-84A3-B1A1C7A5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0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9F59-2B52-428B-BDDB-4E9DF02EBE5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8FE-DCF2-467B-84A3-B1A1C7A5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5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9F59-2B52-428B-BDDB-4E9DF02EBE5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8FE-DCF2-467B-84A3-B1A1C7A5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6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9F59-2B52-428B-BDDB-4E9DF02EBE5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8FE-DCF2-467B-84A3-B1A1C7A5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3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49F59-2B52-428B-BDDB-4E9DF02EBE5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C48FE-DCF2-467B-84A3-B1A1C7A58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2881"/>
            <a:ext cx="9144000" cy="119786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Занятие </a:t>
            </a:r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7.1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80745"/>
            <a:ext cx="9144000" cy="52669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0745"/>
            <a:ext cx="9144000" cy="52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8778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Гипотеза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Лайон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" y="950976"/>
            <a:ext cx="2987040" cy="2688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63" y="935387"/>
            <a:ext cx="4990289" cy="5702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6760" y="832104"/>
            <a:ext cx="3621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В 1961 г. Мэри </a:t>
            </a:r>
            <a:r>
              <a:rPr lang="ru-RU" b="1" dirty="0" err="1" smtClean="0"/>
              <a:t>Лайон</a:t>
            </a:r>
            <a:r>
              <a:rPr lang="ru-RU" b="1" dirty="0" smtClean="0"/>
              <a:t> (Англия) выдвинула гипотезу, что на ранних стадиях эмбрионального развития происходит </a:t>
            </a:r>
            <a:r>
              <a:rPr lang="ru-RU" b="1" i="1" dirty="0" smtClean="0"/>
              <a:t>случайная</a:t>
            </a:r>
            <a:r>
              <a:rPr lang="ru-RU" b="1" dirty="0" smtClean="0"/>
              <a:t> </a:t>
            </a:r>
            <a:r>
              <a:rPr lang="ru-RU" b="1" dirty="0" err="1" smtClean="0"/>
              <a:t>инактивация</a:t>
            </a:r>
            <a:r>
              <a:rPr lang="ru-RU" b="1" dirty="0" smtClean="0"/>
              <a:t> одной Х-хромосомы.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Этот процесс </a:t>
            </a:r>
            <a:r>
              <a:rPr lang="ru-RU" b="1" dirty="0" smtClean="0">
                <a:solidFill>
                  <a:srgbClr val="FF0000"/>
                </a:solidFill>
              </a:rPr>
              <a:t>равновероятен</a:t>
            </a:r>
            <a:r>
              <a:rPr lang="ru-RU" b="1" dirty="0" smtClean="0"/>
              <a:t> для Х-хромосомы вне зависимости имеет ли она материнское или отцовское происхождение.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 результате  все соматические клетки зрелого женского организма будут содержать одну активную и одну неактивную Х-хромосому, а организм в целом будет представлять собой </a:t>
            </a:r>
            <a:r>
              <a:rPr lang="ru-RU" b="1" dirty="0" smtClean="0">
                <a:solidFill>
                  <a:srgbClr val="FF0000"/>
                </a:solidFill>
              </a:rPr>
              <a:t>мозаику</a:t>
            </a:r>
            <a:r>
              <a:rPr lang="ru-RU" b="1" dirty="0" smtClean="0"/>
              <a:t> из клеток, в которых инактивирована одна Х-хромосома</a:t>
            </a:r>
            <a:r>
              <a:rPr lang="ru-RU" b="1" dirty="0"/>
              <a:t> </a:t>
            </a:r>
            <a:r>
              <a:rPr lang="ru-RU" b="1" dirty="0" smtClean="0"/>
              <a:t>- мужского или женского происхождения.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4215" y="3877056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Мэри Френсис </a:t>
            </a:r>
            <a:r>
              <a:rPr lang="ru-RU" b="1" dirty="0" err="1" smtClean="0"/>
              <a:t>Лайон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0985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8686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Женский пол – мозаика по Х-сцепленным генам, которые находятся в гетерозиготном состоянии 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960120"/>
            <a:ext cx="8695944" cy="56509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8" y="960120"/>
            <a:ext cx="2039112" cy="5650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310895" y="1179576"/>
            <a:ext cx="13898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2 клетки: 36 ч</a:t>
            </a:r>
          </a:p>
          <a:p>
            <a:endParaRPr lang="ru-RU" sz="1600" b="1" dirty="0"/>
          </a:p>
          <a:p>
            <a:endParaRPr lang="ru-RU" sz="1600" b="1" dirty="0" smtClean="0"/>
          </a:p>
          <a:p>
            <a:r>
              <a:rPr lang="ru-RU" sz="1600" b="1" dirty="0" smtClean="0"/>
              <a:t>4 клетки: 48 ч</a:t>
            </a:r>
          </a:p>
          <a:p>
            <a:endParaRPr lang="ru-RU" sz="1600" b="1" dirty="0"/>
          </a:p>
          <a:p>
            <a:endParaRPr lang="ru-RU" sz="1600" b="1" dirty="0" smtClean="0"/>
          </a:p>
          <a:p>
            <a:r>
              <a:rPr lang="ru-RU" sz="1600" b="1" dirty="0" smtClean="0"/>
              <a:t>8 клеток: 60 ч</a:t>
            </a:r>
          </a:p>
          <a:p>
            <a:endParaRPr lang="ru-RU" sz="1600" b="1" dirty="0"/>
          </a:p>
          <a:p>
            <a:endParaRPr lang="ru-RU" sz="1600" b="1" dirty="0" smtClean="0"/>
          </a:p>
          <a:p>
            <a:r>
              <a:rPr lang="ru-RU" sz="1600" b="1" dirty="0" smtClean="0"/>
              <a:t>16-32 клетки (морула): </a:t>
            </a:r>
          </a:p>
          <a:p>
            <a:r>
              <a:rPr lang="ru-RU" sz="1600" b="1" dirty="0" smtClean="0"/>
              <a:t>4 </a:t>
            </a:r>
            <a:r>
              <a:rPr lang="ru-RU" sz="1600" b="1" dirty="0" err="1" smtClean="0"/>
              <a:t>сут</a:t>
            </a:r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smtClean="0"/>
              <a:t>58 клеток (ранняя </a:t>
            </a:r>
            <a:r>
              <a:rPr lang="ru-RU" sz="1600" b="1" dirty="0" err="1" smtClean="0"/>
              <a:t>бластоциста</a:t>
            </a:r>
            <a:r>
              <a:rPr lang="ru-RU" sz="1600" b="1" dirty="0" smtClean="0"/>
              <a:t>): 6 </a:t>
            </a:r>
            <a:r>
              <a:rPr lang="ru-RU" sz="1600" b="1" dirty="0" err="1" smtClean="0"/>
              <a:t>сут</a:t>
            </a:r>
            <a:endParaRPr lang="ru-RU" sz="1600" b="1" dirty="0" smtClean="0"/>
          </a:p>
          <a:p>
            <a:endParaRPr lang="ru-RU" sz="1600" b="1" dirty="0"/>
          </a:p>
          <a:p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152" y="713232"/>
            <a:ext cx="2359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</a:t>
            </a:r>
            <a:r>
              <a:rPr lang="ru-RU" sz="1400" b="1" dirty="0" smtClean="0">
                <a:solidFill>
                  <a:srgbClr val="FF0000"/>
                </a:solidFill>
              </a:rPr>
              <a:t>Стадии эмбриогенеза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9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5449"/>
            <a:ext cx="10515600" cy="8869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Тельце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Барра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: инактивированная Х-хромосома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24" y="1042416"/>
            <a:ext cx="3892296" cy="3273552"/>
          </a:xfrm>
        </p:spPr>
      </p:pic>
      <p:sp>
        <p:nvSpPr>
          <p:cNvPr id="6" name="TextBox 5"/>
          <p:cNvSpPr txBox="1"/>
          <p:nvPr/>
        </p:nvSpPr>
        <p:spPr>
          <a:xfrm>
            <a:off x="8116824" y="4562856"/>
            <a:ext cx="3989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Тельце </a:t>
            </a:r>
            <a:r>
              <a:rPr lang="ru-RU" sz="1600" b="1" dirty="0" err="1" smtClean="0"/>
              <a:t>Барра</a:t>
            </a:r>
            <a:r>
              <a:rPr lang="ru-RU" sz="1600" b="1" dirty="0" smtClean="0"/>
              <a:t> (половое хроматиновое тельце) – одна из инактивированных Х-хромосом, свернутая в плотную структуру.</a:t>
            </a:r>
          </a:p>
          <a:p>
            <a:r>
              <a:rPr lang="ru-RU" sz="1600" b="1" dirty="0" smtClean="0"/>
              <a:t>   Не все добавочные Х-хромосомы инактивируются в виде тельца </a:t>
            </a:r>
            <a:r>
              <a:rPr lang="ru-RU" sz="1600" b="1" dirty="0" err="1" smtClean="0"/>
              <a:t>Барра</a:t>
            </a:r>
            <a:r>
              <a:rPr lang="ru-RU" sz="1600" b="1" dirty="0" smtClean="0"/>
              <a:t>.    Остаются активированными около 15% генов, локализованных на Х-хромосоме.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914400"/>
            <a:ext cx="6007608" cy="5687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72" y="1078992"/>
            <a:ext cx="165201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6583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Механизм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инактивации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Х-хромосом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5" y="749808"/>
            <a:ext cx="6777785" cy="5897880"/>
          </a:xfrm>
        </p:spPr>
      </p:pic>
      <p:sp>
        <p:nvSpPr>
          <p:cNvPr id="7" name="TextBox 6"/>
          <p:cNvSpPr txBox="1"/>
          <p:nvPr/>
        </p:nvSpPr>
        <p:spPr>
          <a:xfrm>
            <a:off x="7699248" y="832104"/>
            <a:ext cx="42336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Каждая Х-хромосома содержит участок </a:t>
            </a:r>
            <a:r>
              <a:rPr lang="en-US" b="1" dirty="0" smtClean="0"/>
              <a:t>XIC (X-inactivation center). </a:t>
            </a:r>
            <a:r>
              <a:rPr lang="ru-RU" b="1" dirty="0" smtClean="0"/>
              <a:t>В этом участке расположен ген </a:t>
            </a:r>
            <a:r>
              <a:rPr lang="en-US" b="1" dirty="0" err="1" smtClean="0"/>
              <a:t>Xist</a:t>
            </a:r>
            <a:r>
              <a:rPr lang="en-US" b="1" dirty="0" smtClean="0"/>
              <a:t> (X-inactive specific transcript)</a:t>
            </a:r>
            <a:r>
              <a:rPr lang="ru-RU" b="1" dirty="0" smtClean="0"/>
              <a:t>. Его размер около 1 млн. </a:t>
            </a:r>
            <a:r>
              <a:rPr lang="ru-RU" b="1" dirty="0" err="1" smtClean="0"/>
              <a:t>п.о</a:t>
            </a:r>
            <a:r>
              <a:rPr lang="ru-RU" b="1" dirty="0" smtClean="0"/>
              <a:t>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Кодируемая этим геном </a:t>
            </a:r>
            <a:r>
              <a:rPr lang="ru-RU" b="1" dirty="0" err="1" smtClean="0"/>
              <a:t>мРНК</a:t>
            </a:r>
            <a:r>
              <a:rPr lang="ru-RU" b="1" dirty="0" smtClean="0"/>
              <a:t> не транслируется в белок. Она связывается с хромосомой, делая ее недоступной для работы транскрипционных ферментов. В результате эта хромосома постепенно превращается в тельце </a:t>
            </a:r>
            <a:r>
              <a:rPr lang="ru-RU" b="1" dirty="0" err="1" smtClean="0"/>
              <a:t>Барра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   Первоначально, уровень транскрипции гена </a:t>
            </a:r>
            <a:r>
              <a:rPr lang="en-US" b="1" dirty="0" err="1" smtClean="0"/>
              <a:t>Xist</a:t>
            </a:r>
            <a:r>
              <a:rPr lang="en-US" b="1" dirty="0" smtClean="0"/>
              <a:t> </a:t>
            </a:r>
            <a:r>
              <a:rPr lang="ru-RU" b="1" dirty="0" smtClean="0"/>
              <a:t>на всех Х-хромосомах одинаков. Однако далее транскрипция усиливается </a:t>
            </a:r>
            <a:r>
              <a:rPr lang="ru-RU" b="1" i="1" dirty="0" smtClean="0"/>
              <a:t>только на той Х-хромосоме, которая подвергается </a:t>
            </a:r>
            <a:r>
              <a:rPr lang="ru-RU" b="1" i="1" dirty="0" err="1" smtClean="0"/>
              <a:t>инактивации</a:t>
            </a:r>
            <a:r>
              <a:rPr lang="ru-RU" b="1" i="1" dirty="0" smtClean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3323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79552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Детерминация пола у человека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886968"/>
            <a:ext cx="7370064" cy="5733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704088"/>
            <a:ext cx="4373880" cy="57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94183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Y-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хромосома и мужской тип развития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042416"/>
            <a:ext cx="5925312" cy="5458967"/>
          </a:xfrm>
        </p:spPr>
      </p:pic>
      <p:sp>
        <p:nvSpPr>
          <p:cNvPr id="5" name="TextBox 4"/>
          <p:cNvSpPr txBox="1"/>
          <p:nvPr/>
        </p:nvSpPr>
        <p:spPr>
          <a:xfrm>
            <a:off x="6272784" y="1042416"/>
            <a:ext cx="5571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en-US" b="1" dirty="0" smtClean="0"/>
              <a:t>Y-</a:t>
            </a:r>
            <a:r>
              <a:rPr lang="ru-RU" b="1" dirty="0" smtClean="0"/>
              <a:t>содержит значительно меньше генов (мин. 75), чем Х-хромосома (900-1400). На концах</a:t>
            </a:r>
            <a:r>
              <a:rPr lang="en-US" b="1" dirty="0" smtClean="0"/>
              <a:t> Y-</a:t>
            </a:r>
            <a:r>
              <a:rPr lang="ru-RU" b="1" dirty="0" smtClean="0"/>
              <a:t>хромосомы находятся </a:t>
            </a:r>
            <a:r>
              <a:rPr lang="ru-RU" b="1" dirty="0" err="1" smtClean="0"/>
              <a:t>псевдоаутосомные</a:t>
            </a:r>
            <a:r>
              <a:rPr lang="ru-RU" b="1" dirty="0" smtClean="0"/>
              <a:t> районы (</a:t>
            </a:r>
            <a:r>
              <a:rPr lang="en-US" b="1" dirty="0" smtClean="0"/>
              <a:t>PAR</a:t>
            </a:r>
            <a:r>
              <a:rPr lang="ru-RU" b="1" dirty="0" smtClean="0"/>
              <a:t>, 5%</a:t>
            </a:r>
            <a:r>
              <a:rPr lang="en-US" b="1" dirty="0" smtClean="0"/>
              <a:t>),</a:t>
            </a:r>
            <a:r>
              <a:rPr lang="ru-RU" b="1" dirty="0" smtClean="0"/>
              <a:t> которые </a:t>
            </a:r>
            <a:r>
              <a:rPr lang="ru-RU" b="1" dirty="0" err="1" smtClean="0"/>
              <a:t>гомологичны</a:t>
            </a:r>
            <a:r>
              <a:rPr lang="ru-RU" b="1" dirty="0" smtClean="0"/>
              <a:t> участкам Х-хромосомы и обмениваются (</a:t>
            </a:r>
            <a:r>
              <a:rPr lang="ru-RU" b="1" dirty="0" err="1" smtClean="0"/>
              <a:t>рекомбинируют</a:t>
            </a:r>
            <a:r>
              <a:rPr lang="ru-RU" b="1" dirty="0" smtClean="0"/>
              <a:t>) с ними во время мейоза. Оставшиеся негомологичные участки (95%) не </a:t>
            </a:r>
            <a:r>
              <a:rPr lang="ru-RU" b="1" dirty="0" err="1" smtClean="0"/>
              <a:t>рекомбинируют</a:t>
            </a:r>
            <a:r>
              <a:rPr lang="ru-RU" b="1" dirty="0" smtClean="0"/>
              <a:t> с Х-хромосомой – это специфичный для мужского пола район </a:t>
            </a:r>
            <a:r>
              <a:rPr lang="en-US" b="1" dirty="0" smtClean="0"/>
              <a:t>Y-</a:t>
            </a:r>
            <a:r>
              <a:rPr lang="ru-RU" b="1" dirty="0" smtClean="0"/>
              <a:t>хромосомы (</a:t>
            </a:r>
            <a:r>
              <a:rPr lang="en-US" b="1" dirty="0" smtClean="0"/>
              <a:t>MSY).</a:t>
            </a:r>
            <a:endParaRPr lang="ru-RU" b="1" dirty="0" smtClean="0"/>
          </a:p>
          <a:p>
            <a:r>
              <a:rPr lang="ru-RU" b="1" dirty="0" smtClean="0"/>
              <a:t>   </a:t>
            </a:r>
            <a:r>
              <a:rPr lang="ru-RU" b="1" dirty="0" err="1" smtClean="0"/>
              <a:t>Эухроматин</a:t>
            </a:r>
            <a:r>
              <a:rPr lang="ru-RU" b="1" dirty="0" smtClean="0"/>
              <a:t> – содержит функциональные гены.</a:t>
            </a:r>
          </a:p>
          <a:p>
            <a:r>
              <a:rPr lang="ru-RU" b="1" dirty="0" smtClean="0"/>
              <a:t>   </a:t>
            </a:r>
            <a:r>
              <a:rPr lang="ru-RU" b="1" dirty="0" err="1" smtClean="0"/>
              <a:t>Гетерохроматин</a:t>
            </a:r>
            <a:r>
              <a:rPr lang="ru-RU" b="1" dirty="0" smtClean="0"/>
              <a:t> – ДНК этого района не транскрибируется.</a:t>
            </a:r>
          </a:p>
          <a:p>
            <a:r>
              <a:rPr lang="ru-RU" b="1" dirty="0" smtClean="0"/>
              <a:t>   Ген </a:t>
            </a:r>
            <a:r>
              <a:rPr lang="en-US" b="1" dirty="0" smtClean="0"/>
              <a:t>SRY</a:t>
            </a:r>
            <a:r>
              <a:rPr lang="ru-RU" b="1" dirty="0" smtClean="0"/>
              <a:t> кодирует </a:t>
            </a:r>
            <a:r>
              <a:rPr lang="ru-RU" b="1" dirty="0" err="1" smtClean="0"/>
              <a:t>тестис</a:t>
            </a:r>
            <a:r>
              <a:rPr lang="ru-RU" b="1" dirty="0" smtClean="0"/>
              <a:t>-детерминирующий фактор (</a:t>
            </a:r>
            <a:r>
              <a:rPr lang="en-US" b="1" dirty="0" smtClean="0"/>
              <a:t>TDF)</a:t>
            </a:r>
            <a:r>
              <a:rPr lang="ru-RU" b="1" dirty="0" smtClean="0"/>
              <a:t>, важный для формирования семенников. </a:t>
            </a:r>
          </a:p>
          <a:p>
            <a:r>
              <a:rPr lang="en-US" b="1" dirty="0" smtClean="0"/>
              <a:t>TDF </a:t>
            </a:r>
            <a:r>
              <a:rPr lang="ru-RU" b="1" dirty="0" smtClean="0"/>
              <a:t>является фактором транскрипции. Он связывается со специальной областью ДНК (промотором), которая регулирует гены половой дифференцировки.</a:t>
            </a:r>
          </a:p>
          <a:p>
            <a:r>
              <a:rPr lang="ru-RU" b="1" dirty="0" smtClean="0"/>
              <a:t>   Аналогичные гены выявлены у всех исследованных видов млекопитающих.</a:t>
            </a:r>
            <a:r>
              <a:rPr lang="en-US" b="1" dirty="0" smtClean="0"/>
              <a:t> 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742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112471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Y-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хромосома содержит и другие гены, важные для мужского типа развития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207008"/>
            <a:ext cx="6986015" cy="5449823"/>
          </a:xfrm>
        </p:spPr>
      </p:pic>
      <p:sp>
        <p:nvSpPr>
          <p:cNvPr id="9" name="TextBox 8"/>
          <p:cNvSpPr txBox="1"/>
          <p:nvPr/>
        </p:nvSpPr>
        <p:spPr>
          <a:xfrm>
            <a:off x="7616952" y="1298448"/>
            <a:ext cx="44165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На длинном плече </a:t>
            </a:r>
            <a:r>
              <a:rPr lang="en-US" sz="2000" b="1" dirty="0" smtClean="0"/>
              <a:t>Y-</a:t>
            </a:r>
            <a:r>
              <a:rPr lang="ru-RU" sz="2000" b="1" dirty="0" smtClean="0"/>
              <a:t>хромосомы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Yq</a:t>
            </a:r>
            <a:r>
              <a:rPr lang="en-US" sz="2000" b="1" dirty="0" smtClean="0"/>
              <a:t>) </a:t>
            </a:r>
            <a:r>
              <a:rPr lang="ru-RU" sz="2000" b="1" dirty="0" smtClean="0"/>
              <a:t>содержатся участки, в которых локализованы гены </a:t>
            </a:r>
            <a:r>
              <a:rPr lang="en-US" sz="2000" b="1" dirty="0" smtClean="0"/>
              <a:t>AZF</a:t>
            </a:r>
            <a:r>
              <a:rPr lang="ru-RU" sz="2000" b="1" dirty="0" smtClean="0"/>
              <a:t> - так называемые </a:t>
            </a:r>
            <a:r>
              <a:rPr lang="ru-RU" sz="2000" b="1" i="1" dirty="0" smtClean="0"/>
              <a:t>факторы </a:t>
            </a:r>
            <a:r>
              <a:rPr lang="ru-RU" sz="2000" b="1" i="1" dirty="0" err="1" smtClean="0"/>
              <a:t>азоспермии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  Эти гены  участвуют в контроле образования сперматозоидов.</a:t>
            </a:r>
          </a:p>
          <a:p>
            <a:r>
              <a:rPr lang="ru-RU" sz="2000" b="1" dirty="0" smtClean="0"/>
              <a:t>   Ряд видов мужского бесплодия вызывается мелкими и крупными выпадениями сегментов ДНК (</a:t>
            </a:r>
            <a:r>
              <a:rPr lang="ru-RU" sz="2000" b="1" dirty="0" err="1" smtClean="0"/>
              <a:t>делециями</a:t>
            </a:r>
            <a:r>
              <a:rPr lang="ru-RU" sz="2000" b="1" dirty="0" smtClean="0"/>
              <a:t>) в этих участках.</a:t>
            </a:r>
          </a:p>
          <a:p>
            <a:r>
              <a:rPr lang="ru-RU" sz="2000" b="1" dirty="0" smtClean="0"/>
              <a:t>   Эти </a:t>
            </a:r>
            <a:r>
              <a:rPr lang="ru-RU" sz="2000" b="1" dirty="0" err="1" smtClean="0"/>
              <a:t>делеции</a:t>
            </a:r>
            <a:r>
              <a:rPr lang="ru-RU" sz="2000" b="1" dirty="0" smtClean="0"/>
              <a:t> – второе место по частоте патологий сперматогенеза после нарушений хромосомного набора (кариотипа).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0300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7223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Соотношение полов у человека равно единице?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7616" y="804672"/>
            <a:ext cx="364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47688" y="960120"/>
            <a:ext cx="529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Соотношение 1: 1 выполняется при соблюдении следующих условий:</a:t>
            </a:r>
          </a:p>
          <a:p>
            <a:r>
              <a:rPr lang="ru-RU" b="1" dirty="0" smtClean="0"/>
              <a:t>     1. За счет равновероятного распределения хромосом  половые клетки мужчины продуцируют равное количество типов сперматозоидов, содержащих Х- и </a:t>
            </a:r>
            <a:r>
              <a:rPr lang="en-US" b="1" dirty="0" smtClean="0"/>
              <a:t>Y-</a:t>
            </a:r>
            <a:r>
              <a:rPr lang="ru-RU" b="1" dirty="0" smtClean="0"/>
              <a:t>хромосомы.</a:t>
            </a:r>
          </a:p>
          <a:p>
            <a:r>
              <a:rPr lang="ru-RU" b="1" dirty="0" smtClean="0"/>
              <a:t>     2. Сперматозоиды обоих типов имеют одинаковую жизнеспособность и подвижность в женских половых путях.</a:t>
            </a:r>
          </a:p>
          <a:p>
            <a:r>
              <a:rPr lang="ru-RU" b="1" dirty="0" smtClean="0"/>
              <a:t>     3. Поверхность яйцеклетки в одинаковой степени проницаема для сперматозоидов обоих типов. </a:t>
            </a:r>
          </a:p>
          <a:p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28" y="4288536"/>
            <a:ext cx="5202936" cy="237744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18" y="989338"/>
            <a:ext cx="1626870" cy="238975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" y="960120"/>
            <a:ext cx="4770882" cy="56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5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Мутации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могут вызывать   снижение подвижности сперматозоидов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690688"/>
            <a:ext cx="8659368" cy="4591240"/>
          </a:xfrm>
        </p:spPr>
      </p:pic>
    </p:spTree>
    <p:extLst>
      <p:ext uri="{BB962C8B-B14F-4D97-AF65-F5344CB8AC3E}">
        <p14:creationId xmlns:p14="http://schemas.microsoft.com/office/powerpoint/2010/main" val="371609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0424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тклонения от 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теоретического значения соотношения полов 1:1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222121"/>
            <a:ext cx="3710856" cy="54347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392" y="1133856"/>
            <a:ext cx="7680960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1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585"/>
            <a:ext cx="10515600" cy="8778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«Феномен военных лет»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9" y="822960"/>
            <a:ext cx="6238685" cy="45445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42" y="822960"/>
            <a:ext cx="5095218" cy="5504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699" y="5468112"/>
            <a:ext cx="6238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Во время войн больше гибнет мужчин, чем женщин. Достоверно установлено, что в эти периоды происходит увеличение мужских рождений на 1-2% по сравнению с мирным временем.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67728" y="6492240"/>
            <a:ext cx="522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Памятник солдатам, уходящим на фронт (2014 г.)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514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297"/>
            <a:ext cx="10515600" cy="104241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Дозовая компенсация предотвращает избыточную экспрессию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Х-сцепленных генов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861"/>
            <a:ext cx="4434840" cy="25932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3374137"/>
            <a:ext cx="5431536" cy="3288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6440" y="1124712"/>
            <a:ext cx="6080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После оплодотворения в соматических клетках мужчин и женщин содержится равное количество </a:t>
            </a:r>
            <a:r>
              <a:rPr lang="ru-RU" sz="2000" b="1" dirty="0" err="1" smtClean="0"/>
              <a:t>аутосом</a:t>
            </a:r>
            <a:r>
              <a:rPr lang="ru-RU" sz="2000" b="1" dirty="0" smtClean="0"/>
              <a:t> (по 44), но различное число  Х-хромосом: 2  для женщин (набор ХХ) и </a:t>
            </a:r>
            <a:r>
              <a:rPr lang="ru-RU" sz="2000" b="1" dirty="0"/>
              <a:t>1</a:t>
            </a:r>
            <a:r>
              <a:rPr lang="en-US" sz="2000" b="1" dirty="0" smtClean="0"/>
              <a:t> </a:t>
            </a:r>
            <a:r>
              <a:rPr lang="ru-RU" sz="2000" b="1" dirty="0" smtClean="0"/>
              <a:t>для мужчин (набор </a:t>
            </a:r>
            <a:r>
              <a:rPr lang="en-US" sz="2000" b="1" dirty="0" smtClean="0"/>
              <a:t>XY</a:t>
            </a:r>
            <a:r>
              <a:rPr lang="ru-RU" sz="2000" b="1" dirty="0" smtClean="0"/>
              <a:t>). </a:t>
            </a:r>
          </a:p>
          <a:p>
            <a:r>
              <a:rPr lang="ru-RU" sz="2000" b="1" dirty="0" smtClean="0"/>
              <a:t>     Теоретически, у женщин все гены, сцепленные с Х-хромосомой, будут представлены в двойной дозе и, тем самым, в женских  соматических клетках будет образовываться вдвое больше продуктов этих генов.</a:t>
            </a:r>
          </a:p>
          <a:p>
            <a:r>
              <a:rPr lang="ru-RU" sz="2000" b="1" dirty="0" smtClean="0"/>
              <a:t>     Однако, в действительности, этого удвоения не наблюдается вследствие работы механизма </a:t>
            </a:r>
            <a:r>
              <a:rPr lang="ru-RU" sz="2000" b="1" dirty="0" smtClean="0">
                <a:solidFill>
                  <a:srgbClr val="FF0000"/>
                </a:solidFill>
              </a:rPr>
              <a:t>компенсации дозы.</a:t>
            </a:r>
          </a:p>
          <a:p>
            <a:r>
              <a:rPr lang="ru-RU" sz="2000" b="1" dirty="0" smtClean="0"/>
              <a:t>     Этот механизм обеспечивает </a:t>
            </a:r>
            <a:r>
              <a:rPr lang="ru-RU" sz="2000" b="1" dirty="0" err="1" smtClean="0"/>
              <a:t>инактивацию</a:t>
            </a:r>
            <a:r>
              <a:rPr lang="ru-RU" sz="2000" b="1" dirty="0" smtClean="0"/>
              <a:t> одной из Х-хромосом. Тем самым, экспрессия Х-сцепленных генов в женских и мужских клетках становится одинаковой. </a:t>
            </a:r>
            <a:endParaRPr lang="ru-RU" sz="2000" b="1" dirty="0"/>
          </a:p>
        </p:txBody>
      </p:sp>
      <p:sp>
        <p:nvSpPr>
          <p:cNvPr id="7" name="Стрелка вниз 6"/>
          <p:cNvSpPr/>
          <p:nvPr/>
        </p:nvSpPr>
        <p:spPr>
          <a:xfrm rot="18333217">
            <a:off x="1573119" y="3272949"/>
            <a:ext cx="442961" cy="78352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42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Широкоэкранный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Занятие 7.1</vt:lpstr>
      <vt:lpstr>Детерминация пола у человека</vt:lpstr>
      <vt:lpstr>Y-хромосома и мужской тип развития</vt:lpstr>
      <vt:lpstr>Y-хромосома содержит и другие гены, важные для мужского типа развития</vt:lpstr>
      <vt:lpstr>Соотношение полов у человека равно единице?</vt:lpstr>
      <vt:lpstr>Мутации могут вызывать   снижение подвижности сперматозоидов</vt:lpstr>
      <vt:lpstr> Отклонения от  теоретического значения соотношения полов 1:1</vt:lpstr>
      <vt:lpstr>«Феномен военных лет»</vt:lpstr>
      <vt:lpstr>Дозовая компенсация предотвращает избыточную экспрессию  Х-сцепленных генов</vt:lpstr>
      <vt:lpstr>Гипотеза Лайон</vt:lpstr>
      <vt:lpstr>Женский пол – мозаика по Х-сцепленным генам, которые находятся в гетерозиготном состоянии </vt:lpstr>
      <vt:lpstr>Тельце Барра: инактивированная Х-хромосома</vt:lpstr>
      <vt:lpstr>Механизм инактивации Х-хромосом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7.1</dc:title>
  <dc:creator>Кирилл</dc:creator>
  <cp:lastModifiedBy>Кирилл</cp:lastModifiedBy>
  <cp:revision>3</cp:revision>
  <dcterms:created xsi:type="dcterms:W3CDTF">2022-01-12T15:23:35Z</dcterms:created>
  <dcterms:modified xsi:type="dcterms:W3CDTF">2022-01-12T15:26:14Z</dcterms:modified>
</cp:coreProperties>
</file>