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 id="282" r:id="rId22"/>
    <p:sldId id="280" r:id="rId23"/>
    <p:sldId id="284" r:id="rId24"/>
    <p:sldId id="283" r:id="rId25"/>
    <p:sldId id="276" r:id="rId26"/>
    <p:sldId id="277" r:id="rId27"/>
    <p:sldId id="278" r:id="rId28"/>
    <p:sldId id="279" r:id="rId29"/>
    <p:sldId id="28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0"/>
      </p:cViewPr>
      <p:guideLst/>
    </p:cSldViewPr>
  </p:slideViewPr>
  <p:notesTextViewPr>
    <p:cViewPr>
      <p:scale>
        <a:sx n="1" d="1"/>
        <a:sy n="1" d="1"/>
      </p:scale>
      <p:origin x="0" y="0"/>
    </p:cViewPr>
  </p:notesTextViewPr>
  <p:sorterViewPr>
    <p:cViewPr varScale="1">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395299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17963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34643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239314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181001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C39596-5E41-458A-A2AA-5D010582936B}" type="datetimeFigureOut">
              <a:rPr lang="ru-RU" smtClean="0"/>
              <a:t>18.07.2021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253767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C39596-5E41-458A-A2AA-5D010582936B}" type="datetimeFigureOut">
              <a:rPr lang="ru-RU" smtClean="0"/>
              <a:t>18.07.2021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409266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C39596-5E41-458A-A2AA-5D010582936B}" type="datetimeFigureOut">
              <a:rPr lang="ru-RU" smtClean="0"/>
              <a:t>18.07.2021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212439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C39596-5E41-458A-A2AA-5D010582936B}" type="datetimeFigureOut">
              <a:rPr lang="ru-RU" smtClean="0"/>
              <a:t>18.07.2021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283044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C39596-5E41-458A-A2AA-5D010582936B}" type="datetimeFigureOut">
              <a:rPr lang="ru-RU" smtClean="0"/>
              <a:t>18.07.2021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154252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C39596-5E41-458A-A2AA-5D010582936B}" type="datetimeFigureOut">
              <a:rPr lang="ru-RU" smtClean="0"/>
              <a:t>18.07.2021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31371F-FA26-48FE-8AB2-33C8DE00AAC5}" type="slidenum">
              <a:rPr lang="ru-RU" smtClean="0"/>
              <a:t>‹#›</a:t>
            </a:fld>
            <a:endParaRPr lang="ru-RU"/>
          </a:p>
        </p:txBody>
      </p:sp>
    </p:spTree>
    <p:extLst>
      <p:ext uri="{BB962C8B-B14F-4D97-AF65-F5344CB8AC3E}">
        <p14:creationId xmlns:p14="http://schemas.microsoft.com/office/powerpoint/2010/main" val="22097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39596-5E41-458A-A2AA-5D010582936B}" type="datetimeFigureOut">
              <a:rPr lang="ru-RU" smtClean="0"/>
              <a:t>18.07.2021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1371F-FA26-48FE-8AB2-33C8DE00AAC5}" type="slidenum">
              <a:rPr lang="ru-RU" smtClean="0"/>
              <a:t>‹#›</a:t>
            </a:fld>
            <a:endParaRPr lang="ru-RU"/>
          </a:p>
        </p:txBody>
      </p:sp>
    </p:spTree>
    <p:extLst>
      <p:ext uri="{BB962C8B-B14F-4D97-AF65-F5344CB8AC3E}">
        <p14:creationId xmlns:p14="http://schemas.microsoft.com/office/powerpoint/2010/main" val="420693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0585"/>
            <a:ext cx="9144000" cy="704087"/>
          </a:xfrm>
        </p:spPr>
        <p:txBody>
          <a:bodyPr>
            <a:normAutofit fontScale="90000"/>
          </a:bodyPr>
          <a:lstStyle/>
          <a:p>
            <a:r>
              <a:rPr lang="ru-RU" sz="4800" b="1" dirty="0" smtClean="0">
                <a:solidFill>
                  <a:srgbClr val="FF0000"/>
                </a:solidFill>
                <a:latin typeface="+mn-lt"/>
              </a:rPr>
              <a:t>Занятие 5 </a:t>
            </a:r>
            <a:endParaRPr lang="ru-RU" sz="4800" b="1" dirty="0">
              <a:solidFill>
                <a:srgbClr val="FF0000"/>
              </a:solidFill>
              <a:latin typeface="+mn-lt"/>
            </a:endParaRPr>
          </a:p>
        </p:txBody>
      </p:sp>
      <p:sp>
        <p:nvSpPr>
          <p:cNvPr id="3" name="Подзаголовок 2"/>
          <p:cNvSpPr>
            <a:spLocks noGrp="1"/>
          </p:cNvSpPr>
          <p:nvPr>
            <p:ph type="subTitle" idx="1"/>
          </p:nvPr>
        </p:nvSpPr>
        <p:spPr>
          <a:xfrm>
            <a:off x="1524000" y="1325880"/>
            <a:ext cx="9144000" cy="4965192"/>
          </a:xfrm>
        </p:spPr>
        <p:txBody>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04672"/>
            <a:ext cx="9211056" cy="5888736"/>
          </a:xfrm>
          <a:prstGeom prst="rect">
            <a:avLst/>
          </a:prstGeom>
        </p:spPr>
      </p:pic>
    </p:spTree>
    <p:extLst>
      <p:ext uri="{BB962C8B-B14F-4D97-AF65-F5344CB8AC3E}">
        <p14:creationId xmlns:p14="http://schemas.microsoft.com/office/powerpoint/2010/main" val="699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009"/>
            <a:ext cx="10515600" cy="1005839"/>
          </a:xfrm>
        </p:spPr>
        <p:txBody>
          <a:bodyPr>
            <a:normAutofit/>
          </a:bodyPr>
          <a:lstStyle/>
          <a:p>
            <a:pPr algn="ctr"/>
            <a:r>
              <a:rPr lang="ru-RU" sz="3200" b="1" dirty="0" smtClean="0">
                <a:solidFill>
                  <a:srgbClr val="FF0000"/>
                </a:solidFill>
                <a:latin typeface="+mn-lt"/>
              </a:rPr>
              <a:t>Классическая генетика базируется на  законах Менделя</a:t>
            </a:r>
            <a:endParaRPr lang="ru-RU" sz="3200" b="1" dirty="0">
              <a:solidFill>
                <a:srgbClr val="FF0000"/>
              </a:solidFill>
              <a:latin typeface="+mn-lt"/>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7" y="941832"/>
            <a:ext cx="4745735" cy="2999232"/>
          </a:xfrm>
        </p:spPr>
      </p:pic>
      <p:sp>
        <p:nvSpPr>
          <p:cNvPr id="7" name="TextBox 6"/>
          <p:cNvSpPr txBox="1"/>
          <p:nvPr/>
        </p:nvSpPr>
        <p:spPr>
          <a:xfrm>
            <a:off x="4901183" y="996696"/>
            <a:ext cx="7223761" cy="5909310"/>
          </a:xfrm>
          <a:prstGeom prst="rect">
            <a:avLst/>
          </a:prstGeom>
          <a:noFill/>
        </p:spPr>
        <p:txBody>
          <a:bodyPr wrap="square" rtlCol="0">
            <a:spAutoFit/>
          </a:bodyPr>
          <a:lstStyle/>
          <a:p>
            <a:r>
              <a:rPr lang="ru-RU" b="1" dirty="0" smtClean="0"/>
              <a:t>   </a:t>
            </a:r>
            <a:r>
              <a:rPr lang="ru-RU" b="1" dirty="0" err="1" smtClean="0"/>
              <a:t>Грегор</a:t>
            </a:r>
            <a:r>
              <a:rPr lang="ru-RU" b="1" dirty="0" smtClean="0"/>
              <a:t> Мендель учился в Венском университете. Преподавал физику в Высшей школе г. </a:t>
            </a:r>
            <a:r>
              <a:rPr lang="ru-RU" b="1" dirty="0" err="1" smtClean="0"/>
              <a:t>Брюнн</a:t>
            </a:r>
            <a:r>
              <a:rPr lang="ru-RU" b="1" dirty="0" smtClean="0"/>
              <a:t> (ныне г. Брно, Чехия). Хорошо знал методы математической статистики.</a:t>
            </a:r>
          </a:p>
          <a:p>
            <a:r>
              <a:rPr lang="ru-RU" b="1" dirty="0" smtClean="0"/>
              <a:t>   Свои выводы о наследовании моногенных признаков, которые теперь называют законами Менделя, сформулировал на основе опытов с семенами гороха (</a:t>
            </a:r>
            <a:r>
              <a:rPr lang="en-US" b="1" dirty="0" err="1" smtClean="0"/>
              <a:t>Pisum</a:t>
            </a:r>
            <a:r>
              <a:rPr lang="en-US" b="1" dirty="0"/>
              <a:t> </a:t>
            </a:r>
            <a:r>
              <a:rPr lang="en-US" b="1" dirty="0" err="1" smtClean="0"/>
              <a:t>sativum</a:t>
            </a:r>
            <a:r>
              <a:rPr lang="en-US" b="1" dirty="0" smtClean="0"/>
              <a:t>)</a:t>
            </a:r>
            <a:r>
              <a:rPr lang="ru-RU" b="1" dirty="0" smtClean="0"/>
              <a:t>.</a:t>
            </a:r>
          </a:p>
          <a:p>
            <a:r>
              <a:rPr lang="ru-RU" b="1" dirty="0" smtClean="0"/>
              <a:t>   Результаты опытов были опубликованы в очередном томе «</a:t>
            </a:r>
            <a:r>
              <a:rPr lang="ru-RU" b="1" i="1" dirty="0" smtClean="0"/>
              <a:t>Трудов </a:t>
            </a:r>
            <a:r>
              <a:rPr lang="ru-RU" b="1" i="1" dirty="0" err="1" smtClean="0"/>
              <a:t>брюннского</a:t>
            </a:r>
            <a:r>
              <a:rPr lang="ru-RU" b="1" i="1" dirty="0" smtClean="0"/>
              <a:t> общества естествоиспытателей</a:t>
            </a:r>
            <a:r>
              <a:rPr lang="ru-RU" b="1" dirty="0" smtClean="0"/>
              <a:t>» под названием «</a:t>
            </a:r>
            <a:r>
              <a:rPr lang="ru-RU" b="1" dirty="0" smtClean="0">
                <a:solidFill>
                  <a:srgbClr val="00B050"/>
                </a:solidFill>
              </a:rPr>
              <a:t>Опыты над растительными гибридами</a:t>
            </a:r>
            <a:r>
              <a:rPr lang="ru-RU" b="1" dirty="0" smtClean="0"/>
              <a:t>».  Этот том был распределен по 120 библиотекам мира. Кроме того, Мендель послал оттиски своей статьи крупнейшим биологам мира. Она их не заинтересовала.</a:t>
            </a:r>
          </a:p>
          <a:p>
            <a:r>
              <a:rPr lang="ru-RU" b="1" dirty="0" smtClean="0"/>
              <a:t>   Вероятно, что работу Менделя прочитал и Чарльз Дарвин, но не нашел ее интересной (возможно из-за ограниченного знания немецкого языка). </a:t>
            </a:r>
          </a:p>
          <a:p>
            <a:r>
              <a:rPr lang="ru-RU" b="1" dirty="0" smtClean="0"/>
              <a:t>   Что же касается Менделя, то достоверно известно: он  тщательно изучил главный труд Дарвина: «Происхождение видов путем естественного отбора», но не объединил свои идеи с дарвиновскими.</a:t>
            </a:r>
          </a:p>
          <a:p>
            <a:r>
              <a:rPr lang="ru-RU" b="1" dirty="0"/>
              <a:t> </a:t>
            </a:r>
            <a:r>
              <a:rPr lang="ru-RU" b="1" dirty="0" smtClean="0"/>
              <a:t>  История биологии изменилась кардинальным образом, если бы Дарвин использовал выводы работы Менделя, но</a:t>
            </a:r>
          </a:p>
          <a:p>
            <a:r>
              <a:rPr lang="ru-RU" b="1" dirty="0" smtClean="0"/>
              <a:t>                                                </a:t>
            </a:r>
            <a:r>
              <a:rPr lang="ru-RU" b="1" dirty="0" smtClean="0">
                <a:solidFill>
                  <a:srgbClr val="FF0000"/>
                </a:solidFill>
              </a:rPr>
              <a:t>НЕ СРОСЛОСЬ!</a:t>
            </a:r>
          </a:p>
          <a:p>
            <a:endParaRPr lang="ru-RU"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9" y="4023359"/>
            <a:ext cx="4745736" cy="2688717"/>
          </a:xfrm>
          <a:prstGeom prst="rect">
            <a:avLst/>
          </a:prstGeom>
        </p:spPr>
      </p:pic>
    </p:spTree>
    <p:extLst>
      <p:ext uri="{BB962C8B-B14F-4D97-AF65-F5344CB8AC3E}">
        <p14:creationId xmlns:p14="http://schemas.microsoft.com/office/powerpoint/2010/main" val="376939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936" y="82297"/>
            <a:ext cx="11774424" cy="576071"/>
          </a:xfrm>
        </p:spPr>
        <p:txBody>
          <a:bodyPr>
            <a:normAutofit/>
          </a:bodyPr>
          <a:lstStyle/>
          <a:p>
            <a:pPr algn="ctr"/>
            <a:r>
              <a:rPr lang="ru-RU" sz="2400" b="1" dirty="0" smtClean="0">
                <a:solidFill>
                  <a:srgbClr val="FF0000"/>
                </a:solidFill>
                <a:latin typeface="+mn-lt"/>
              </a:rPr>
              <a:t>Успех Менделя:   тщательная подготовка опытов и их математический  анализ</a:t>
            </a:r>
            <a:endParaRPr lang="ru-RU" sz="24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36" y="658368"/>
            <a:ext cx="7156704" cy="6085554"/>
          </a:xfrm>
        </p:spPr>
      </p:pic>
      <p:sp>
        <p:nvSpPr>
          <p:cNvPr id="5" name="TextBox 4"/>
          <p:cNvSpPr txBox="1"/>
          <p:nvPr/>
        </p:nvSpPr>
        <p:spPr>
          <a:xfrm>
            <a:off x="8558784" y="1261872"/>
            <a:ext cx="3419856" cy="369332"/>
          </a:xfrm>
          <a:prstGeom prst="rect">
            <a:avLst/>
          </a:prstGeom>
          <a:noFill/>
        </p:spPr>
        <p:txBody>
          <a:bodyPr wrap="square" rtlCol="0">
            <a:spAutoFit/>
          </a:bodyPr>
          <a:lstStyle/>
          <a:p>
            <a:endParaRPr lang="ru-RU"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648" y="585216"/>
            <a:ext cx="4599432" cy="2843785"/>
          </a:xfrm>
          <a:prstGeom prst="rect">
            <a:avLst/>
          </a:prstGeom>
        </p:spPr>
      </p:pic>
      <p:sp>
        <p:nvSpPr>
          <p:cNvPr id="7" name="TextBox 6"/>
          <p:cNvSpPr txBox="1"/>
          <p:nvPr/>
        </p:nvSpPr>
        <p:spPr>
          <a:xfrm flipH="1">
            <a:off x="7635239" y="3621024"/>
            <a:ext cx="4343401" cy="2862322"/>
          </a:xfrm>
          <a:prstGeom prst="rect">
            <a:avLst/>
          </a:prstGeom>
          <a:noFill/>
        </p:spPr>
        <p:txBody>
          <a:bodyPr wrap="square" rtlCol="0">
            <a:spAutoFit/>
          </a:bodyPr>
          <a:lstStyle/>
          <a:p>
            <a:r>
              <a:rPr lang="ru-RU" b="1" dirty="0" smtClean="0"/>
              <a:t>Горох – удачный выбор объекта:</a:t>
            </a:r>
          </a:p>
          <a:p>
            <a:r>
              <a:rPr lang="ru-RU" b="1" dirty="0" smtClean="0"/>
              <a:t>   1. Мендель закупил на рынке семена только </a:t>
            </a:r>
            <a:r>
              <a:rPr lang="ru-RU" b="1" dirty="0" smtClean="0">
                <a:solidFill>
                  <a:srgbClr val="FF0000"/>
                </a:solidFill>
              </a:rPr>
              <a:t>чистых линий</a:t>
            </a:r>
            <a:r>
              <a:rPr lang="ru-RU" b="1" dirty="0" smtClean="0"/>
              <a:t>, в которых каждый из 7-ми признаков передавался из поколение в поколение без изменений.</a:t>
            </a:r>
          </a:p>
          <a:p>
            <a:r>
              <a:rPr lang="ru-RU" b="1" dirty="0" smtClean="0"/>
              <a:t>    2. Горох легко поддается перекрестному опылению.</a:t>
            </a:r>
          </a:p>
          <a:p>
            <a:r>
              <a:rPr lang="ru-RU" b="1" dirty="0" smtClean="0"/>
              <a:t>    3. Были отобраны семена, дающие очень четко различающиеся признаки растений.</a:t>
            </a:r>
            <a:endParaRPr lang="ru-RU" b="1" dirty="0"/>
          </a:p>
        </p:txBody>
      </p:sp>
    </p:spTree>
    <p:extLst>
      <p:ext uri="{BB962C8B-B14F-4D97-AF65-F5344CB8AC3E}">
        <p14:creationId xmlns:p14="http://schemas.microsoft.com/office/powerpoint/2010/main" val="371360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777239"/>
          </a:xfrm>
        </p:spPr>
        <p:txBody>
          <a:bodyPr>
            <a:normAutofit/>
          </a:bodyPr>
          <a:lstStyle/>
          <a:p>
            <a:pPr algn="ctr"/>
            <a:r>
              <a:rPr lang="ru-RU" sz="3200" b="1" dirty="0" smtClean="0">
                <a:solidFill>
                  <a:srgbClr val="FF0000"/>
                </a:solidFill>
                <a:latin typeface="+mn-lt"/>
              </a:rPr>
              <a:t>Принципиальная новизна в методике Менделя</a:t>
            </a:r>
            <a:endParaRPr lang="ru-RU" sz="3200" b="1" dirty="0">
              <a:solidFill>
                <a:srgbClr val="FF0000"/>
              </a:solidFill>
              <a:latin typeface="+mn-lt"/>
            </a:endParaRPr>
          </a:p>
        </p:txBody>
      </p:sp>
      <p:sp>
        <p:nvSpPr>
          <p:cNvPr id="5" name="TextBox 4"/>
          <p:cNvSpPr txBox="1"/>
          <p:nvPr/>
        </p:nvSpPr>
        <p:spPr>
          <a:xfrm>
            <a:off x="5815584" y="758952"/>
            <a:ext cx="3611880" cy="5078313"/>
          </a:xfrm>
          <a:prstGeom prst="rect">
            <a:avLst/>
          </a:prstGeom>
          <a:noFill/>
        </p:spPr>
        <p:txBody>
          <a:bodyPr wrap="square" rtlCol="0">
            <a:spAutoFit/>
          </a:bodyPr>
          <a:lstStyle/>
          <a:p>
            <a:r>
              <a:rPr lang="ru-RU" b="1" dirty="0" smtClean="0"/>
              <a:t>   Мендель существенно упростил экспериментальный метод:  </a:t>
            </a:r>
          </a:p>
          <a:p>
            <a:r>
              <a:rPr lang="ru-RU" b="1" dirty="0"/>
              <a:t> </a:t>
            </a:r>
            <a:r>
              <a:rPr lang="ru-RU" b="1" dirty="0" smtClean="0"/>
              <a:t>  1. Выбрал альтернативные признаки, изучил их поодиночке и лишь потом перешел к более сложным комбинациям.</a:t>
            </a:r>
          </a:p>
          <a:p>
            <a:r>
              <a:rPr lang="ru-RU" b="1" dirty="0" smtClean="0"/>
              <a:t>   2. Провел статистический анализ закономерностей наследования.</a:t>
            </a:r>
          </a:p>
          <a:p>
            <a:r>
              <a:rPr lang="ru-RU" b="1" dirty="0" smtClean="0"/>
              <a:t>   3. Предложил правильное биологическое объяснение результатов статистики: зародышевые клетки (гаметы) несут постоянный набор признаков, которые можно выявить с помощью методики скрещивания (перекрестного опыления). </a:t>
            </a:r>
            <a:endParaRPr lang="ru-RU" b="1"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758952"/>
            <a:ext cx="5559552" cy="5842623"/>
          </a:xfrm>
        </p:spPr>
      </p:pic>
      <p:sp>
        <p:nvSpPr>
          <p:cNvPr id="10" name="TextBox 9"/>
          <p:cNvSpPr txBox="1"/>
          <p:nvPr/>
        </p:nvSpPr>
        <p:spPr>
          <a:xfrm>
            <a:off x="9336024" y="859536"/>
            <a:ext cx="2596896" cy="6463308"/>
          </a:xfrm>
          <a:prstGeom prst="rect">
            <a:avLst/>
          </a:prstGeom>
          <a:noFill/>
        </p:spPr>
        <p:txBody>
          <a:bodyPr wrap="square" rtlCol="0">
            <a:spAutoFit/>
          </a:bodyPr>
          <a:lstStyle/>
          <a:p>
            <a:r>
              <a:rPr lang="ru-RU" b="1" dirty="0" smtClean="0"/>
              <a:t>Результаты опытов, в которых растения с одним контрастным признаком опылялись пыльцой растений с другим парным признаком.</a:t>
            </a:r>
          </a:p>
          <a:p>
            <a:r>
              <a:rPr lang="ru-RU" b="1" dirty="0" smtClean="0"/>
              <a:t>   1. В первом поколении (</a:t>
            </a:r>
            <a:r>
              <a:rPr lang="en-US" b="1" dirty="0" smtClean="0"/>
              <a:t>F₁) </a:t>
            </a:r>
            <a:r>
              <a:rPr lang="ru-RU" b="1" dirty="0" smtClean="0"/>
              <a:t>все растения имели один признак – доминантный.</a:t>
            </a:r>
          </a:p>
          <a:p>
            <a:r>
              <a:rPr lang="ru-RU" b="1" dirty="0" smtClean="0"/>
              <a:t>   2. Во втором поколении (</a:t>
            </a:r>
            <a:r>
              <a:rPr lang="en-US" b="1" dirty="0" smtClean="0"/>
              <a:t>F₂) </a:t>
            </a:r>
            <a:r>
              <a:rPr lang="ru-RU" b="1" dirty="0" smtClean="0"/>
              <a:t>у примерно ¾ растений этот признак сохранялся, а у примерно ¼  растений вновь появлялся рецессивный признак одного из родителей.</a:t>
            </a:r>
          </a:p>
          <a:p>
            <a:endParaRPr lang="ru-RU" b="1" dirty="0" smtClean="0"/>
          </a:p>
          <a:p>
            <a:endParaRPr lang="ru-RU" b="1" dirty="0"/>
          </a:p>
        </p:txBody>
      </p:sp>
    </p:spTree>
    <p:extLst>
      <p:ext uri="{BB962C8B-B14F-4D97-AF65-F5344CB8AC3E}">
        <p14:creationId xmlns:p14="http://schemas.microsoft.com/office/powerpoint/2010/main" val="107795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1024127"/>
          </a:xfrm>
        </p:spPr>
        <p:txBody>
          <a:bodyPr>
            <a:normAutofit/>
          </a:bodyPr>
          <a:lstStyle/>
          <a:p>
            <a:pPr algn="ctr"/>
            <a:r>
              <a:rPr lang="ru-RU" sz="3200" b="1" dirty="0" smtClean="0">
                <a:solidFill>
                  <a:srgbClr val="FF0000"/>
                </a:solidFill>
                <a:latin typeface="+mn-lt"/>
              </a:rPr>
              <a:t>Трагедия ученого, открытия которого были признаны  только через 35 лет после его смерти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45" y="1267841"/>
            <a:ext cx="3438094" cy="435133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224" y="1106424"/>
            <a:ext cx="7892287" cy="5358384"/>
          </a:xfrm>
          <a:prstGeom prst="rect">
            <a:avLst/>
          </a:prstGeom>
        </p:spPr>
      </p:pic>
      <p:sp>
        <p:nvSpPr>
          <p:cNvPr id="6" name="TextBox 5"/>
          <p:cNvSpPr txBox="1"/>
          <p:nvPr/>
        </p:nvSpPr>
        <p:spPr>
          <a:xfrm>
            <a:off x="329184" y="5806440"/>
            <a:ext cx="3447288" cy="646331"/>
          </a:xfrm>
          <a:prstGeom prst="rect">
            <a:avLst/>
          </a:prstGeom>
          <a:noFill/>
        </p:spPr>
        <p:txBody>
          <a:bodyPr wrap="square" rtlCol="0">
            <a:spAutoFit/>
          </a:bodyPr>
          <a:lstStyle/>
          <a:p>
            <a:pPr algn="ctr"/>
            <a:r>
              <a:rPr lang="ru-RU" b="1" dirty="0" err="1" smtClean="0"/>
              <a:t>Грегор</a:t>
            </a:r>
            <a:r>
              <a:rPr lang="ru-RU" b="1" dirty="0" smtClean="0"/>
              <a:t> Иоганн Мендель</a:t>
            </a:r>
          </a:p>
          <a:p>
            <a:pPr algn="ctr"/>
            <a:r>
              <a:rPr lang="ru-RU" b="1" dirty="0" smtClean="0"/>
              <a:t>(1822 – 1884)</a:t>
            </a:r>
            <a:endParaRPr lang="ru-RU" b="1" dirty="0"/>
          </a:p>
        </p:txBody>
      </p:sp>
    </p:spTree>
    <p:extLst>
      <p:ext uri="{BB962C8B-B14F-4D97-AF65-F5344CB8AC3E}">
        <p14:creationId xmlns:p14="http://schemas.microsoft.com/office/powerpoint/2010/main" val="18212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153"/>
            <a:ext cx="10515600" cy="813815"/>
          </a:xfrm>
        </p:spPr>
        <p:txBody>
          <a:bodyPr>
            <a:normAutofit fontScale="90000"/>
          </a:bodyPr>
          <a:lstStyle/>
          <a:p>
            <a:pPr algn="ctr"/>
            <a:r>
              <a:rPr lang="ru-RU" sz="3200" b="1" dirty="0" smtClean="0">
                <a:solidFill>
                  <a:srgbClr val="FF0000"/>
                </a:solidFill>
                <a:latin typeface="+mn-lt"/>
              </a:rPr>
              <a:t>Вспомним основные термины: гомологичные хромосомы, гены, аллели, гомо- и </a:t>
            </a:r>
            <a:r>
              <a:rPr lang="ru-RU" sz="3200" b="1" dirty="0" err="1" smtClean="0">
                <a:solidFill>
                  <a:srgbClr val="FF0000"/>
                </a:solidFill>
                <a:latin typeface="+mn-lt"/>
              </a:rPr>
              <a:t>гетерозиготы</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9" y="886968"/>
            <a:ext cx="8385047" cy="577900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221" y="993648"/>
            <a:ext cx="3419475" cy="3340608"/>
          </a:xfrm>
          <a:prstGeom prst="rect">
            <a:avLst/>
          </a:prstGeom>
        </p:spPr>
      </p:pic>
      <p:sp>
        <p:nvSpPr>
          <p:cNvPr id="6" name="TextBox 5"/>
          <p:cNvSpPr txBox="1"/>
          <p:nvPr/>
        </p:nvSpPr>
        <p:spPr>
          <a:xfrm>
            <a:off x="8668512" y="4562856"/>
            <a:ext cx="3377184" cy="2031325"/>
          </a:xfrm>
          <a:prstGeom prst="rect">
            <a:avLst/>
          </a:prstGeom>
          <a:noFill/>
        </p:spPr>
        <p:txBody>
          <a:bodyPr wrap="square" rtlCol="0">
            <a:spAutoFit/>
          </a:bodyPr>
          <a:lstStyle/>
          <a:p>
            <a:r>
              <a:rPr lang="ru-RU" b="1" dirty="0" smtClean="0">
                <a:solidFill>
                  <a:srgbClr val="FF0000"/>
                </a:solidFill>
              </a:rPr>
              <a:t>Гомозиготный организм </a:t>
            </a:r>
            <a:r>
              <a:rPr lang="ru-RU" b="1" dirty="0" smtClean="0"/>
              <a:t>– имеет одинаковые аллели одного и того же гена в гомологичных хромосомах (</a:t>
            </a:r>
            <a:r>
              <a:rPr lang="ru-RU" b="1" dirty="0" err="1" smtClean="0"/>
              <a:t>Аа</a:t>
            </a:r>
            <a:r>
              <a:rPr lang="ru-RU" b="1" dirty="0" smtClean="0"/>
              <a:t> или </a:t>
            </a:r>
            <a:r>
              <a:rPr lang="ru-RU" b="1" dirty="0" err="1" smtClean="0"/>
              <a:t>аа</a:t>
            </a:r>
            <a:r>
              <a:rPr lang="ru-RU" b="1" dirty="0" smtClean="0"/>
              <a:t>).</a:t>
            </a:r>
          </a:p>
          <a:p>
            <a:r>
              <a:rPr lang="ru-RU" b="1" dirty="0" smtClean="0">
                <a:solidFill>
                  <a:srgbClr val="FF0000"/>
                </a:solidFill>
              </a:rPr>
              <a:t>Гетерозиготный организм </a:t>
            </a:r>
            <a:r>
              <a:rPr lang="ru-RU" b="1" dirty="0" smtClean="0"/>
              <a:t>– имеет разные аллели (</a:t>
            </a:r>
            <a:r>
              <a:rPr lang="ru-RU" b="1" dirty="0" err="1" smtClean="0"/>
              <a:t>Аа</a:t>
            </a:r>
            <a:r>
              <a:rPr lang="ru-RU" b="1" dirty="0" smtClean="0"/>
              <a:t>).</a:t>
            </a:r>
            <a:endParaRPr lang="ru-RU" b="1" dirty="0"/>
          </a:p>
        </p:txBody>
      </p:sp>
    </p:spTree>
    <p:extLst>
      <p:ext uri="{BB962C8B-B14F-4D97-AF65-F5344CB8AC3E}">
        <p14:creationId xmlns:p14="http://schemas.microsoft.com/office/powerpoint/2010/main" val="313862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36" y="109729"/>
            <a:ext cx="11676888" cy="1051559"/>
          </a:xfrm>
        </p:spPr>
        <p:txBody>
          <a:bodyPr>
            <a:normAutofit/>
          </a:bodyPr>
          <a:lstStyle/>
          <a:p>
            <a:pPr algn="ctr"/>
            <a:r>
              <a:rPr lang="ru-RU" sz="3200" b="1" dirty="0" smtClean="0">
                <a:solidFill>
                  <a:srgbClr val="FF0000"/>
                </a:solidFill>
                <a:latin typeface="+mn-lt"/>
              </a:rPr>
              <a:t>Статистический характер распределения генов по гаметам при мейозе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9672" y="1078992"/>
            <a:ext cx="5986272" cy="5605272"/>
          </a:xfrm>
        </p:spPr>
      </p:pic>
    </p:spTree>
    <p:extLst>
      <p:ext uri="{BB962C8B-B14F-4D97-AF65-F5344CB8AC3E}">
        <p14:creationId xmlns:p14="http://schemas.microsoft.com/office/powerpoint/2010/main" val="118798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05255"/>
          </a:xfrm>
        </p:spPr>
        <p:txBody>
          <a:bodyPr>
            <a:normAutofit fontScale="90000"/>
          </a:bodyPr>
          <a:lstStyle/>
          <a:p>
            <a:pPr algn="ctr"/>
            <a:r>
              <a:rPr lang="ru-RU" sz="3200" b="1" dirty="0" smtClean="0">
                <a:solidFill>
                  <a:srgbClr val="FF0000"/>
                </a:solidFill>
                <a:latin typeface="+mn-lt"/>
              </a:rPr>
              <a:t>Скрещивание только одной пары контрастных признаков</a:t>
            </a:r>
            <a:br>
              <a:rPr lang="ru-RU" sz="3200" b="1" dirty="0" smtClean="0">
                <a:solidFill>
                  <a:srgbClr val="FF0000"/>
                </a:solidFill>
                <a:latin typeface="+mn-lt"/>
              </a:rPr>
            </a:br>
            <a:r>
              <a:rPr lang="ru-RU" sz="3200" b="1" dirty="0" smtClean="0">
                <a:solidFill>
                  <a:srgbClr val="FF0000"/>
                </a:solidFill>
                <a:latin typeface="+mn-lt"/>
              </a:rPr>
              <a:t>(моногибридное скрещивание)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7456" y="961708"/>
            <a:ext cx="3810000" cy="2286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72" y="3306350"/>
            <a:ext cx="6794071" cy="3551650"/>
          </a:xfrm>
          <a:prstGeom prst="rect">
            <a:avLst/>
          </a:prstGeom>
        </p:spPr>
      </p:pic>
      <p:sp>
        <p:nvSpPr>
          <p:cNvPr id="3" name="Прямоугольник 2"/>
          <p:cNvSpPr/>
          <p:nvPr/>
        </p:nvSpPr>
        <p:spPr>
          <a:xfrm>
            <a:off x="7499643" y="961708"/>
            <a:ext cx="4543005" cy="5909310"/>
          </a:xfrm>
          <a:prstGeom prst="rect">
            <a:avLst/>
          </a:prstGeom>
        </p:spPr>
        <p:txBody>
          <a:bodyPr wrap="square">
            <a:spAutoFit/>
          </a:bodyPr>
          <a:lstStyle/>
          <a:p>
            <a:r>
              <a:rPr lang="ru-RU" b="1" dirty="0" smtClean="0"/>
              <a:t>   Результаты </a:t>
            </a:r>
            <a:r>
              <a:rPr lang="ru-RU" b="1" dirty="0"/>
              <a:t>опытов, в которых растения с одним контрастным признаком опылялись пыльцой растений с другим парным признаком.</a:t>
            </a:r>
          </a:p>
          <a:p>
            <a:r>
              <a:rPr lang="ru-RU" b="1" dirty="0"/>
              <a:t>   1. В первом поколении (</a:t>
            </a:r>
            <a:r>
              <a:rPr lang="en-US" b="1" dirty="0" smtClean="0"/>
              <a:t>F1) </a:t>
            </a:r>
            <a:r>
              <a:rPr lang="ru-RU" b="1" dirty="0"/>
              <a:t>все растения имели один признак – </a:t>
            </a:r>
            <a:r>
              <a:rPr lang="ru-RU" b="1" dirty="0" smtClean="0"/>
              <a:t>желтый (доминантный).</a:t>
            </a:r>
            <a:endParaRPr lang="ru-RU" b="1" dirty="0"/>
          </a:p>
          <a:p>
            <a:r>
              <a:rPr lang="ru-RU" b="1" dirty="0"/>
              <a:t>   2. Во втором поколении (</a:t>
            </a:r>
            <a:r>
              <a:rPr lang="en-US" b="1" dirty="0" smtClean="0"/>
              <a:t>F</a:t>
            </a:r>
            <a:r>
              <a:rPr lang="ru-RU" b="1" dirty="0" smtClean="0"/>
              <a:t>2</a:t>
            </a:r>
            <a:r>
              <a:rPr lang="en-US" b="1" dirty="0" smtClean="0"/>
              <a:t>) </a:t>
            </a:r>
            <a:r>
              <a:rPr lang="ru-RU" b="1" dirty="0"/>
              <a:t>у примерно ¾ растений этот признак </a:t>
            </a:r>
            <a:r>
              <a:rPr lang="ru-RU" b="1" dirty="0" smtClean="0"/>
              <a:t>(желтый) сохранялся</a:t>
            </a:r>
            <a:r>
              <a:rPr lang="ru-RU" b="1" dirty="0"/>
              <a:t>, а у примерно ¼  растений вновь появлялся рецессивный признак </a:t>
            </a:r>
            <a:r>
              <a:rPr lang="ru-RU" b="1" dirty="0" smtClean="0"/>
              <a:t>(зеленый) одного </a:t>
            </a:r>
            <a:r>
              <a:rPr lang="ru-RU" b="1" dirty="0"/>
              <a:t>из родителей</a:t>
            </a:r>
            <a:r>
              <a:rPr lang="ru-RU" b="1" dirty="0" smtClean="0"/>
              <a:t>.</a:t>
            </a:r>
          </a:p>
          <a:p>
            <a:r>
              <a:rPr lang="ru-RU" b="1" dirty="0"/>
              <a:t> </a:t>
            </a:r>
            <a:r>
              <a:rPr lang="ru-RU" b="1" dirty="0" smtClean="0"/>
              <a:t>  3. Эти результаты не зависели от того, растения с какими признаками были источниками мужских или женских гамет, т.е. не зависели от пола родителей, несущих контрастные признаки.</a:t>
            </a:r>
          </a:p>
          <a:p>
            <a:r>
              <a:rPr lang="ru-RU" b="1" dirty="0"/>
              <a:t> </a:t>
            </a:r>
            <a:r>
              <a:rPr lang="ru-RU" b="1" dirty="0" smtClean="0"/>
              <a:t>  Все эти результаты позволили сформулировать 3 принципа наследования признаков, называемыми </a:t>
            </a:r>
            <a:r>
              <a:rPr lang="ru-RU" b="1" dirty="0" smtClean="0">
                <a:solidFill>
                  <a:srgbClr val="FF0000"/>
                </a:solidFill>
              </a:rPr>
              <a:t>законами Менделя.</a:t>
            </a:r>
            <a:endParaRPr lang="ru-RU" b="1" dirty="0">
              <a:solidFill>
                <a:srgbClr val="FF0000"/>
              </a:solidFill>
            </a:endParaRPr>
          </a:p>
        </p:txBody>
      </p:sp>
      <p:sp>
        <p:nvSpPr>
          <p:cNvPr id="6" name="TextBox 5"/>
          <p:cNvSpPr txBox="1"/>
          <p:nvPr/>
        </p:nvSpPr>
        <p:spPr>
          <a:xfrm>
            <a:off x="118872" y="1051560"/>
            <a:ext cx="3337560" cy="369332"/>
          </a:xfrm>
          <a:prstGeom prst="rect">
            <a:avLst/>
          </a:prstGeom>
          <a:noFill/>
        </p:spPr>
        <p:txBody>
          <a:bodyPr wrap="square" rtlCol="0">
            <a:spAutoFit/>
          </a:bodyPr>
          <a:lstStyle/>
          <a:p>
            <a:pPr algn="r"/>
            <a:r>
              <a:rPr lang="en-US" b="1" dirty="0" smtClean="0"/>
              <a:t>(P – parental generation)</a:t>
            </a:r>
            <a:endParaRPr lang="ru-RU" b="1" dirty="0"/>
          </a:p>
        </p:txBody>
      </p:sp>
      <p:sp>
        <p:nvSpPr>
          <p:cNvPr id="7" name="TextBox 6"/>
          <p:cNvSpPr txBox="1"/>
          <p:nvPr/>
        </p:nvSpPr>
        <p:spPr>
          <a:xfrm>
            <a:off x="256032" y="2724912"/>
            <a:ext cx="3200400" cy="369332"/>
          </a:xfrm>
          <a:prstGeom prst="rect">
            <a:avLst/>
          </a:prstGeom>
          <a:noFill/>
        </p:spPr>
        <p:txBody>
          <a:bodyPr wrap="square" rtlCol="0">
            <a:spAutoFit/>
          </a:bodyPr>
          <a:lstStyle/>
          <a:p>
            <a:pPr algn="r"/>
            <a:r>
              <a:rPr lang="en-US" b="1" dirty="0" smtClean="0"/>
              <a:t>F1 - first filial generation</a:t>
            </a:r>
            <a:endParaRPr lang="ru-RU" b="1" dirty="0"/>
          </a:p>
        </p:txBody>
      </p:sp>
      <p:sp>
        <p:nvSpPr>
          <p:cNvPr id="8" name="TextBox 7"/>
          <p:cNvSpPr txBox="1"/>
          <p:nvPr/>
        </p:nvSpPr>
        <p:spPr>
          <a:xfrm>
            <a:off x="256032" y="5925312"/>
            <a:ext cx="3419856" cy="369332"/>
          </a:xfrm>
          <a:prstGeom prst="rect">
            <a:avLst/>
          </a:prstGeom>
          <a:noFill/>
        </p:spPr>
        <p:txBody>
          <a:bodyPr wrap="square" rtlCol="0">
            <a:spAutoFit/>
          </a:bodyPr>
          <a:lstStyle/>
          <a:p>
            <a:r>
              <a:rPr lang="en-US" b="1" dirty="0" smtClean="0"/>
              <a:t>       F2 – second filial generation</a:t>
            </a:r>
            <a:endParaRPr lang="ru-RU" b="1" dirty="0"/>
          </a:p>
        </p:txBody>
      </p:sp>
    </p:spTree>
    <p:extLst>
      <p:ext uri="{BB962C8B-B14F-4D97-AF65-F5344CB8AC3E}">
        <p14:creationId xmlns:p14="http://schemas.microsoft.com/office/powerpoint/2010/main" val="11074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1441"/>
            <a:ext cx="10515600" cy="841247"/>
          </a:xfrm>
        </p:spPr>
        <p:txBody>
          <a:bodyPr>
            <a:normAutofit/>
          </a:bodyPr>
          <a:lstStyle/>
          <a:p>
            <a:pPr algn="ctr"/>
            <a:r>
              <a:rPr lang="ru-RU" sz="3200" b="1" dirty="0" smtClean="0">
                <a:solidFill>
                  <a:srgbClr val="FF0000"/>
                </a:solidFill>
                <a:latin typeface="+mn-lt"/>
              </a:rPr>
              <a:t>Первый закон Менделя – закон единообразия </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 y="1024890"/>
            <a:ext cx="6391656" cy="5631942"/>
          </a:xfrm>
        </p:spPr>
      </p:pic>
      <p:sp>
        <p:nvSpPr>
          <p:cNvPr id="5" name="TextBox 4"/>
          <p:cNvSpPr txBox="1"/>
          <p:nvPr/>
        </p:nvSpPr>
        <p:spPr>
          <a:xfrm>
            <a:off x="6775704" y="1124712"/>
            <a:ext cx="5303520" cy="5016758"/>
          </a:xfrm>
          <a:prstGeom prst="rect">
            <a:avLst/>
          </a:prstGeom>
          <a:noFill/>
        </p:spPr>
        <p:txBody>
          <a:bodyPr wrap="square" rtlCol="0">
            <a:spAutoFit/>
          </a:bodyPr>
          <a:lstStyle/>
          <a:p>
            <a:r>
              <a:rPr lang="ru-RU" b="1" dirty="0" smtClean="0"/>
              <a:t>   </a:t>
            </a:r>
            <a:r>
              <a:rPr lang="ru-RU" sz="2000" b="1" dirty="0" smtClean="0"/>
              <a:t>Первый закон – </a:t>
            </a:r>
            <a:r>
              <a:rPr lang="ru-RU" sz="2000" b="1" i="1" dirty="0" smtClean="0"/>
              <a:t>закон единообразия гибридов первого поколения (правило доминирования)</a:t>
            </a:r>
            <a:r>
              <a:rPr lang="ru-RU" sz="2000" b="1" dirty="0" smtClean="0"/>
              <a:t>:</a:t>
            </a:r>
          </a:p>
          <a:p>
            <a:r>
              <a:rPr lang="ru-RU" sz="2000" b="1" dirty="0" smtClean="0"/>
              <a:t>   При моногибридном скрещивании чистых линий (гомозиготных организмов), которые отличаются друг от друга по одной паре контрастных признаков (аллельных генов), все первое поколение гибридов (</a:t>
            </a:r>
            <a:r>
              <a:rPr lang="en-US" sz="2000" b="1" dirty="0" smtClean="0"/>
              <a:t>F1)</a:t>
            </a:r>
            <a:r>
              <a:rPr lang="ru-RU" sz="2000" b="1" dirty="0" smtClean="0"/>
              <a:t> окажется </a:t>
            </a:r>
            <a:r>
              <a:rPr lang="ru-RU" sz="2000" b="1" dirty="0" err="1" smtClean="0"/>
              <a:t>фенотипически</a:t>
            </a:r>
            <a:r>
              <a:rPr lang="ru-RU" sz="2000" b="1" dirty="0" smtClean="0"/>
              <a:t> единообразным.       Оно будет нести проявление признака только одного их родителей (Р-поколения).</a:t>
            </a:r>
          </a:p>
          <a:p>
            <a:r>
              <a:rPr lang="ru-RU" sz="2000" b="1" dirty="0" smtClean="0"/>
              <a:t>   Этот более «сильный» признак называется </a:t>
            </a:r>
            <a:r>
              <a:rPr lang="ru-RU" sz="2000" b="1" i="1" dirty="0" smtClean="0"/>
              <a:t>доминантным</a:t>
            </a:r>
            <a:r>
              <a:rPr lang="ru-RU" sz="2000" b="1" dirty="0" smtClean="0"/>
              <a:t> (доминантный аллель гена). </a:t>
            </a:r>
          </a:p>
          <a:p>
            <a:r>
              <a:rPr lang="ru-RU" sz="2000" b="1" dirty="0"/>
              <a:t> </a:t>
            </a:r>
            <a:r>
              <a:rPr lang="ru-RU" sz="2000" b="1" dirty="0" smtClean="0"/>
              <a:t>  Он подавляет другой, более «слабый» признак, который называется </a:t>
            </a:r>
            <a:r>
              <a:rPr lang="ru-RU" sz="2000" b="1" i="1" dirty="0" smtClean="0"/>
              <a:t>рецессивным</a:t>
            </a:r>
            <a:r>
              <a:rPr lang="ru-RU" sz="2000" b="1" dirty="0" smtClean="0"/>
              <a:t> (рецессивный аллель гена). </a:t>
            </a:r>
            <a:r>
              <a:rPr lang="en-US" sz="2000" b="1" dirty="0" smtClean="0"/>
              <a:t> </a:t>
            </a:r>
            <a:r>
              <a:rPr lang="ru-RU" sz="2000" b="1" dirty="0" smtClean="0"/>
              <a:t>  </a:t>
            </a:r>
            <a:endParaRPr lang="ru-RU" sz="2000" b="1" dirty="0"/>
          </a:p>
        </p:txBody>
      </p:sp>
      <p:sp>
        <p:nvSpPr>
          <p:cNvPr id="6" name="TextBox 5"/>
          <p:cNvSpPr txBox="1"/>
          <p:nvPr/>
        </p:nvSpPr>
        <p:spPr>
          <a:xfrm>
            <a:off x="384048" y="2514600"/>
            <a:ext cx="1225296" cy="369332"/>
          </a:xfrm>
          <a:prstGeom prst="rect">
            <a:avLst/>
          </a:prstGeom>
          <a:noFill/>
        </p:spPr>
        <p:txBody>
          <a:bodyPr wrap="square" rtlCol="0">
            <a:spAutoFit/>
          </a:bodyPr>
          <a:lstStyle/>
          <a:p>
            <a:r>
              <a:rPr lang="ru-RU" b="1" dirty="0" smtClean="0">
                <a:solidFill>
                  <a:schemeClr val="bg1"/>
                </a:solidFill>
              </a:rPr>
              <a:t>Гаметы </a:t>
            </a:r>
            <a:endParaRPr lang="ru-RU" b="1" dirty="0">
              <a:solidFill>
                <a:schemeClr val="bg1"/>
              </a:solidFill>
            </a:endParaRPr>
          </a:p>
        </p:txBody>
      </p:sp>
      <p:sp>
        <p:nvSpPr>
          <p:cNvPr id="7" name="TextBox 6"/>
          <p:cNvSpPr txBox="1"/>
          <p:nvPr/>
        </p:nvSpPr>
        <p:spPr>
          <a:xfrm>
            <a:off x="301752" y="5312664"/>
            <a:ext cx="1115568" cy="369332"/>
          </a:xfrm>
          <a:prstGeom prst="rect">
            <a:avLst/>
          </a:prstGeom>
          <a:noFill/>
        </p:spPr>
        <p:txBody>
          <a:bodyPr wrap="square" rtlCol="0">
            <a:spAutoFit/>
          </a:bodyPr>
          <a:lstStyle/>
          <a:p>
            <a:r>
              <a:rPr lang="ru-RU" b="1" u="sng" dirty="0" smtClean="0">
                <a:solidFill>
                  <a:schemeClr val="bg1"/>
                </a:solidFill>
              </a:rPr>
              <a:t>Гаметы</a:t>
            </a:r>
            <a:endParaRPr lang="ru-RU" b="1" u="sng" dirty="0">
              <a:solidFill>
                <a:schemeClr val="bg1"/>
              </a:solidFill>
            </a:endParaRPr>
          </a:p>
        </p:txBody>
      </p:sp>
      <p:sp>
        <p:nvSpPr>
          <p:cNvPr id="8" name="TextBox 7"/>
          <p:cNvSpPr txBox="1"/>
          <p:nvPr/>
        </p:nvSpPr>
        <p:spPr>
          <a:xfrm>
            <a:off x="3694176" y="1911096"/>
            <a:ext cx="1545336" cy="830997"/>
          </a:xfrm>
          <a:prstGeom prst="rect">
            <a:avLst/>
          </a:prstGeom>
          <a:noFill/>
        </p:spPr>
        <p:txBody>
          <a:bodyPr wrap="square" rtlCol="0">
            <a:spAutoFit/>
          </a:bodyPr>
          <a:lstStyle/>
          <a:p>
            <a:r>
              <a:rPr lang="ru-RU" sz="1600" b="1" dirty="0" smtClean="0">
                <a:solidFill>
                  <a:schemeClr val="bg1"/>
                </a:solidFill>
              </a:rPr>
              <a:t>Внешние проявления признака</a:t>
            </a:r>
            <a:endParaRPr lang="ru-RU" sz="1600" b="1" dirty="0">
              <a:solidFill>
                <a:schemeClr val="bg1"/>
              </a:solidFill>
            </a:endParaRPr>
          </a:p>
        </p:txBody>
      </p:sp>
      <p:sp>
        <p:nvSpPr>
          <p:cNvPr id="9" name="TextBox 8"/>
          <p:cNvSpPr txBox="1"/>
          <p:nvPr/>
        </p:nvSpPr>
        <p:spPr>
          <a:xfrm>
            <a:off x="301752" y="1792224"/>
            <a:ext cx="2011680" cy="584775"/>
          </a:xfrm>
          <a:prstGeom prst="rect">
            <a:avLst/>
          </a:prstGeom>
          <a:noFill/>
        </p:spPr>
        <p:txBody>
          <a:bodyPr wrap="square" rtlCol="0">
            <a:spAutoFit/>
          </a:bodyPr>
          <a:lstStyle/>
          <a:p>
            <a:r>
              <a:rPr lang="ru-RU" sz="1600" b="1" dirty="0" smtClean="0">
                <a:solidFill>
                  <a:schemeClr val="bg1"/>
                </a:solidFill>
              </a:rPr>
              <a:t>Гомозиготные организмы</a:t>
            </a:r>
            <a:endParaRPr lang="ru-RU" sz="1600" b="1" dirty="0">
              <a:solidFill>
                <a:schemeClr val="bg1"/>
              </a:solidFill>
            </a:endParaRPr>
          </a:p>
        </p:txBody>
      </p:sp>
    </p:spTree>
    <p:extLst>
      <p:ext uri="{BB962C8B-B14F-4D97-AF65-F5344CB8AC3E}">
        <p14:creationId xmlns:p14="http://schemas.microsoft.com/office/powerpoint/2010/main" val="116070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731519"/>
          </a:xfrm>
        </p:spPr>
        <p:txBody>
          <a:bodyPr>
            <a:normAutofit/>
          </a:bodyPr>
          <a:lstStyle/>
          <a:p>
            <a:pPr algn="ctr"/>
            <a:r>
              <a:rPr lang="ru-RU" sz="3200" b="1" dirty="0" smtClean="0">
                <a:solidFill>
                  <a:srgbClr val="FF0000"/>
                </a:solidFill>
                <a:latin typeface="+mn-lt"/>
              </a:rPr>
              <a:t>Второй закон Менделя – закон расщепления </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13816"/>
            <a:ext cx="6693408" cy="5806440"/>
          </a:xfrm>
        </p:spPr>
      </p:pic>
      <p:sp>
        <p:nvSpPr>
          <p:cNvPr id="5" name="TextBox 4"/>
          <p:cNvSpPr txBox="1"/>
          <p:nvPr/>
        </p:nvSpPr>
        <p:spPr>
          <a:xfrm>
            <a:off x="0" y="1060704"/>
            <a:ext cx="932688" cy="707886"/>
          </a:xfrm>
          <a:prstGeom prst="rect">
            <a:avLst/>
          </a:prstGeom>
          <a:noFill/>
        </p:spPr>
        <p:txBody>
          <a:bodyPr wrap="square" rtlCol="0">
            <a:spAutoFit/>
          </a:bodyPr>
          <a:lstStyle/>
          <a:p>
            <a:r>
              <a:rPr lang="en-US" sz="4000" b="1" dirty="0" smtClean="0"/>
              <a:t>(F₁)</a:t>
            </a:r>
            <a:endParaRPr lang="ru-RU" sz="4000" b="1" dirty="0"/>
          </a:p>
        </p:txBody>
      </p:sp>
      <p:sp>
        <p:nvSpPr>
          <p:cNvPr id="6" name="TextBox 5"/>
          <p:cNvSpPr txBox="1"/>
          <p:nvPr/>
        </p:nvSpPr>
        <p:spPr>
          <a:xfrm>
            <a:off x="7379208" y="813816"/>
            <a:ext cx="4553712" cy="5355312"/>
          </a:xfrm>
          <a:prstGeom prst="rect">
            <a:avLst/>
          </a:prstGeom>
          <a:noFill/>
        </p:spPr>
        <p:txBody>
          <a:bodyPr wrap="square" rtlCol="0">
            <a:spAutoFit/>
          </a:bodyPr>
          <a:lstStyle/>
          <a:p>
            <a:r>
              <a:rPr lang="ru-RU" b="1" dirty="0" smtClean="0"/>
              <a:t>   В потомстве (</a:t>
            </a:r>
            <a:r>
              <a:rPr lang="en-US" b="1" dirty="0" smtClean="0"/>
              <a:t>F₂)</a:t>
            </a:r>
            <a:r>
              <a:rPr lang="ru-RU" b="1" dirty="0" smtClean="0"/>
              <a:t>, полученном от скрещивания гетерозиготных организмов первого поколения (</a:t>
            </a:r>
            <a:r>
              <a:rPr lang="en-US" b="1" dirty="0" smtClean="0"/>
              <a:t>F₁)</a:t>
            </a:r>
            <a:r>
              <a:rPr lang="ru-RU" b="1" dirty="0" smtClean="0"/>
              <a:t>, наблюдается расщепление контрастных признаков: примерно ¾  особей из гибридов </a:t>
            </a:r>
            <a:r>
              <a:rPr lang="en-US" b="1" dirty="0" smtClean="0"/>
              <a:t>F₂ </a:t>
            </a:r>
            <a:r>
              <a:rPr lang="ru-RU" b="1" dirty="0" smtClean="0"/>
              <a:t>несет доминантный признак (желтый), примерно ¼ особей – рецессивный признак (зеленый).</a:t>
            </a:r>
          </a:p>
          <a:p>
            <a:r>
              <a:rPr lang="ru-RU" b="1" dirty="0" smtClean="0"/>
              <a:t>   «Расщепление» – распределение доминантных и рецессивных признаков среди потомства в определенном частотном соотношении.</a:t>
            </a:r>
          </a:p>
          <a:p>
            <a:r>
              <a:rPr lang="ru-RU" b="1" dirty="0" smtClean="0"/>
              <a:t>   Объяснение второго закона: в процессе мейоза в каждую гамету попадает только один аллель («А» или «а») из пары аллелей данного гена. Это т.наз. «закон чистоты гамет» - в норме гамета всегда чиста от второго </a:t>
            </a:r>
            <a:r>
              <a:rPr lang="ru-RU" b="1" dirty="0" err="1" smtClean="0"/>
              <a:t>аллеля</a:t>
            </a:r>
            <a:r>
              <a:rPr lang="ru-RU" b="1" dirty="0" smtClean="0"/>
              <a:t> данной пары.</a:t>
            </a:r>
          </a:p>
          <a:p>
            <a:endParaRPr lang="ru-RU" b="1" dirty="0"/>
          </a:p>
        </p:txBody>
      </p:sp>
    </p:spTree>
    <p:extLst>
      <p:ext uri="{BB962C8B-B14F-4D97-AF65-F5344CB8AC3E}">
        <p14:creationId xmlns:p14="http://schemas.microsoft.com/office/powerpoint/2010/main" val="20455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1440"/>
            <a:ext cx="10515600" cy="896112"/>
          </a:xfrm>
        </p:spPr>
        <p:txBody>
          <a:bodyPr>
            <a:normAutofit fontScale="90000"/>
          </a:bodyPr>
          <a:lstStyle/>
          <a:p>
            <a:pPr algn="ctr"/>
            <a:r>
              <a:rPr lang="ru-RU" sz="3200" b="1" dirty="0" smtClean="0">
                <a:solidFill>
                  <a:srgbClr val="FF0000"/>
                </a:solidFill>
                <a:latin typeface="+mn-lt"/>
              </a:rPr>
              <a:t>Удобная форма записи результатов расщепления –</a:t>
            </a:r>
            <a:br>
              <a:rPr lang="ru-RU" sz="3200" b="1" dirty="0" smtClean="0">
                <a:solidFill>
                  <a:srgbClr val="FF0000"/>
                </a:solidFill>
                <a:latin typeface="+mn-lt"/>
              </a:rPr>
            </a:br>
            <a:r>
              <a:rPr lang="ru-RU" sz="3200" b="1" dirty="0" smtClean="0">
                <a:solidFill>
                  <a:srgbClr val="FF0000"/>
                </a:solidFill>
                <a:latin typeface="+mn-lt"/>
              </a:rPr>
              <a:t>решетка </a:t>
            </a:r>
            <a:r>
              <a:rPr lang="ru-RU" sz="3200" b="1" dirty="0" err="1" smtClean="0">
                <a:solidFill>
                  <a:srgbClr val="FF0000"/>
                </a:solidFill>
                <a:latin typeface="+mn-lt"/>
              </a:rPr>
              <a:t>Пеннета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096" y="923544"/>
            <a:ext cx="8019288" cy="5468112"/>
          </a:xfrm>
        </p:spPr>
      </p:pic>
      <p:sp>
        <p:nvSpPr>
          <p:cNvPr id="5" name="TextBox 4"/>
          <p:cNvSpPr txBox="1"/>
          <p:nvPr/>
        </p:nvSpPr>
        <p:spPr>
          <a:xfrm>
            <a:off x="109728" y="5934456"/>
            <a:ext cx="12082272" cy="923330"/>
          </a:xfrm>
          <a:prstGeom prst="rect">
            <a:avLst/>
          </a:prstGeom>
          <a:noFill/>
        </p:spPr>
        <p:txBody>
          <a:bodyPr wrap="square" rtlCol="0">
            <a:spAutoFit/>
          </a:bodyPr>
          <a:lstStyle/>
          <a:p>
            <a:r>
              <a:rPr lang="ru-RU" b="1" dirty="0" smtClean="0"/>
              <a:t>   Результаты статистического анализа случайного сочетания гамет при оплодотворении представляют </a:t>
            </a:r>
          </a:p>
          <a:p>
            <a:r>
              <a:rPr lang="ru-RU" b="1" dirty="0" smtClean="0"/>
              <a:t>в виде решетки </a:t>
            </a:r>
            <a:r>
              <a:rPr lang="ru-RU" b="1" dirty="0" err="1" smtClean="0"/>
              <a:t>Пеннета</a:t>
            </a:r>
            <a:r>
              <a:rPr lang="ru-RU" b="1" dirty="0" smtClean="0"/>
              <a:t>. По вертикали и горизонтали – гаметы отца и матери. В ячейках – фенотип и генотип потомков.</a:t>
            </a:r>
            <a:endParaRPr lang="ru-RU" b="1" dirty="0"/>
          </a:p>
        </p:txBody>
      </p:sp>
    </p:spTree>
    <p:extLst>
      <p:ext uri="{BB962C8B-B14F-4D97-AF65-F5344CB8AC3E}">
        <p14:creationId xmlns:p14="http://schemas.microsoft.com/office/powerpoint/2010/main" val="102331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7161"/>
            <a:ext cx="10515600" cy="969263"/>
          </a:xfrm>
        </p:spPr>
        <p:txBody>
          <a:bodyPr>
            <a:normAutofit/>
          </a:bodyPr>
          <a:lstStyle/>
          <a:p>
            <a:pPr algn="ctr"/>
            <a:r>
              <a:rPr lang="ru-RU" sz="3200" b="1" dirty="0" smtClean="0">
                <a:solidFill>
                  <a:srgbClr val="FF0000"/>
                </a:solidFill>
                <a:latin typeface="+mn-lt"/>
              </a:rPr>
              <a:t>Партеногенез</a:t>
            </a:r>
            <a:endParaRPr lang="ru-RU" sz="3200" b="1" dirty="0">
              <a:solidFill>
                <a:srgbClr val="FF0000"/>
              </a:solidFill>
              <a:latin typeface="+mn-lt"/>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64" y="914400"/>
            <a:ext cx="7068312" cy="5788152"/>
          </a:xfrm>
        </p:spPr>
      </p:pic>
      <p:sp>
        <p:nvSpPr>
          <p:cNvPr id="7" name="TextBox 6"/>
          <p:cNvSpPr txBox="1"/>
          <p:nvPr/>
        </p:nvSpPr>
        <p:spPr>
          <a:xfrm>
            <a:off x="7415784" y="941832"/>
            <a:ext cx="4492752" cy="5632311"/>
          </a:xfrm>
          <a:prstGeom prst="rect">
            <a:avLst/>
          </a:prstGeom>
          <a:noFill/>
        </p:spPr>
        <p:txBody>
          <a:bodyPr wrap="square" rtlCol="0">
            <a:spAutoFit/>
          </a:bodyPr>
          <a:lstStyle/>
          <a:p>
            <a:r>
              <a:rPr lang="ru-RU" b="1" dirty="0" smtClean="0"/>
              <a:t>    </a:t>
            </a:r>
            <a:r>
              <a:rPr lang="ru-RU" sz="2000" b="1" dirty="0" smtClean="0">
                <a:solidFill>
                  <a:srgbClr val="FF0000"/>
                </a:solidFill>
              </a:rPr>
              <a:t>Партеногенез</a:t>
            </a:r>
            <a:r>
              <a:rPr lang="ru-RU" sz="2000" b="1" dirty="0" smtClean="0"/>
              <a:t> – однополое размножение. Развитие половых клеток до взрослого организма без оплодотворения (без слияния мужских и женских половых клеток – гамет).</a:t>
            </a:r>
          </a:p>
          <a:p>
            <a:r>
              <a:rPr lang="ru-RU" sz="2000" b="1" dirty="0" smtClean="0"/>
              <a:t>     </a:t>
            </a:r>
            <a:r>
              <a:rPr lang="ru-RU" sz="2000" b="1" i="1" dirty="0" smtClean="0"/>
              <a:t>Эволюционные преимущества</a:t>
            </a:r>
            <a:r>
              <a:rPr lang="ru-RU" sz="2000" b="1" dirty="0" smtClean="0"/>
              <a:t>. Если в ходе партеногенеза возникают только самки, то они все потенциально могут оставить потомство  без затраты времени на поиски самцов. Тем самым ускоряется темп эволюции, но без того генетического разнообразия, которое обеспечивает половое размножение.</a:t>
            </a:r>
          </a:p>
          <a:p>
            <a:r>
              <a:rPr lang="ru-RU" sz="2000" b="1" dirty="0" smtClean="0"/>
              <a:t>     Партеногенетические популяции могут существовать в условиях жесткой изоляции.</a:t>
            </a:r>
            <a:endParaRPr lang="ru-RU" sz="2000" b="1" dirty="0"/>
          </a:p>
        </p:txBody>
      </p:sp>
    </p:spTree>
    <p:extLst>
      <p:ext uri="{BB962C8B-B14F-4D97-AF65-F5344CB8AC3E}">
        <p14:creationId xmlns:p14="http://schemas.microsoft.com/office/powerpoint/2010/main" val="249525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36" y="1"/>
            <a:ext cx="11740896" cy="1344167"/>
          </a:xfrm>
        </p:spPr>
        <p:txBody>
          <a:bodyPr>
            <a:normAutofit fontScale="90000"/>
          </a:bodyPr>
          <a:lstStyle/>
          <a:p>
            <a:pPr algn="ctr"/>
            <a:r>
              <a:rPr lang="ru-RU" sz="3200" b="1" dirty="0" smtClean="0">
                <a:solidFill>
                  <a:srgbClr val="FF0000"/>
                </a:solidFill>
                <a:latin typeface="+mn-lt"/>
              </a:rPr>
              <a:t>Третий закон Менделя </a:t>
            </a:r>
            <a:br>
              <a:rPr lang="ru-RU" sz="3200" b="1" dirty="0" smtClean="0">
                <a:solidFill>
                  <a:srgbClr val="FF0000"/>
                </a:solidFill>
                <a:latin typeface="+mn-lt"/>
              </a:rPr>
            </a:br>
            <a:r>
              <a:rPr lang="ru-RU" sz="3200" b="1" dirty="0" smtClean="0">
                <a:solidFill>
                  <a:srgbClr val="FF0000"/>
                </a:solidFill>
                <a:latin typeface="+mn-lt"/>
              </a:rPr>
              <a:t>(для </a:t>
            </a:r>
            <a:r>
              <a:rPr lang="ru-RU" sz="3200" b="1" dirty="0" err="1" smtClean="0">
                <a:solidFill>
                  <a:srgbClr val="FF0000"/>
                </a:solidFill>
                <a:latin typeface="+mn-lt"/>
              </a:rPr>
              <a:t>дигибридного</a:t>
            </a:r>
            <a:r>
              <a:rPr lang="ru-RU" sz="3200" b="1" dirty="0" smtClean="0">
                <a:solidFill>
                  <a:srgbClr val="FF0000"/>
                </a:solidFill>
                <a:latin typeface="+mn-lt"/>
              </a:rPr>
              <a:t> скрещивания) - закон независимого наследования признаков</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328" y="1234440"/>
            <a:ext cx="7242048" cy="5522976"/>
          </a:xfrm>
        </p:spPr>
      </p:pic>
      <p:sp>
        <p:nvSpPr>
          <p:cNvPr id="5" name="TextBox 4"/>
          <p:cNvSpPr txBox="1"/>
          <p:nvPr/>
        </p:nvSpPr>
        <p:spPr>
          <a:xfrm>
            <a:off x="7516368" y="1344168"/>
            <a:ext cx="4398264" cy="5355312"/>
          </a:xfrm>
          <a:prstGeom prst="rect">
            <a:avLst/>
          </a:prstGeom>
          <a:noFill/>
        </p:spPr>
        <p:txBody>
          <a:bodyPr wrap="square" rtlCol="0">
            <a:spAutoFit/>
          </a:bodyPr>
          <a:lstStyle/>
          <a:p>
            <a:r>
              <a:rPr lang="ru-RU" b="1" dirty="0" smtClean="0"/>
              <a:t>   При скрещивании двух организмов, которые отличаются по двум (и более) признакам, эти признаки (и соответствующие им гены) наследуются </a:t>
            </a:r>
            <a:r>
              <a:rPr lang="ru-RU" b="1" dirty="0" smtClean="0">
                <a:solidFill>
                  <a:srgbClr val="FF0000"/>
                </a:solidFill>
              </a:rPr>
              <a:t>независимо друг от друга</a:t>
            </a:r>
            <a:r>
              <a:rPr lang="ru-RU" b="1" dirty="0" smtClean="0"/>
              <a:t>, комбинируясь во всех возможных сочетаниях.</a:t>
            </a:r>
          </a:p>
          <a:p>
            <a:r>
              <a:rPr lang="ru-RU" b="1" dirty="0" smtClean="0"/>
              <a:t>   Желтый цвет и гладкая форма – доминантные признаки, зеленый цвет и морщинистая форма – рецессивные признаки.</a:t>
            </a:r>
          </a:p>
          <a:p>
            <a:r>
              <a:rPr lang="ru-RU" b="1" dirty="0" smtClean="0"/>
              <a:t>   Итог расщепления  в </a:t>
            </a:r>
            <a:r>
              <a:rPr lang="en-US" b="1" dirty="0" smtClean="0"/>
              <a:t>F₂ </a:t>
            </a:r>
            <a:r>
              <a:rPr lang="ru-RU" b="1" dirty="0" smtClean="0"/>
              <a:t>по фенотипу:</a:t>
            </a:r>
          </a:p>
          <a:p>
            <a:r>
              <a:rPr lang="ru-RU" b="1" dirty="0" smtClean="0"/>
              <a:t>Желтые, гладкие                        - </a:t>
            </a:r>
            <a:r>
              <a:rPr lang="ru-RU" b="1" dirty="0" smtClean="0">
                <a:solidFill>
                  <a:srgbClr val="FF0000"/>
                </a:solidFill>
              </a:rPr>
              <a:t>9</a:t>
            </a:r>
          </a:p>
          <a:p>
            <a:r>
              <a:rPr lang="ru-RU" b="1" dirty="0" smtClean="0"/>
              <a:t>Желтые, морщинистые            - </a:t>
            </a:r>
            <a:r>
              <a:rPr lang="ru-RU" b="1" dirty="0" smtClean="0">
                <a:solidFill>
                  <a:srgbClr val="FF0000"/>
                </a:solidFill>
              </a:rPr>
              <a:t>3</a:t>
            </a:r>
          </a:p>
          <a:p>
            <a:r>
              <a:rPr lang="ru-RU" b="1" dirty="0" smtClean="0"/>
              <a:t>Зеленые, гладкие                       - </a:t>
            </a:r>
            <a:r>
              <a:rPr lang="ru-RU" b="1" dirty="0" smtClean="0">
                <a:solidFill>
                  <a:srgbClr val="FF0000"/>
                </a:solidFill>
              </a:rPr>
              <a:t>3</a:t>
            </a:r>
          </a:p>
          <a:p>
            <a:r>
              <a:rPr lang="ru-RU" b="1" dirty="0" smtClean="0"/>
              <a:t>Зеленые, морщинистые           - </a:t>
            </a:r>
            <a:r>
              <a:rPr lang="ru-RU" b="1" dirty="0" smtClean="0">
                <a:solidFill>
                  <a:srgbClr val="FF0000"/>
                </a:solidFill>
              </a:rPr>
              <a:t>1</a:t>
            </a:r>
          </a:p>
          <a:p>
            <a:r>
              <a:rPr lang="ru-RU" b="1" dirty="0" smtClean="0"/>
              <a:t>   Очевидно, что данный закон справедлив, если анализируемые гены находятся в </a:t>
            </a:r>
            <a:r>
              <a:rPr lang="ru-RU" b="1" dirty="0" smtClean="0">
                <a:solidFill>
                  <a:srgbClr val="FF0000"/>
                </a:solidFill>
              </a:rPr>
              <a:t>разных парах </a:t>
            </a:r>
            <a:r>
              <a:rPr lang="ru-RU" b="1" dirty="0" smtClean="0"/>
              <a:t>гомологичных хромосом. </a:t>
            </a:r>
            <a:r>
              <a:rPr lang="ru-RU" b="1" dirty="0" smtClean="0">
                <a:solidFill>
                  <a:srgbClr val="FF0000"/>
                </a:solidFill>
              </a:rPr>
              <a:t> </a:t>
            </a:r>
            <a:r>
              <a:rPr lang="ru-RU" b="1" dirty="0" smtClean="0"/>
              <a:t>        </a:t>
            </a:r>
            <a:endParaRPr lang="ru-RU" b="1" dirty="0"/>
          </a:p>
        </p:txBody>
      </p:sp>
    </p:spTree>
    <p:extLst>
      <p:ext uri="{BB962C8B-B14F-4D97-AF65-F5344CB8AC3E}">
        <p14:creationId xmlns:p14="http://schemas.microsoft.com/office/powerpoint/2010/main" val="395054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13815"/>
          </a:xfrm>
        </p:spPr>
        <p:txBody>
          <a:bodyPr>
            <a:normAutofit/>
          </a:bodyPr>
          <a:lstStyle/>
          <a:p>
            <a:pPr algn="ctr"/>
            <a:r>
              <a:rPr lang="ru-RU" sz="3200" b="1" dirty="0" smtClean="0">
                <a:solidFill>
                  <a:srgbClr val="FF0000"/>
                </a:solidFill>
                <a:latin typeface="+mn-lt"/>
              </a:rPr>
              <a:t> Законы Менделя в современной трактовке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92" y="813816"/>
            <a:ext cx="7635240" cy="5724143"/>
          </a:xfrm>
        </p:spPr>
      </p:pic>
      <p:sp>
        <p:nvSpPr>
          <p:cNvPr id="5" name="TextBox 4"/>
          <p:cNvSpPr txBox="1"/>
          <p:nvPr/>
        </p:nvSpPr>
        <p:spPr>
          <a:xfrm>
            <a:off x="7872984" y="813816"/>
            <a:ext cx="4169664" cy="6217087"/>
          </a:xfrm>
          <a:prstGeom prst="rect">
            <a:avLst/>
          </a:prstGeom>
          <a:noFill/>
        </p:spPr>
        <p:txBody>
          <a:bodyPr wrap="square" rtlCol="0">
            <a:spAutoFit/>
          </a:bodyPr>
          <a:lstStyle/>
          <a:p>
            <a:r>
              <a:rPr lang="ru-RU" b="1" dirty="0" smtClean="0"/>
              <a:t>   </a:t>
            </a:r>
            <a:r>
              <a:rPr lang="ru-RU" sz="2000" b="1" dirty="0" smtClean="0"/>
              <a:t>1. Наследственные признаки определяются  раздельными наследственными факторами – </a:t>
            </a:r>
            <a:r>
              <a:rPr lang="ru-RU" sz="2000" b="1" dirty="0" smtClean="0">
                <a:solidFill>
                  <a:srgbClr val="FF0000"/>
                </a:solidFill>
              </a:rPr>
              <a:t>генами</a:t>
            </a:r>
            <a:r>
              <a:rPr lang="ru-RU" sz="2000" b="1" dirty="0" smtClean="0"/>
              <a:t>.</a:t>
            </a:r>
          </a:p>
          <a:p>
            <a:r>
              <a:rPr lang="ru-RU" sz="2000" b="1" dirty="0" smtClean="0"/>
              <a:t>   2. Соматические клетки диплоидного организма содержат пару аллелей данного гена, который отвечает за данный признак. Один аллель получен от отца, другой – от матери.</a:t>
            </a:r>
          </a:p>
          <a:p>
            <a:r>
              <a:rPr lang="ru-RU" sz="2000" b="1" dirty="0"/>
              <a:t> </a:t>
            </a:r>
            <a:r>
              <a:rPr lang="ru-RU" sz="2000" b="1" dirty="0" smtClean="0"/>
              <a:t>    Соматические клетки размножаются </a:t>
            </a:r>
            <a:r>
              <a:rPr lang="ru-RU" sz="2000" b="1" dirty="0" smtClean="0">
                <a:solidFill>
                  <a:srgbClr val="FF0000"/>
                </a:solidFill>
              </a:rPr>
              <a:t>митозом</a:t>
            </a:r>
            <a:r>
              <a:rPr lang="ru-RU" sz="2000" b="1" dirty="0" smtClean="0"/>
              <a:t>.</a:t>
            </a:r>
          </a:p>
          <a:p>
            <a:r>
              <a:rPr lang="ru-RU" sz="2000" b="1" dirty="0" smtClean="0"/>
              <a:t>    3. Наследственные факторы (гены) передаются потомкам через половые клетки. Они образуются в </a:t>
            </a:r>
            <a:r>
              <a:rPr lang="ru-RU" sz="2000" b="1" dirty="0" smtClean="0">
                <a:solidFill>
                  <a:srgbClr val="FF0000"/>
                </a:solidFill>
              </a:rPr>
              <a:t>мейозе</a:t>
            </a:r>
            <a:r>
              <a:rPr lang="ru-RU" sz="2000" b="1" dirty="0" smtClean="0"/>
              <a:t>. При формировании половых клеток в каждую из них попадает только по одному </a:t>
            </a:r>
            <a:r>
              <a:rPr lang="ru-RU" sz="2000" b="1" dirty="0" err="1" smtClean="0"/>
              <a:t>аллелю</a:t>
            </a:r>
            <a:r>
              <a:rPr lang="ru-RU" sz="2000" b="1" dirty="0" smtClean="0"/>
              <a:t> каждой пары. </a:t>
            </a:r>
          </a:p>
          <a:p>
            <a:endParaRPr lang="ru-RU" b="1" dirty="0"/>
          </a:p>
        </p:txBody>
      </p:sp>
    </p:spTree>
    <p:extLst>
      <p:ext uri="{BB962C8B-B14F-4D97-AF65-F5344CB8AC3E}">
        <p14:creationId xmlns:p14="http://schemas.microsoft.com/office/powerpoint/2010/main" val="223470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09729"/>
            <a:ext cx="11731752" cy="685799"/>
          </a:xfrm>
        </p:spPr>
        <p:txBody>
          <a:bodyPr>
            <a:normAutofit/>
          </a:bodyPr>
          <a:lstStyle/>
          <a:p>
            <a:pPr algn="ctr"/>
            <a:r>
              <a:rPr lang="ru-RU" sz="3200" b="1" dirty="0" smtClean="0">
                <a:solidFill>
                  <a:srgbClr val="FF0000"/>
                </a:solidFill>
                <a:latin typeface="+mn-lt"/>
              </a:rPr>
              <a:t>Условия, при которых выполняются законы Менделя</a:t>
            </a:r>
            <a:endParaRPr lang="ru-RU" sz="3200" b="1" dirty="0">
              <a:solidFill>
                <a:srgbClr val="FF0000"/>
              </a:solidFill>
              <a:latin typeface="+mn-lt"/>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92" y="731520"/>
            <a:ext cx="6446520" cy="6044183"/>
          </a:xfrm>
        </p:spPr>
      </p:pic>
      <p:sp>
        <p:nvSpPr>
          <p:cNvPr id="7" name="TextBox 6"/>
          <p:cNvSpPr txBox="1"/>
          <p:nvPr/>
        </p:nvSpPr>
        <p:spPr>
          <a:xfrm>
            <a:off x="6729984" y="795528"/>
            <a:ext cx="5462016" cy="5909310"/>
          </a:xfrm>
          <a:prstGeom prst="rect">
            <a:avLst/>
          </a:prstGeom>
          <a:noFill/>
        </p:spPr>
        <p:txBody>
          <a:bodyPr wrap="square" rtlCol="0">
            <a:spAutoFit/>
          </a:bodyPr>
          <a:lstStyle/>
          <a:p>
            <a:r>
              <a:rPr lang="ru-RU" b="1" dirty="0" smtClean="0"/>
              <a:t>   1. Законы имеют статистический характер ( для больших выборок).</a:t>
            </a:r>
          </a:p>
          <a:p>
            <a:r>
              <a:rPr lang="ru-RU" b="1" dirty="0" smtClean="0"/>
              <a:t>   2. Родительские организмы принадлежат к чистым линиям – они </a:t>
            </a:r>
            <a:r>
              <a:rPr lang="ru-RU" b="1" dirty="0" err="1" smtClean="0"/>
              <a:t>гомозиготы</a:t>
            </a:r>
            <a:r>
              <a:rPr lang="ru-RU" b="1" dirty="0" smtClean="0"/>
              <a:t> ТТ и </a:t>
            </a:r>
            <a:r>
              <a:rPr lang="en-US" b="1" dirty="0" err="1" smtClean="0"/>
              <a:t>tt</a:t>
            </a:r>
            <a:r>
              <a:rPr lang="en-US" b="1" dirty="0" smtClean="0"/>
              <a:t> </a:t>
            </a:r>
            <a:r>
              <a:rPr lang="ru-RU" b="1" dirty="0" smtClean="0"/>
              <a:t>по изучаемому гену.</a:t>
            </a:r>
          </a:p>
          <a:p>
            <a:r>
              <a:rPr lang="ru-RU" b="1" dirty="0" smtClean="0"/>
              <a:t>   3. Гаметы (гаплоидные клетки), содержащие аллели Т и</a:t>
            </a:r>
            <a:r>
              <a:rPr lang="en-US" b="1" dirty="0" smtClean="0"/>
              <a:t> t</a:t>
            </a:r>
            <a:r>
              <a:rPr lang="ru-RU" b="1" dirty="0" smtClean="0"/>
              <a:t>, образуются в приблизительно равных количествах (одинаковая жизнеспособность).</a:t>
            </a:r>
          </a:p>
          <a:p>
            <a:r>
              <a:rPr lang="ru-RU" b="1" dirty="0" smtClean="0"/>
              <a:t>   4. Гаметы, содержащие разные аллели (Т и </a:t>
            </a:r>
            <a:r>
              <a:rPr lang="en-US" b="1" dirty="0" smtClean="0"/>
              <a:t>t)</a:t>
            </a:r>
            <a:r>
              <a:rPr lang="ru-RU" b="1" dirty="0" smtClean="0"/>
              <a:t>, сливаются при оплодотворении в зиготу с равной вероятностью.</a:t>
            </a:r>
          </a:p>
          <a:p>
            <a:r>
              <a:rPr lang="ru-RU" b="1" dirty="0" smtClean="0"/>
              <a:t>   5. Гены, отвечающие за изучаемый признак, находятся в разных парах хромосом.</a:t>
            </a:r>
          </a:p>
          <a:p>
            <a:r>
              <a:rPr lang="ru-RU" b="1" dirty="0" smtClean="0"/>
              <a:t>   6. Изучаемый признак не сцеплен с половыми хромосомами Х и </a:t>
            </a:r>
            <a:r>
              <a:rPr lang="en-US" b="1" dirty="0" smtClean="0"/>
              <a:t>Y.</a:t>
            </a:r>
          </a:p>
          <a:p>
            <a:r>
              <a:rPr lang="ru-RU" b="1" dirty="0" smtClean="0"/>
              <a:t>   7. Выполняется условие «чистоты гамет». В противном случае в результате </a:t>
            </a:r>
            <a:r>
              <a:rPr lang="ru-RU" b="1" dirty="0" err="1" smtClean="0"/>
              <a:t>нерасхождения</a:t>
            </a:r>
            <a:r>
              <a:rPr lang="ru-RU" b="1" dirty="0" smtClean="0"/>
              <a:t> хромосом в одну гамету могут попасть обе гомологичные хромосомы из пары. Тогда гамета будет нести пару аллелей всех генов, содержащихся в данной паре хромосом.  </a:t>
            </a:r>
            <a:endParaRPr lang="ru-RU" b="1" dirty="0"/>
          </a:p>
        </p:txBody>
      </p:sp>
    </p:spTree>
    <p:extLst>
      <p:ext uri="{BB962C8B-B14F-4D97-AF65-F5344CB8AC3E}">
        <p14:creationId xmlns:p14="http://schemas.microsoft.com/office/powerpoint/2010/main" val="54182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449"/>
            <a:ext cx="10515600" cy="1115567"/>
          </a:xfrm>
        </p:spPr>
        <p:txBody>
          <a:bodyPr>
            <a:normAutofit fontScale="90000"/>
          </a:bodyPr>
          <a:lstStyle/>
          <a:p>
            <a:pPr algn="ctr"/>
            <a:r>
              <a:rPr lang="ru-RU" sz="3200" b="1" dirty="0" smtClean="0">
                <a:solidFill>
                  <a:srgbClr val="FF0000"/>
                </a:solidFill>
                <a:latin typeface="+mn-lt"/>
              </a:rPr>
              <a:t>Нарушение «чистоты гамет»</a:t>
            </a:r>
            <a:br>
              <a:rPr lang="ru-RU" sz="3200" b="1" dirty="0" smtClean="0">
                <a:solidFill>
                  <a:srgbClr val="FF0000"/>
                </a:solidFill>
                <a:latin typeface="+mn-lt"/>
              </a:rPr>
            </a:br>
            <a:r>
              <a:rPr lang="ru-RU" sz="3200" b="1" dirty="0" smtClean="0">
                <a:solidFill>
                  <a:srgbClr val="FF0000"/>
                </a:solidFill>
                <a:latin typeface="+mn-lt"/>
              </a:rPr>
              <a:t>(иллюстрация п.7 предыдущего слайда)</a:t>
            </a:r>
            <a:br>
              <a:rPr lang="ru-RU" sz="3200" b="1" dirty="0" smtClean="0">
                <a:solidFill>
                  <a:srgbClr val="FF0000"/>
                </a:solidFill>
                <a:latin typeface="+mn-lt"/>
              </a:rPr>
            </a:b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 y="1033272"/>
            <a:ext cx="11759184" cy="5660136"/>
          </a:xfrm>
        </p:spPr>
      </p:pic>
    </p:spTree>
    <p:extLst>
      <p:ext uri="{BB962C8B-B14F-4D97-AF65-F5344CB8AC3E}">
        <p14:creationId xmlns:p14="http://schemas.microsoft.com/office/powerpoint/2010/main" val="76208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804671"/>
          </a:xfrm>
        </p:spPr>
        <p:txBody>
          <a:bodyPr>
            <a:normAutofit/>
          </a:bodyPr>
          <a:lstStyle/>
          <a:p>
            <a:pPr algn="ctr"/>
            <a:r>
              <a:rPr lang="ru-RU" sz="3200" b="1" dirty="0" err="1" smtClean="0">
                <a:solidFill>
                  <a:srgbClr val="FF0000"/>
                </a:solidFill>
                <a:latin typeface="+mn-lt"/>
              </a:rPr>
              <a:t>Неменделевское</a:t>
            </a:r>
            <a:r>
              <a:rPr lang="ru-RU" sz="3200" b="1" dirty="0" smtClean="0">
                <a:solidFill>
                  <a:srgbClr val="FF0000"/>
                </a:solidFill>
                <a:latin typeface="+mn-lt"/>
              </a:rPr>
              <a:t> наследование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401" y="886968"/>
            <a:ext cx="2549127" cy="5852160"/>
          </a:xfrm>
        </p:spPr>
      </p:pic>
      <p:sp>
        <p:nvSpPr>
          <p:cNvPr id="5" name="TextBox 4"/>
          <p:cNvSpPr txBox="1"/>
          <p:nvPr/>
        </p:nvSpPr>
        <p:spPr>
          <a:xfrm>
            <a:off x="173736" y="950976"/>
            <a:ext cx="2560320" cy="5940088"/>
          </a:xfrm>
          <a:prstGeom prst="rect">
            <a:avLst/>
          </a:prstGeom>
          <a:noFill/>
        </p:spPr>
        <p:txBody>
          <a:bodyPr wrap="square" rtlCol="0">
            <a:spAutoFit/>
          </a:bodyPr>
          <a:lstStyle/>
          <a:p>
            <a:r>
              <a:rPr lang="ru-RU" b="1" dirty="0" smtClean="0"/>
              <a:t> </a:t>
            </a:r>
            <a:r>
              <a:rPr lang="ru-RU" sz="2000" b="1" dirty="0" smtClean="0"/>
              <a:t>Законы Менделя применимы к случаем наследования когда:</a:t>
            </a:r>
          </a:p>
          <a:p>
            <a:r>
              <a:rPr lang="ru-RU" sz="2000" b="1" dirty="0"/>
              <a:t> </a:t>
            </a:r>
            <a:r>
              <a:rPr lang="ru-RU" sz="2000" b="1" dirty="0" smtClean="0"/>
              <a:t>  1. Конкретный признак определяется одним единственным геном.</a:t>
            </a:r>
          </a:p>
          <a:p>
            <a:r>
              <a:rPr lang="ru-RU" sz="2000" b="1" dirty="0" smtClean="0"/>
              <a:t>   2. Ген имеет 2 </a:t>
            </a:r>
            <a:r>
              <a:rPr lang="ru-RU" sz="2000" b="1" dirty="0" err="1" smtClean="0"/>
              <a:t>аллеля</a:t>
            </a:r>
            <a:r>
              <a:rPr lang="ru-RU" sz="2000" b="1" dirty="0" smtClean="0"/>
              <a:t>.</a:t>
            </a:r>
          </a:p>
          <a:p>
            <a:r>
              <a:rPr lang="ru-RU" sz="2000" b="1" dirty="0" smtClean="0"/>
              <a:t>   3. Аллели могут быть четко разделены на доминантные и рецессивные. </a:t>
            </a:r>
          </a:p>
          <a:p>
            <a:endParaRPr lang="ru-RU" sz="2000" b="1" dirty="0" smtClean="0"/>
          </a:p>
          <a:p>
            <a:r>
              <a:rPr lang="ru-RU" sz="2000" b="1" dirty="0" smtClean="0">
                <a:solidFill>
                  <a:srgbClr val="C00000"/>
                </a:solidFill>
              </a:rPr>
              <a:t>Но так бывает далеко не всегда… </a:t>
            </a:r>
            <a:endParaRPr lang="ru-RU" sz="2000" b="1" dirty="0">
              <a:solidFill>
                <a:srgbClr val="C00000"/>
              </a:solidFill>
            </a:endParaRPr>
          </a:p>
        </p:txBody>
      </p:sp>
      <p:sp>
        <p:nvSpPr>
          <p:cNvPr id="6" name="TextBox 5"/>
          <p:cNvSpPr txBox="1"/>
          <p:nvPr/>
        </p:nvSpPr>
        <p:spPr>
          <a:xfrm>
            <a:off x="5541264" y="969264"/>
            <a:ext cx="6400800" cy="5324535"/>
          </a:xfrm>
          <a:prstGeom prst="rect">
            <a:avLst/>
          </a:prstGeom>
          <a:noFill/>
        </p:spPr>
        <p:txBody>
          <a:bodyPr wrap="square" rtlCol="0">
            <a:spAutoFit/>
          </a:bodyPr>
          <a:lstStyle/>
          <a:p>
            <a:r>
              <a:rPr lang="ru-RU" sz="2000" b="1" dirty="0" smtClean="0"/>
              <a:t>   Типы наследования, не подчиняющееся законам Менделя (</a:t>
            </a:r>
            <a:r>
              <a:rPr lang="en-US" sz="2000" b="1" dirty="0" smtClean="0"/>
              <a:t>Non-Mendelian inheritance)</a:t>
            </a:r>
            <a:r>
              <a:rPr lang="ru-RU" sz="2000" b="1" dirty="0" smtClean="0"/>
              <a:t>:</a:t>
            </a:r>
          </a:p>
          <a:p>
            <a:r>
              <a:rPr lang="ru-RU" sz="2000" b="1" dirty="0" smtClean="0"/>
              <a:t>   1. </a:t>
            </a:r>
            <a:r>
              <a:rPr lang="ru-RU" sz="2000" b="1" dirty="0" err="1" smtClean="0"/>
              <a:t>Кодоминирование</a:t>
            </a:r>
            <a:r>
              <a:rPr lang="ru-RU" sz="2000" b="1" dirty="0" smtClean="0"/>
              <a:t>.</a:t>
            </a:r>
          </a:p>
          <a:p>
            <a:r>
              <a:rPr lang="ru-RU" sz="2000" b="1" dirty="0" smtClean="0"/>
              <a:t>   2. Неполное доминирование.</a:t>
            </a:r>
          </a:p>
          <a:p>
            <a:r>
              <a:rPr lang="ru-RU" sz="2000" b="1" dirty="0" smtClean="0"/>
              <a:t>   3. Цитоплазматическое наследование (ДНК в митохондриях и хлоропластах).</a:t>
            </a:r>
          </a:p>
          <a:p>
            <a:r>
              <a:rPr lang="ru-RU" sz="2000" b="1" dirty="0" smtClean="0"/>
              <a:t>   4. Наследование признаков</a:t>
            </a:r>
            <a:r>
              <a:rPr lang="ru-RU" sz="2000" b="1" smtClean="0"/>
              <a:t>, </a:t>
            </a:r>
            <a:r>
              <a:rPr lang="ru-RU" sz="2000" b="1" smtClean="0"/>
              <a:t>сцепленных </a:t>
            </a:r>
            <a:r>
              <a:rPr lang="ru-RU" sz="2000" b="1" dirty="0" smtClean="0"/>
              <a:t>с полом (Х- и</a:t>
            </a:r>
            <a:r>
              <a:rPr lang="en-US" sz="2000" b="1" dirty="0" smtClean="0"/>
              <a:t> Y-</a:t>
            </a:r>
            <a:r>
              <a:rPr lang="ru-RU" sz="2000" b="1" dirty="0" smtClean="0"/>
              <a:t>хромосомы).</a:t>
            </a:r>
          </a:p>
          <a:p>
            <a:r>
              <a:rPr lang="ru-RU" sz="2000" b="1" dirty="0" smtClean="0"/>
              <a:t>   5. Полигенное наследование – наследование признаков, определяемых взаимодействием многих генов.</a:t>
            </a:r>
          </a:p>
          <a:p>
            <a:r>
              <a:rPr lang="ru-RU" sz="2000" b="1" dirty="0" smtClean="0"/>
              <a:t>   6. Плейотропия – влияние одного </a:t>
            </a:r>
            <a:r>
              <a:rPr lang="ru-RU" sz="2000" b="1" dirty="0"/>
              <a:t>г</a:t>
            </a:r>
            <a:r>
              <a:rPr lang="ru-RU" sz="2000" b="1" dirty="0" smtClean="0"/>
              <a:t>ена на множество признаков (множественное действие гена).</a:t>
            </a:r>
          </a:p>
          <a:p>
            <a:r>
              <a:rPr lang="ru-RU" sz="2000" b="1" dirty="0" smtClean="0"/>
              <a:t>   7. </a:t>
            </a:r>
            <a:r>
              <a:rPr lang="ru-RU" sz="2000" b="1" dirty="0" err="1" smtClean="0"/>
              <a:t>Эпистаз</a:t>
            </a:r>
            <a:r>
              <a:rPr lang="ru-RU" sz="2000" b="1" dirty="0" smtClean="0"/>
              <a:t> – проявление одного гена находится под влиянием другого, неаллельного, гена (или многих генов).</a:t>
            </a:r>
          </a:p>
          <a:p>
            <a:r>
              <a:rPr lang="ru-RU" sz="2000" b="1" dirty="0" smtClean="0"/>
              <a:t> </a:t>
            </a:r>
            <a:endParaRPr lang="ru-RU" sz="2000" b="1" dirty="0"/>
          </a:p>
        </p:txBody>
      </p:sp>
    </p:spTree>
    <p:extLst>
      <p:ext uri="{BB962C8B-B14F-4D97-AF65-F5344CB8AC3E}">
        <p14:creationId xmlns:p14="http://schemas.microsoft.com/office/powerpoint/2010/main" val="23362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58367"/>
          </a:xfrm>
        </p:spPr>
        <p:txBody>
          <a:bodyPr>
            <a:normAutofit/>
          </a:bodyPr>
          <a:lstStyle/>
          <a:p>
            <a:pPr algn="ctr"/>
            <a:r>
              <a:rPr lang="ru-RU" sz="3200" b="1" dirty="0" smtClean="0">
                <a:solidFill>
                  <a:srgbClr val="FF0000"/>
                </a:solidFill>
                <a:latin typeface="+mn-lt"/>
              </a:rPr>
              <a:t> </a:t>
            </a:r>
            <a:r>
              <a:rPr lang="ru-RU" sz="3200" b="1" dirty="0" err="1">
                <a:solidFill>
                  <a:srgbClr val="FF0000"/>
                </a:solidFill>
                <a:latin typeface="+mn-lt"/>
              </a:rPr>
              <a:t>К</a:t>
            </a:r>
            <a:r>
              <a:rPr lang="ru-RU" sz="3200" b="1" dirty="0" err="1" smtClean="0">
                <a:solidFill>
                  <a:srgbClr val="FF0000"/>
                </a:solidFill>
                <a:latin typeface="+mn-lt"/>
              </a:rPr>
              <a:t>одоминирование</a:t>
            </a:r>
            <a:r>
              <a:rPr lang="ru-RU" sz="3200" b="1" dirty="0" smtClean="0">
                <a:solidFill>
                  <a:srgbClr val="FF0000"/>
                </a:solidFill>
                <a:latin typeface="+mn-lt"/>
              </a:rPr>
              <a:t> </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888016"/>
            <a:ext cx="1238059" cy="531161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07" y="888015"/>
            <a:ext cx="2713673" cy="531161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673" y="888015"/>
            <a:ext cx="7616950" cy="5448777"/>
          </a:xfrm>
          <a:prstGeom prst="rect">
            <a:avLst/>
          </a:prstGeom>
        </p:spPr>
      </p:pic>
      <p:sp>
        <p:nvSpPr>
          <p:cNvPr id="10" name="TextBox 9"/>
          <p:cNvSpPr txBox="1"/>
          <p:nvPr/>
        </p:nvSpPr>
        <p:spPr>
          <a:xfrm>
            <a:off x="5285232" y="3767328"/>
            <a:ext cx="5870448" cy="338554"/>
          </a:xfrm>
          <a:prstGeom prst="rect">
            <a:avLst/>
          </a:prstGeom>
          <a:noFill/>
        </p:spPr>
        <p:txBody>
          <a:bodyPr wrap="square" rtlCol="0">
            <a:spAutoFit/>
          </a:bodyPr>
          <a:lstStyle/>
          <a:p>
            <a:r>
              <a:rPr lang="ru-RU" sz="1600" b="1" dirty="0" smtClean="0"/>
              <a:t> </a:t>
            </a:r>
            <a:endParaRPr lang="ru-RU" sz="1600" b="1" dirty="0"/>
          </a:p>
        </p:txBody>
      </p:sp>
    </p:spTree>
    <p:extLst>
      <p:ext uri="{BB962C8B-B14F-4D97-AF65-F5344CB8AC3E}">
        <p14:creationId xmlns:p14="http://schemas.microsoft.com/office/powerpoint/2010/main" val="380790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969263"/>
          </a:xfrm>
        </p:spPr>
        <p:txBody>
          <a:bodyPr>
            <a:normAutofit/>
          </a:bodyPr>
          <a:lstStyle/>
          <a:p>
            <a:pPr algn="ctr"/>
            <a:r>
              <a:rPr lang="ru-RU" sz="3200" b="1" dirty="0" smtClean="0">
                <a:solidFill>
                  <a:srgbClr val="FF0000"/>
                </a:solidFill>
                <a:latin typeface="+mn-lt"/>
              </a:rPr>
              <a:t>Пример </a:t>
            </a:r>
            <a:r>
              <a:rPr lang="ru-RU" sz="3200" b="1" dirty="0" err="1" smtClean="0">
                <a:solidFill>
                  <a:srgbClr val="FF0000"/>
                </a:solidFill>
                <a:latin typeface="+mn-lt"/>
              </a:rPr>
              <a:t>кодоминирования</a:t>
            </a:r>
            <a:r>
              <a:rPr lang="ru-RU" sz="3200" b="1" dirty="0" smtClean="0">
                <a:solidFill>
                  <a:srgbClr val="FF0000"/>
                </a:solidFill>
                <a:latin typeface="+mn-lt"/>
              </a:rPr>
              <a:t>: наследование групп крови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184" y="978408"/>
            <a:ext cx="7470647" cy="5321808"/>
          </a:xfrm>
        </p:spPr>
      </p:pic>
      <p:sp>
        <p:nvSpPr>
          <p:cNvPr id="5" name="TextBox 4"/>
          <p:cNvSpPr txBox="1"/>
          <p:nvPr/>
        </p:nvSpPr>
        <p:spPr>
          <a:xfrm>
            <a:off x="1179576" y="1051560"/>
            <a:ext cx="7040880" cy="369332"/>
          </a:xfrm>
          <a:prstGeom prst="rect">
            <a:avLst/>
          </a:prstGeom>
          <a:noFill/>
        </p:spPr>
        <p:txBody>
          <a:bodyPr wrap="square" rtlCol="0">
            <a:spAutoFit/>
          </a:bodyPr>
          <a:lstStyle/>
          <a:p>
            <a:r>
              <a:rPr lang="ru-RU" b="1" dirty="0" smtClean="0"/>
              <a:t>Отец: Вторая А0,  А(</a:t>
            </a:r>
            <a:r>
              <a:rPr lang="en-US" b="1" dirty="0" smtClean="0"/>
              <a:t>II)</a:t>
            </a:r>
            <a:r>
              <a:rPr lang="ru-RU" b="1" dirty="0" smtClean="0"/>
              <a:t>                                              Мать: Третья В0, В(</a:t>
            </a:r>
            <a:r>
              <a:rPr lang="en-US" b="1" dirty="0" smtClean="0"/>
              <a:t>III)</a:t>
            </a:r>
            <a:r>
              <a:rPr lang="ru-RU" b="1" dirty="0" smtClean="0"/>
              <a:t>   </a:t>
            </a:r>
            <a:endParaRPr lang="ru-RU" b="1" dirty="0"/>
          </a:p>
        </p:txBody>
      </p:sp>
      <p:sp>
        <p:nvSpPr>
          <p:cNvPr id="6" name="TextBox 5"/>
          <p:cNvSpPr txBox="1"/>
          <p:nvPr/>
        </p:nvSpPr>
        <p:spPr>
          <a:xfrm>
            <a:off x="1554480" y="6300216"/>
            <a:ext cx="6153912" cy="923330"/>
          </a:xfrm>
          <a:prstGeom prst="rect">
            <a:avLst/>
          </a:prstGeom>
          <a:noFill/>
        </p:spPr>
        <p:txBody>
          <a:bodyPr wrap="square" rtlCol="0">
            <a:spAutoFit/>
          </a:bodyPr>
          <a:lstStyle/>
          <a:p>
            <a:r>
              <a:rPr lang="en-US" b="1" dirty="0" smtClean="0"/>
              <a:t>        </a:t>
            </a:r>
            <a:r>
              <a:rPr lang="ru-RU" b="1" dirty="0" smtClean="0"/>
              <a:t>Вторая А0      </a:t>
            </a:r>
            <a:r>
              <a:rPr lang="ru-RU" b="1" dirty="0" smtClean="0">
                <a:solidFill>
                  <a:srgbClr val="FF0000"/>
                </a:solidFill>
              </a:rPr>
              <a:t>Четвертая АВ</a:t>
            </a:r>
            <a:r>
              <a:rPr lang="ru-RU" b="1" dirty="0" smtClean="0"/>
              <a:t>    Третья В0         Первая 00</a:t>
            </a:r>
          </a:p>
          <a:p>
            <a:r>
              <a:rPr lang="ru-RU" b="1" dirty="0" smtClean="0"/>
              <a:t>       </a:t>
            </a:r>
          </a:p>
          <a:p>
            <a:endParaRPr lang="ru-RU" b="1" dirty="0"/>
          </a:p>
        </p:txBody>
      </p:sp>
      <p:sp>
        <p:nvSpPr>
          <p:cNvPr id="7" name="TextBox 6"/>
          <p:cNvSpPr txBox="1"/>
          <p:nvPr/>
        </p:nvSpPr>
        <p:spPr>
          <a:xfrm>
            <a:off x="7927848" y="1051560"/>
            <a:ext cx="3934968" cy="5355312"/>
          </a:xfrm>
          <a:prstGeom prst="rect">
            <a:avLst/>
          </a:prstGeom>
          <a:noFill/>
        </p:spPr>
        <p:txBody>
          <a:bodyPr wrap="square" rtlCol="0">
            <a:spAutoFit/>
          </a:bodyPr>
          <a:lstStyle/>
          <a:p>
            <a:r>
              <a:rPr lang="ru-RU" b="1" dirty="0" smtClean="0"/>
              <a:t>   Ребенок с четвертой группой крови АВ один доминантный аллель А получила от отца, второй, также доминантный, В получила от матери.</a:t>
            </a:r>
          </a:p>
          <a:p>
            <a:r>
              <a:rPr lang="ru-RU" b="1" dirty="0" smtClean="0"/>
              <a:t>   Виден эффект </a:t>
            </a:r>
            <a:r>
              <a:rPr lang="ru-RU" b="1" dirty="0" err="1" smtClean="0"/>
              <a:t>кодоминирования</a:t>
            </a:r>
            <a:r>
              <a:rPr lang="ru-RU" b="1" dirty="0" smtClean="0"/>
              <a:t>: гетерозиготный организм одновременно содержит два доминантных </a:t>
            </a:r>
            <a:r>
              <a:rPr lang="ru-RU" b="1" dirty="0" err="1" smtClean="0"/>
              <a:t>аллеля</a:t>
            </a:r>
            <a:r>
              <a:rPr lang="ru-RU" b="1" dirty="0" smtClean="0"/>
              <a:t>, которые проявляют свое действие одновременно. </a:t>
            </a:r>
          </a:p>
          <a:p>
            <a:r>
              <a:rPr lang="ru-RU" b="1" dirty="0"/>
              <a:t> </a:t>
            </a:r>
            <a:r>
              <a:rPr lang="ru-RU" b="1" dirty="0" smtClean="0"/>
              <a:t>  Это явление может быть объяснено тем, что эти два </a:t>
            </a:r>
            <a:r>
              <a:rPr lang="ru-RU" b="1" dirty="0" err="1" smtClean="0"/>
              <a:t>аллеля</a:t>
            </a:r>
            <a:r>
              <a:rPr lang="ru-RU" b="1" dirty="0" smtClean="0"/>
              <a:t> кодируют </a:t>
            </a:r>
            <a:r>
              <a:rPr lang="ru-RU" b="1" dirty="0" smtClean="0">
                <a:solidFill>
                  <a:srgbClr val="FF0000"/>
                </a:solidFill>
              </a:rPr>
              <a:t>различные</a:t>
            </a:r>
            <a:r>
              <a:rPr lang="ru-RU" b="1" dirty="0" smtClean="0"/>
              <a:t> белковые продукты.</a:t>
            </a:r>
          </a:p>
          <a:p>
            <a:r>
              <a:rPr lang="ru-RU" b="1" dirty="0" smtClean="0"/>
              <a:t>   Присутствует один доминантный ген (А или В) – проявляется его признак; два доминантных гена (А и В) – оба признака; отсутствие доминантных генов – проявляется признак рецессивного гена 0. </a:t>
            </a:r>
            <a:endParaRPr lang="ru-RU" b="1" dirty="0"/>
          </a:p>
        </p:txBody>
      </p:sp>
    </p:spTree>
    <p:extLst>
      <p:ext uri="{BB962C8B-B14F-4D97-AF65-F5344CB8AC3E}">
        <p14:creationId xmlns:p14="http://schemas.microsoft.com/office/powerpoint/2010/main" val="405254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009"/>
            <a:ext cx="10515600" cy="905255"/>
          </a:xfrm>
        </p:spPr>
        <p:txBody>
          <a:bodyPr>
            <a:normAutofit/>
          </a:bodyPr>
          <a:lstStyle/>
          <a:p>
            <a:pPr algn="ctr"/>
            <a:r>
              <a:rPr lang="ru-RU" sz="3200" b="1" dirty="0" smtClean="0">
                <a:solidFill>
                  <a:srgbClr val="FF0000"/>
                </a:solidFill>
                <a:latin typeface="+mn-lt"/>
              </a:rPr>
              <a:t>Неполное доминирование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2195" y="795528"/>
            <a:ext cx="4924425" cy="5824727"/>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015" y="795528"/>
            <a:ext cx="2106169" cy="258775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481" y="4114799"/>
            <a:ext cx="2095500" cy="257860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31" y="795528"/>
            <a:ext cx="2209800" cy="2587752"/>
          </a:xfrm>
          <a:prstGeom prst="rect">
            <a:avLst/>
          </a:prstGeom>
        </p:spPr>
      </p:pic>
      <p:sp>
        <p:nvSpPr>
          <p:cNvPr id="9" name="TextBox 8"/>
          <p:cNvSpPr txBox="1"/>
          <p:nvPr/>
        </p:nvSpPr>
        <p:spPr>
          <a:xfrm>
            <a:off x="82296" y="1755648"/>
            <a:ext cx="322135" cy="461665"/>
          </a:xfrm>
          <a:prstGeom prst="rect">
            <a:avLst/>
          </a:prstGeom>
          <a:noFill/>
        </p:spPr>
        <p:txBody>
          <a:bodyPr wrap="square" rtlCol="0">
            <a:spAutoFit/>
          </a:bodyPr>
          <a:lstStyle/>
          <a:p>
            <a:r>
              <a:rPr lang="ru-RU" sz="2400" b="1" dirty="0" smtClean="0"/>
              <a:t>Р</a:t>
            </a:r>
            <a:endParaRPr lang="ru-RU" sz="2400" b="1" dirty="0"/>
          </a:p>
        </p:txBody>
      </p:sp>
      <p:sp>
        <p:nvSpPr>
          <p:cNvPr id="10" name="TextBox 9"/>
          <p:cNvSpPr txBox="1"/>
          <p:nvPr/>
        </p:nvSpPr>
        <p:spPr>
          <a:xfrm>
            <a:off x="2532888" y="1755648"/>
            <a:ext cx="262127" cy="523220"/>
          </a:xfrm>
          <a:prstGeom prst="rect">
            <a:avLst/>
          </a:prstGeom>
          <a:noFill/>
        </p:spPr>
        <p:txBody>
          <a:bodyPr wrap="square" rtlCol="0">
            <a:spAutoFit/>
          </a:bodyPr>
          <a:lstStyle/>
          <a:p>
            <a:r>
              <a:rPr lang="ru-RU" sz="2800" b="1" dirty="0" smtClean="0"/>
              <a:t>+</a:t>
            </a:r>
            <a:endParaRPr lang="ru-RU" sz="2800" b="1" dirty="0"/>
          </a:p>
        </p:txBody>
      </p:sp>
      <p:sp>
        <p:nvSpPr>
          <p:cNvPr id="11" name="TextBox 10"/>
          <p:cNvSpPr txBox="1"/>
          <p:nvPr/>
        </p:nvSpPr>
        <p:spPr>
          <a:xfrm>
            <a:off x="731520" y="5193792"/>
            <a:ext cx="484632" cy="461665"/>
          </a:xfrm>
          <a:prstGeom prst="rect">
            <a:avLst/>
          </a:prstGeom>
          <a:noFill/>
        </p:spPr>
        <p:txBody>
          <a:bodyPr wrap="square" rtlCol="0">
            <a:spAutoFit/>
          </a:bodyPr>
          <a:lstStyle/>
          <a:p>
            <a:r>
              <a:rPr lang="en-US" sz="2400" b="1" dirty="0" smtClean="0"/>
              <a:t>F₁</a:t>
            </a:r>
            <a:endParaRPr lang="ru-RU" sz="2400" b="1" dirty="0"/>
          </a:p>
        </p:txBody>
      </p:sp>
      <p:sp>
        <p:nvSpPr>
          <p:cNvPr id="12" name="Стрелка вниз 11"/>
          <p:cNvSpPr/>
          <p:nvPr/>
        </p:nvSpPr>
        <p:spPr>
          <a:xfrm rot="18170298">
            <a:off x="1943875" y="3240955"/>
            <a:ext cx="370903" cy="1064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3400568">
            <a:off x="3132647" y="3291259"/>
            <a:ext cx="40378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9619488" y="896112"/>
            <a:ext cx="2395728" cy="5632311"/>
          </a:xfrm>
          <a:prstGeom prst="rect">
            <a:avLst/>
          </a:prstGeom>
          <a:noFill/>
        </p:spPr>
        <p:txBody>
          <a:bodyPr wrap="square" rtlCol="0">
            <a:spAutoFit/>
          </a:bodyPr>
          <a:lstStyle/>
          <a:p>
            <a:r>
              <a:rPr lang="ru-RU" b="1" dirty="0" smtClean="0"/>
              <a:t>   При неполном доминировании в потомстве гетерозиготного организма доминантный признак (фиолетовый цвет) подавляет рецессивный признак (белый цвет) не в полной мере, т.е. гибриды получают промежуточный признак (сиреневый цвет).</a:t>
            </a:r>
          </a:p>
          <a:p>
            <a:r>
              <a:rPr lang="ru-RU" b="1" dirty="0" smtClean="0"/>
              <a:t>   Во втором поколении (</a:t>
            </a:r>
            <a:r>
              <a:rPr lang="en-US" b="1" dirty="0" smtClean="0"/>
              <a:t>F₂) </a:t>
            </a:r>
            <a:r>
              <a:rPr lang="ru-RU" b="1" dirty="0" smtClean="0"/>
              <a:t>происходит расщепление в соотношении 1:2:1</a:t>
            </a:r>
            <a:endParaRPr lang="ru-RU" b="1" dirty="0"/>
          </a:p>
        </p:txBody>
      </p:sp>
      <p:sp>
        <p:nvSpPr>
          <p:cNvPr id="5" name="TextBox 4"/>
          <p:cNvSpPr txBox="1"/>
          <p:nvPr/>
        </p:nvSpPr>
        <p:spPr>
          <a:xfrm>
            <a:off x="80228" y="3538728"/>
            <a:ext cx="1486253" cy="646331"/>
          </a:xfrm>
          <a:prstGeom prst="rect">
            <a:avLst/>
          </a:prstGeom>
          <a:noFill/>
        </p:spPr>
        <p:txBody>
          <a:bodyPr wrap="square" rtlCol="0">
            <a:spAutoFit/>
          </a:bodyPr>
          <a:lstStyle/>
          <a:p>
            <a:r>
              <a:rPr lang="ru-RU" b="1" dirty="0" smtClean="0"/>
              <a:t>Растение – львиный зев</a:t>
            </a:r>
            <a:endParaRPr lang="ru-RU" b="1" dirty="0"/>
          </a:p>
        </p:txBody>
      </p:sp>
    </p:spTree>
    <p:extLst>
      <p:ext uri="{BB962C8B-B14F-4D97-AF65-F5344CB8AC3E}">
        <p14:creationId xmlns:p14="http://schemas.microsoft.com/office/powerpoint/2010/main" val="397115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297"/>
            <a:ext cx="10515600" cy="896111"/>
          </a:xfrm>
        </p:spPr>
        <p:txBody>
          <a:bodyPr>
            <a:normAutofit/>
          </a:bodyPr>
          <a:lstStyle/>
          <a:p>
            <a:pPr algn="ctr"/>
            <a:r>
              <a:rPr lang="ru-RU" sz="3200" b="1" dirty="0" smtClean="0">
                <a:solidFill>
                  <a:srgbClr val="FF0000"/>
                </a:solidFill>
                <a:latin typeface="+mn-lt"/>
              </a:rPr>
              <a:t>Модификация формулировки первого закона Менделя</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 y="914400"/>
            <a:ext cx="6797040" cy="5632704"/>
          </a:xfrm>
        </p:spPr>
      </p:pic>
      <p:sp>
        <p:nvSpPr>
          <p:cNvPr id="5" name="TextBox 4"/>
          <p:cNvSpPr txBox="1"/>
          <p:nvPr/>
        </p:nvSpPr>
        <p:spPr>
          <a:xfrm>
            <a:off x="7434072" y="978408"/>
            <a:ext cx="4346448" cy="5016758"/>
          </a:xfrm>
          <a:prstGeom prst="rect">
            <a:avLst/>
          </a:prstGeom>
          <a:noFill/>
        </p:spPr>
        <p:txBody>
          <a:bodyPr wrap="square" rtlCol="0">
            <a:spAutoFit/>
          </a:bodyPr>
          <a:lstStyle/>
          <a:p>
            <a:r>
              <a:rPr lang="ru-RU" b="1" dirty="0" smtClean="0"/>
              <a:t>   </a:t>
            </a:r>
            <a:r>
              <a:rPr lang="ru-RU" sz="2000" b="1" dirty="0" smtClean="0"/>
              <a:t>Первый закон </a:t>
            </a:r>
            <a:r>
              <a:rPr lang="ru-RU" sz="2000" b="1" dirty="0"/>
              <a:t>М</a:t>
            </a:r>
            <a:r>
              <a:rPr lang="ru-RU" sz="2000" b="1" dirty="0" smtClean="0"/>
              <a:t>енделя с учетом явлений неполного доминирования и </a:t>
            </a:r>
            <a:r>
              <a:rPr lang="ru-RU" sz="2000" b="1" dirty="0" err="1" smtClean="0"/>
              <a:t>кодоминирования</a:t>
            </a:r>
            <a:r>
              <a:rPr lang="ru-RU" sz="2000" b="1" dirty="0" smtClean="0"/>
              <a:t>:</a:t>
            </a:r>
          </a:p>
          <a:p>
            <a:r>
              <a:rPr lang="ru-RU" sz="2000" b="1" dirty="0" smtClean="0"/>
              <a:t>   Гибриды первого поколения от скрещивания чистых линий особей с контрастными признаками - </a:t>
            </a:r>
          </a:p>
          <a:p>
            <a:r>
              <a:rPr lang="ru-RU" sz="2000" b="1" dirty="0" smtClean="0"/>
              <a:t>   А) проявляют доминирующий признак, если признаки находятся в отношении </a:t>
            </a:r>
            <a:r>
              <a:rPr lang="ru-RU" sz="2000" b="1" dirty="0" smtClean="0">
                <a:solidFill>
                  <a:srgbClr val="C00000"/>
                </a:solidFill>
              </a:rPr>
              <a:t>доминирования</a:t>
            </a:r>
            <a:r>
              <a:rPr lang="ru-RU" sz="2000" b="1" dirty="0" smtClean="0"/>
              <a:t>;</a:t>
            </a:r>
          </a:p>
          <a:p>
            <a:r>
              <a:rPr lang="ru-RU" sz="2000" b="1" dirty="0" smtClean="0"/>
              <a:t>   Б) проявляют промежуточный тип признака, если признаки находятся в отношении </a:t>
            </a:r>
            <a:r>
              <a:rPr lang="ru-RU" sz="2000" b="1" dirty="0" smtClean="0">
                <a:solidFill>
                  <a:srgbClr val="C00000"/>
                </a:solidFill>
              </a:rPr>
              <a:t>неполного доминирования</a:t>
            </a:r>
            <a:r>
              <a:rPr lang="ru-RU" sz="2000" b="1" dirty="0" smtClean="0"/>
              <a:t>;</a:t>
            </a:r>
          </a:p>
          <a:p>
            <a:r>
              <a:rPr lang="ru-RU" sz="2000" b="1" dirty="0" smtClean="0"/>
              <a:t>   В) проявляют смешанный тип признака, если признаки находятся в отношении </a:t>
            </a:r>
            <a:r>
              <a:rPr lang="ru-RU" sz="2000" b="1" dirty="0" err="1" smtClean="0">
                <a:solidFill>
                  <a:srgbClr val="C00000"/>
                </a:solidFill>
              </a:rPr>
              <a:t>кодоминирования</a:t>
            </a:r>
            <a:r>
              <a:rPr lang="ru-RU" sz="2000" b="1" dirty="0" smtClean="0"/>
              <a:t>.  </a:t>
            </a:r>
            <a:endParaRPr lang="ru-RU" sz="2000" b="1" dirty="0"/>
          </a:p>
        </p:txBody>
      </p:sp>
      <p:sp>
        <p:nvSpPr>
          <p:cNvPr id="6" name="TextBox 5"/>
          <p:cNvSpPr txBox="1"/>
          <p:nvPr/>
        </p:nvSpPr>
        <p:spPr>
          <a:xfrm>
            <a:off x="4270248" y="2304288"/>
            <a:ext cx="493776" cy="461665"/>
          </a:xfrm>
          <a:prstGeom prst="rect">
            <a:avLst/>
          </a:prstGeom>
          <a:noFill/>
        </p:spPr>
        <p:txBody>
          <a:bodyPr wrap="square" rtlCol="0">
            <a:spAutoFit/>
          </a:bodyPr>
          <a:lstStyle/>
          <a:p>
            <a:r>
              <a:rPr lang="ru-RU" sz="2400" b="1" dirty="0" smtClean="0"/>
              <a:t>А)</a:t>
            </a:r>
            <a:endParaRPr lang="ru-RU" sz="2400" b="1" dirty="0"/>
          </a:p>
        </p:txBody>
      </p:sp>
      <p:sp>
        <p:nvSpPr>
          <p:cNvPr id="7" name="TextBox 6"/>
          <p:cNvSpPr txBox="1"/>
          <p:nvPr/>
        </p:nvSpPr>
        <p:spPr>
          <a:xfrm flipH="1">
            <a:off x="4270248" y="3803904"/>
            <a:ext cx="886968" cy="461665"/>
          </a:xfrm>
          <a:prstGeom prst="rect">
            <a:avLst/>
          </a:prstGeom>
          <a:noFill/>
        </p:spPr>
        <p:txBody>
          <a:bodyPr wrap="square" rtlCol="0">
            <a:spAutoFit/>
          </a:bodyPr>
          <a:lstStyle/>
          <a:p>
            <a:r>
              <a:rPr lang="ru-RU" sz="2400" b="1" dirty="0" smtClean="0"/>
              <a:t>Б)</a:t>
            </a:r>
            <a:endParaRPr lang="ru-RU" sz="2400" b="1" dirty="0"/>
          </a:p>
        </p:txBody>
      </p:sp>
      <p:sp>
        <p:nvSpPr>
          <p:cNvPr id="8" name="TextBox 7"/>
          <p:cNvSpPr txBox="1"/>
          <p:nvPr/>
        </p:nvSpPr>
        <p:spPr>
          <a:xfrm>
            <a:off x="4270248" y="5495544"/>
            <a:ext cx="722376" cy="461665"/>
          </a:xfrm>
          <a:prstGeom prst="rect">
            <a:avLst/>
          </a:prstGeom>
          <a:noFill/>
        </p:spPr>
        <p:txBody>
          <a:bodyPr wrap="square" rtlCol="0">
            <a:spAutoFit/>
          </a:bodyPr>
          <a:lstStyle/>
          <a:p>
            <a:r>
              <a:rPr lang="ru-RU" sz="2400" b="1" dirty="0" smtClean="0"/>
              <a:t>В)</a:t>
            </a:r>
            <a:endParaRPr lang="ru-RU" sz="2400" b="1" dirty="0"/>
          </a:p>
        </p:txBody>
      </p:sp>
    </p:spTree>
    <p:extLst>
      <p:ext uri="{BB962C8B-B14F-4D97-AF65-F5344CB8AC3E}">
        <p14:creationId xmlns:p14="http://schemas.microsoft.com/office/powerpoint/2010/main" val="254257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smtClean="0">
                <a:solidFill>
                  <a:srgbClr val="FF0000"/>
                </a:solidFill>
                <a:latin typeface="+mn-lt"/>
              </a:rPr>
              <a:t>Занятие 5</a:t>
            </a:r>
            <a:endParaRPr lang="ru-RU" sz="4800" b="1" dirty="0">
              <a:solidFill>
                <a:srgbClr val="FF0000"/>
              </a:solidFill>
              <a:latin typeface="+mn-lt"/>
            </a:endParaRPr>
          </a:p>
        </p:txBody>
      </p:sp>
      <p:sp>
        <p:nvSpPr>
          <p:cNvPr id="3" name="Объект 2"/>
          <p:cNvSpPr>
            <a:spLocks noGrp="1"/>
          </p:cNvSpPr>
          <p:nvPr>
            <p:ph idx="1"/>
          </p:nvPr>
        </p:nvSpPr>
        <p:spPr/>
        <p:txBody>
          <a:bodyPr>
            <a:normAutofit/>
          </a:bodyPr>
          <a:lstStyle/>
          <a:p>
            <a:pPr marL="0" indent="0" algn="ctr">
              <a:buNone/>
            </a:pPr>
            <a:r>
              <a:rPr lang="en-US" sz="9600" b="1" dirty="0" smtClean="0"/>
              <a:t>The End</a:t>
            </a:r>
            <a:endParaRPr lang="ru-RU" sz="9600" b="1" dirty="0"/>
          </a:p>
        </p:txBody>
      </p:sp>
    </p:spTree>
    <p:extLst>
      <p:ext uri="{BB962C8B-B14F-4D97-AF65-F5344CB8AC3E}">
        <p14:creationId xmlns:p14="http://schemas.microsoft.com/office/powerpoint/2010/main" val="53477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05255"/>
          </a:xfrm>
        </p:spPr>
        <p:txBody>
          <a:bodyPr>
            <a:normAutofit/>
          </a:bodyPr>
          <a:lstStyle/>
          <a:p>
            <a:pPr algn="ctr"/>
            <a:r>
              <a:rPr lang="ru-RU" sz="3200" b="1" dirty="0" smtClean="0">
                <a:solidFill>
                  <a:srgbClr val="FF0000"/>
                </a:solidFill>
                <a:latin typeface="+mn-lt"/>
              </a:rPr>
              <a:t>Уникальный случай партеногенеза</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24" y="905256"/>
            <a:ext cx="8156448" cy="5797296"/>
          </a:xfrm>
        </p:spPr>
      </p:pic>
      <p:sp>
        <p:nvSpPr>
          <p:cNvPr id="5" name="TextBox 4"/>
          <p:cNvSpPr txBox="1"/>
          <p:nvPr/>
        </p:nvSpPr>
        <p:spPr>
          <a:xfrm>
            <a:off x="8869680" y="905256"/>
            <a:ext cx="3026664" cy="4093428"/>
          </a:xfrm>
          <a:prstGeom prst="rect">
            <a:avLst/>
          </a:prstGeom>
          <a:noFill/>
        </p:spPr>
        <p:txBody>
          <a:bodyPr wrap="square" rtlCol="0">
            <a:spAutoFit/>
          </a:bodyPr>
          <a:lstStyle/>
          <a:p>
            <a:r>
              <a:rPr lang="ru-RU" b="1" dirty="0" smtClean="0"/>
              <a:t>   </a:t>
            </a:r>
            <a:r>
              <a:rPr lang="ru-RU" sz="2000" b="1" dirty="0" smtClean="0"/>
              <a:t>В 2001 г. В океанариуме штата Небраска (США) акула-молот </a:t>
            </a:r>
            <a:r>
              <a:rPr lang="ru-RU" sz="2000" b="1" dirty="0" err="1" smtClean="0"/>
              <a:t>призвела</a:t>
            </a:r>
            <a:r>
              <a:rPr lang="ru-RU" sz="2000" b="1" dirty="0" smtClean="0"/>
              <a:t> на свет детеныша после длительного пребывания вне контактов с самцами.    </a:t>
            </a:r>
          </a:p>
          <a:p>
            <a:r>
              <a:rPr lang="ru-RU" sz="2000" b="1" dirty="0"/>
              <a:t> </a:t>
            </a:r>
            <a:r>
              <a:rPr lang="ru-RU" sz="2000" b="1" dirty="0" smtClean="0"/>
              <a:t>  ДНК-анализ показал, что в клетках этого детеныша не было никакого генетического материала, кроме материнского.</a:t>
            </a:r>
            <a:endParaRPr lang="ru-RU" sz="2000" b="1" dirty="0"/>
          </a:p>
        </p:txBody>
      </p:sp>
    </p:spTree>
    <p:extLst>
      <p:ext uri="{BB962C8B-B14F-4D97-AF65-F5344CB8AC3E}">
        <p14:creationId xmlns:p14="http://schemas.microsoft.com/office/powerpoint/2010/main" val="424309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3153"/>
            <a:ext cx="10515600" cy="576071"/>
          </a:xfrm>
        </p:spPr>
        <p:txBody>
          <a:bodyPr>
            <a:normAutofit/>
          </a:bodyPr>
          <a:lstStyle/>
          <a:p>
            <a:pPr algn="ctr"/>
            <a:r>
              <a:rPr lang="ru-RU" sz="3200" b="1" dirty="0" smtClean="0">
                <a:solidFill>
                  <a:srgbClr val="FF0000"/>
                </a:solidFill>
                <a:latin typeface="+mn-lt"/>
              </a:rPr>
              <a:t>Искусственный партеногенез</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912" y="649224"/>
            <a:ext cx="7095744" cy="5930075"/>
          </a:xfrm>
        </p:spPr>
      </p:pic>
      <p:sp>
        <p:nvSpPr>
          <p:cNvPr id="3" name="TextBox 2"/>
          <p:cNvSpPr txBox="1"/>
          <p:nvPr/>
        </p:nvSpPr>
        <p:spPr>
          <a:xfrm>
            <a:off x="7616952" y="758952"/>
            <a:ext cx="4398264" cy="5632311"/>
          </a:xfrm>
          <a:prstGeom prst="rect">
            <a:avLst/>
          </a:prstGeom>
          <a:noFill/>
        </p:spPr>
        <p:txBody>
          <a:bodyPr wrap="square" rtlCol="0">
            <a:spAutoFit/>
          </a:bodyPr>
          <a:lstStyle/>
          <a:p>
            <a:r>
              <a:rPr lang="ru-RU" sz="2000" b="1" dirty="0" smtClean="0"/>
              <a:t>   Искусственный партеногенез вызывается действием различных раздражителей на неоплодотворенную яйцеклетку – укол иглой, помещением клетки в кислую или щелочную среду, среду с низким или высоким содержанием солей и т.п.</a:t>
            </a:r>
          </a:p>
          <a:p>
            <a:r>
              <a:rPr lang="ru-RU" sz="2000" b="1" dirty="0" smtClean="0"/>
              <a:t>     В 2004 г. слиянием двух яйцеклеток, взятых у разных особей мыши, была получена диплоидная клетка.  Ее последовательные деления привели к формированию жизнеспособного эмбриона. Он в итоге развился во взрослую особь.</a:t>
            </a:r>
          </a:p>
          <a:p>
            <a:r>
              <a:rPr lang="ru-RU" sz="2000" b="1" dirty="0" smtClean="0"/>
              <a:t>     Таким образом, эта мышь является потомком двух матерей без участия отца. </a:t>
            </a:r>
            <a:endParaRPr lang="ru-RU" sz="2000" b="1" dirty="0"/>
          </a:p>
        </p:txBody>
      </p:sp>
    </p:spTree>
    <p:extLst>
      <p:ext uri="{BB962C8B-B14F-4D97-AF65-F5344CB8AC3E}">
        <p14:creationId xmlns:p14="http://schemas.microsoft.com/office/powerpoint/2010/main" val="260548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009"/>
            <a:ext cx="10515600" cy="658367"/>
          </a:xfrm>
        </p:spPr>
        <p:txBody>
          <a:bodyPr>
            <a:normAutofit/>
          </a:bodyPr>
          <a:lstStyle/>
          <a:p>
            <a:pPr algn="ctr"/>
            <a:r>
              <a:rPr lang="ru-RU" sz="3200" b="1" dirty="0" smtClean="0">
                <a:solidFill>
                  <a:srgbClr val="FF0000"/>
                </a:solidFill>
                <a:latin typeface="+mn-lt"/>
              </a:rPr>
              <a:t>Бесполое размножение</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17" y="722376"/>
            <a:ext cx="7300902" cy="5907024"/>
          </a:xfrm>
        </p:spPr>
      </p:pic>
      <p:sp>
        <p:nvSpPr>
          <p:cNvPr id="5" name="TextBox 4"/>
          <p:cNvSpPr txBox="1"/>
          <p:nvPr/>
        </p:nvSpPr>
        <p:spPr>
          <a:xfrm>
            <a:off x="7433020" y="804672"/>
            <a:ext cx="4472842" cy="5909310"/>
          </a:xfrm>
          <a:prstGeom prst="rect">
            <a:avLst/>
          </a:prstGeom>
          <a:noFill/>
        </p:spPr>
        <p:txBody>
          <a:bodyPr wrap="square" rtlCol="0">
            <a:spAutoFit/>
          </a:bodyPr>
          <a:lstStyle/>
          <a:p>
            <a:r>
              <a:rPr lang="ru-RU" b="1" dirty="0" smtClean="0"/>
              <a:t>   При бесполом размножении каждое</a:t>
            </a:r>
          </a:p>
          <a:p>
            <a:r>
              <a:rPr lang="ru-RU" b="1" dirty="0" smtClean="0"/>
              <a:t> следующее поколение развивается </a:t>
            </a:r>
          </a:p>
          <a:p>
            <a:r>
              <a:rPr lang="ru-RU" b="1" dirty="0" smtClean="0"/>
              <a:t>из соматических клеток без участия половых клеток (гамет).</a:t>
            </a:r>
          </a:p>
          <a:p>
            <a:r>
              <a:rPr lang="ru-RU" b="1" dirty="0" smtClean="0"/>
              <a:t>    </a:t>
            </a:r>
            <a:r>
              <a:rPr lang="ru-RU" b="1" dirty="0" smtClean="0">
                <a:solidFill>
                  <a:srgbClr val="FF0000"/>
                </a:solidFill>
              </a:rPr>
              <a:t>Деление</a:t>
            </a:r>
            <a:r>
              <a:rPr lang="ru-RU" b="1" dirty="0" smtClean="0"/>
              <a:t> – клетка делится на 2 примерно равное части.</a:t>
            </a:r>
          </a:p>
          <a:p>
            <a:r>
              <a:rPr lang="ru-RU" b="1" dirty="0" smtClean="0"/>
              <a:t>   </a:t>
            </a:r>
            <a:r>
              <a:rPr lang="ru-RU" b="1" dirty="0" smtClean="0">
                <a:solidFill>
                  <a:srgbClr val="FF0000"/>
                </a:solidFill>
              </a:rPr>
              <a:t>Спорообразование</a:t>
            </a:r>
            <a:r>
              <a:rPr lang="ru-RU" b="1" dirty="0" smtClean="0"/>
              <a:t>. Споры – клетки в прочной оболочке со сниженным метаболизмом. Способны переживать неблагоприятные условия, делятся в подходящей среде.</a:t>
            </a:r>
          </a:p>
          <a:p>
            <a:r>
              <a:rPr lang="ru-RU" b="1" dirty="0" smtClean="0"/>
              <a:t>   </a:t>
            </a:r>
            <a:r>
              <a:rPr lang="ru-RU" b="1" dirty="0" smtClean="0">
                <a:solidFill>
                  <a:srgbClr val="FF0000"/>
                </a:solidFill>
              </a:rPr>
              <a:t>Почкование</a:t>
            </a:r>
            <a:r>
              <a:rPr lang="ru-RU" b="1" dirty="0" smtClean="0"/>
              <a:t> – ядро клетки претерпевает митоз, далее одно из ядер перемещается в локальное выпячивание материнской клетки. Затем этот фрагмент отпочковывается.</a:t>
            </a:r>
          </a:p>
          <a:p>
            <a:r>
              <a:rPr lang="ru-RU" b="1" dirty="0" smtClean="0"/>
              <a:t>   </a:t>
            </a:r>
            <a:r>
              <a:rPr lang="ru-RU" b="1" dirty="0" smtClean="0">
                <a:solidFill>
                  <a:srgbClr val="FF0000"/>
                </a:solidFill>
              </a:rPr>
              <a:t>Вегетативное размножение </a:t>
            </a:r>
            <a:r>
              <a:rPr lang="ru-RU" b="1" dirty="0" smtClean="0"/>
              <a:t>– от организма отделяется его часть, которая далее развивается в отдельный организм. Способы такого размножения: черенки, луковицы, клубни, побеги.  </a:t>
            </a:r>
            <a:endParaRPr lang="ru-RU" b="1" dirty="0"/>
          </a:p>
        </p:txBody>
      </p:sp>
    </p:spTree>
    <p:extLst>
      <p:ext uri="{BB962C8B-B14F-4D97-AF65-F5344CB8AC3E}">
        <p14:creationId xmlns:p14="http://schemas.microsoft.com/office/powerpoint/2010/main" val="309811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290" y="1"/>
            <a:ext cx="11831216" cy="578497"/>
          </a:xfrm>
        </p:spPr>
        <p:txBody>
          <a:bodyPr>
            <a:normAutofit/>
          </a:bodyPr>
          <a:lstStyle/>
          <a:p>
            <a:pPr algn="ctr"/>
            <a:r>
              <a:rPr lang="ru-RU" sz="2800" b="1" dirty="0" smtClean="0">
                <a:solidFill>
                  <a:srgbClr val="FF0000"/>
                </a:solidFill>
                <a:latin typeface="+mn-lt"/>
              </a:rPr>
              <a:t>Эволюционные преимущества и недостатки бесполого размножения</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88" y="849086"/>
            <a:ext cx="4833257" cy="574765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845" y="503854"/>
            <a:ext cx="6792686" cy="6092890"/>
          </a:xfrm>
          <a:prstGeom prst="rect">
            <a:avLst/>
          </a:prstGeom>
        </p:spPr>
      </p:pic>
    </p:spTree>
    <p:extLst>
      <p:ext uri="{BB962C8B-B14F-4D97-AF65-F5344CB8AC3E}">
        <p14:creationId xmlns:p14="http://schemas.microsoft.com/office/powerpoint/2010/main" val="61314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48" y="1"/>
            <a:ext cx="11868912" cy="658367"/>
          </a:xfrm>
        </p:spPr>
        <p:txBody>
          <a:bodyPr>
            <a:normAutofit/>
          </a:bodyPr>
          <a:lstStyle/>
          <a:p>
            <a:pPr algn="ctr"/>
            <a:r>
              <a:rPr lang="ru-RU" sz="2800" b="1" dirty="0" smtClean="0">
                <a:solidFill>
                  <a:srgbClr val="FF0000"/>
                </a:solidFill>
                <a:latin typeface="+mn-lt"/>
              </a:rPr>
              <a:t>Темпы роста популяций клеток, размножающихся простым делением</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32" y="795528"/>
            <a:ext cx="8558784" cy="5907024"/>
          </a:xfrm>
        </p:spPr>
      </p:pic>
      <p:sp>
        <p:nvSpPr>
          <p:cNvPr id="5" name="TextBox 4"/>
          <p:cNvSpPr txBox="1"/>
          <p:nvPr/>
        </p:nvSpPr>
        <p:spPr>
          <a:xfrm>
            <a:off x="9006840" y="859536"/>
            <a:ext cx="3017520" cy="5355312"/>
          </a:xfrm>
          <a:prstGeom prst="rect">
            <a:avLst/>
          </a:prstGeom>
          <a:noFill/>
        </p:spPr>
        <p:txBody>
          <a:bodyPr wrap="square" rtlCol="0">
            <a:spAutoFit/>
          </a:bodyPr>
          <a:lstStyle/>
          <a:p>
            <a:r>
              <a:rPr lang="ru-RU" b="1" dirty="0" smtClean="0"/>
              <a:t>   Скорость размножения бактерий: (рождаемость – смертность в единицу времени). Клетка делится примерно каждые 20 мин.</a:t>
            </a:r>
          </a:p>
          <a:p>
            <a:r>
              <a:rPr lang="ru-RU" b="1" dirty="0" smtClean="0"/>
              <a:t>   Примеры клеточного роста в идеальных условиях:</a:t>
            </a:r>
          </a:p>
          <a:p>
            <a:r>
              <a:rPr lang="ru-RU" b="1" dirty="0" smtClean="0"/>
              <a:t>   1. Бактерия холеры способна за 30 час покрыть сплошной пленкой всю поверхность земного шара.</a:t>
            </a:r>
          </a:p>
          <a:p>
            <a:r>
              <a:rPr lang="ru-RU" b="1" dirty="0" smtClean="0"/>
              <a:t>   2. Одноклеточная водоросль диатомея за 8 суток способная нарастить биомассу, равную объему Земли, а на следующие сутки удвоить эту массу. </a:t>
            </a:r>
          </a:p>
          <a:p>
            <a:endParaRPr lang="ru-RU" b="1" dirty="0"/>
          </a:p>
        </p:txBody>
      </p:sp>
      <p:sp>
        <p:nvSpPr>
          <p:cNvPr id="6" name="TextBox 5"/>
          <p:cNvSpPr txBox="1"/>
          <p:nvPr/>
        </p:nvSpPr>
        <p:spPr>
          <a:xfrm>
            <a:off x="4242816" y="5660136"/>
            <a:ext cx="4572000" cy="923330"/>
          </a:xfrm>
          <a:prstGeom prst="rect">
            <a:avLst/>
          </a:prstGeom>
          <a:noFill/>
        </p:spPr>
        <p:txBody>
          <a:bodyPr wrap="square" rtlCol="0">
            <a:spAutoFit/>
          </a:bodyPr>
          <a:lstStyle/>
          <a:p>
            <a:r>
              <a:rPr lang="ru-RU" b="1" dirty="0" smtClean="0"/>
              <a:t>К – емкость среды, максимально возможная численность популяции  в данных условиях (данном местообитании).</a:t>
            </a:r>
            <a:endParaRPr lang="ru-RU" b="1" dirty="0"/>
          </a:p>
        </p:txBody>
      </p:sp>
    </p:spTree>
    <p:extLst>
      <p:ext uri="{BB962C8B-B14F-4D97-AF65-F5344CB8AC3E}">
        <p14:creationId xmlns:p14="http://schemas.microsoft.com/office/powerpoint/2010/main" val="202039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8017"/>
            <a:ext cx="10515600" cy="777239"/>
          </a:xfrm>
        </p:spPr>
        <p:txBody>
          <a:bodyPr>
            <a:normAutofit fontScale="90000"/>
          </a:bodyPr>
          <a:lstStyle/>
          <a:p>
            <a:pPr algn="ctr"/>
            <a:r>
              <a:rPr lang="ru-RU" sz="3200" b="1" dirty="0" smtClean="0">
                <a:solidFill>
                  <a:srgbClr val="FF0000"/>
                </a:solidFill>
                <a:latin typeface="+mn-lt"/>
              </a:rPr>
              <a:t>Выдающийся  селекционер-самоучка </a:t>
            </a:r>
            <a:r>
              <a:rPr lang="ru-RU" sz="3200" b="1" dirty="0" err="1" smtClean="0">
                <a:solidFill>
                  <a:srgbClr val="FF0000"/>
                </a:solidFill>
                <a:latin typeface="+mn-lt"/>
              </a:rPr>
              <a:t>И.В.Мичурин</a:t>
            </a:r>
            <a:r>
              <a:rPr lang="ru-RU" sz="3200" b="1" dirty="0" smtClean="0">
                <a:solidFill>
                  <a:srgbClr val="FF0000"/>
                </a:solidFill>
                <a:latin typeface="+mn-lt"/>
              </a:rPr>
              <a:t> – </a:t>
            </a:r>
            <a:br>
              <a:rPr lang="ru-RU" sz="3200" b="1" dirty="0" smtClean="0">
                <a:solidFill>
                  <a:srgbClr val="FF0000"/>
                </a:solidFill>
                <a:latin typeface="+mn-lt"/>
              </a:rPr>
            </a:br>
            <a:r>
              <a:rPr lang="ru-RU" sz="3200" b="1" dirty="0" smtClean="0">
                <a:solidFill>
                  <a:srgbClr val="FF0000"/>
                </a:solidFill>
                <a:latin typeface="+mn-lt"/>
              </a:rPr>
              <a:t>«символ» </a:t>
            </a:r>
            <a:r>
              <a:rPr lang="ru-RU" sz="3200" b="1" dirty="0" err="1" smtClean="0">
                <a:solidFill>
                  <a:srgbClr val="FF0000"/>
                </a:solidFill>
                <a:latin typeface="+mn-lt"/>
              </a:rPr>
              <a:t>лысенковской</a:t>
            </a:r>
            <a:r>
              <a:rPr lang="ru-RU" sz="3200" b="1" dirty="0" smtClean="0">
                <a:solidFill>
                  <a:srgbClr val="FF0000"/>
                </a:solidFill>
                <a:latin typeface="+mn-lt"/>
              </a:rPr>
              <a:t> биологии</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956" y="1069848"/>
            <a:ext cx="4930140" cy="345836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968" y="2532888"/>
            <a:ext cx="6601968" cy="432511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98" y="4692808"/>
            <a:ext cx="4181475" cy="2034127"/>
          </a:xfrm>
          <a:prstGeom prst="rect">
            <a:avLst/>
          </a:prstGeom>
        </p:spPr>
      </p:pic>
      <p:sp>
        <p:nvSpPr>
          <p:cNvPr id="7" name="TextBox 6"/>
          <p:cNvSpPr txBox="1"/>
          <p:nvPr/>
        </p:nvSpPr>
        <p:spPr>
          <a:xfrm>
            <a:off x="5458968" y="1069848"/>
            <a:ext cx="6510528" cy="1569660"/>
          </a:xfrm>
          <a:prstGeom prst="rect">
            <a:avLst/>
          </a:prstGeom>
          <a:noFill/>
        </p:spPr>
        <p:txBody>
          <a:bodyPr wrap="square" rtlCol="0">
            <a:spAutoFit/>
          </a:bodyPr>
          <a:lstStyle/>
          <a:p>
            <a:r>
              <a:rPr lang="ru-RU" sz="1600" b="1" dirty="0" smtClean="0"/>
              <a:t>   Один из основных методов селекции Мичурина – скрещивание географически отдаленных форм растений. Очень важно отметить, что полученные Мичуриным новые сорта являются </a:t>
            </a:r>
            <a:r>
              <a:rPr lang="ru-RU" sz="1600" b="1" i="1" dirty="0" smtClean="0"/>
              <a:t>гетерозиготными.</a:t>
            </a:r>
            <a:r>
              <a:rPr lang="ru-RU" sz="1600" b="1" dirty="0" smtClean="0"/>
              <a:t> Поэтому для сохранения сортовых качеств необходимо было применять </a:t>
            </a:r>
            <a:r>
              <a:rPr lang="ru-RU" sz="1600" b="1" dirty="0" smtClean="0">
                <a:solidFill>
                  <a:srgbClr val="FF0000"/>
                </a:solidFill>
              </a:rPr>
              <a:t>вегетативное размножение – черенками. </a:t>
            </a:r>
            <a:endParaRPr lang="ru-RU" sz="1600" b="1" dirty="0">
              <a:solidFill>
                <a:srgbClr val="FF0000"/>
              </a:solidFill>
            </a:endParaRPr>
          </a:p>
        </p:txBody>
      </p:sp>
    </p:spTree>
    <p:extLst>
      <p:ext uri="{BB962C8B-B14F-4D97-AF65-F5344CB8AC3E}">
        <p14:creationId xmlns:p14="http://schemas.microsoft.com/office/powerpoint/2010/main" val="3497094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585"/>
            <a:ext cx="10515600" cy="795527"/>
          </a:xfrm>
        </p:spPr>
        <p:txBody>
          <a:bodyPr>
            <a:normAutofit/>
          </a:bodyPr>
          <a:lstStyle/>
          <a:p>
            <a:pPr algn="ctr"/>
            <a:r>
              <a:rPr lang="ru-RU" sz="3200" b="1" dirty="0" smtClean="0">
                <a:solidFill>
                  <a:srgbClr val="FF0000"/>
                </a:solidFill>
                <a:latin typeface="+mn-lt"/>
              </a:rPr>
              <a:t>Так называемая «мичуринская агробиология»</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159" y="896112"/>
            <a:ext cx="5755554" cy="5632703"/>
          </a:xfrm>
        </p:spPr>
      </p:pic>
      <p:sp>
        <p:nvSpPr>
          <p:cNvPr id="5" name="TextBox 4"/>
          <p:cNvSpPr txBox="1"/>
          <p:nvPr/>
        </p:nvSpPr>
        <p:spPr>
          <a:xfrm>
            <a:off x="6428232" y="896112"/>
            <a:ext cx="5458968" cy="3693319"/>
          </a:xfrm>
          <a:prstGeom prst="rect">
            <a:avLst/>
          </a:prstGeom>
          <a:noFill/>
        </p:spPr>
        <p:txBody>
          <a:bodyPr wrap="square" rtlCol="0">
            <a:spAutoFit/>
          </a:bodyPr>
          <a:lstStyle/>
          <a:p>
            <a:r>
              <a:rPr lang="ru-RU" b="1" dirty="0" smtClean="0"/>
              <a:t>   «Злым гением» отечественной генетики был агроном, впоследствии академик Лысенко. Он на протяжении  многих лет обещал (сначала Сталину, затем Хрущеву) невиданный рост урожайности зерновых культур.</a:t>
            </a:r>
          </a:p>
          <a:p>
            <a:r>
              <a:rPr lang="ru-RU" b="1" dirty="0" smtClean="0"/>
              <a:t>   Но для этого надо беспощадно бороться с «вредителями» в науке – представителями классической генетики, которых Лысенко называл «вейсманистами-морганистами». </a:t>
            </a:r>
          </a:p>
          <a:p>
            <a:r>
              <a:rPr lang="ru-RU" b="1" dirty="0" smtClean="0"/>
              <a:t>   Себя же Лысенко называл лидером его собственной науки – «мичуринской агробиологии».</a:t>
            </a:r>
          </a:p>
          <a:p>
            <a:r>
              <a:rPr lang="ru-RU" b="1" dirty="0" smtClean="0"/>
              <a:t>   Сам </a:t>
            </a:r>
            <a:r>
              <a:rPr lang="ru-RU" b="1" dirty="0" err="1" smtClean="0"/>
              <a:t>И.В.Мичурин</a:t>
            </a:r>
            <a:r>
              <a:rPr lang="ru-RU" b="1" dirty="0" smtClean="0"/>
              <a:t>, умерший в 1936 г., никакого отношения к этой </a:t>
            </a:r>
            <a:r>
              <a:rPr lang="ru-RU" b="1" dirty="0" err="1" smtClean="0"/>
              <a:t>лже</a:t>
            </a:r>
            <a:r>
              <a:rPr lang="ru-RU" b="1" dirty="0" smtClean="0"/>
              <a:t>-науке не имел.</a:t>
            </a:r>
            <a:endParaRPr lang="ru-RU" b="1" dirty="0"/>
          </a:p>
        </p:txBody>
      </p:sp>
    </p:spTree>
    <p:extLst>
      <p:ext uri="{BB962C8B-B14F-4D97-AF65-F5344CB8AC3E}">
        <p14:creationId xmlns:p14="http://schemas.microsoft.com/office/powerpoint/2010/main" val="1453588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2248</Words>
  <Application>Microsoft Office PowerPoint</Application>
  <PresentationFormat>Широкоэкранный</PresentationFormat>
  <Paragraphs>155</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Calibri Light</vt:lpstr>
      <vt:lpstr>Тема Office</vt:lpstr>
      <vt:lpstr>Занятие 5 </vt:lpstr>
      <vt:lpstr>Партеногенез</vt:lpstr>
      <vt:lpstr>Уникальный случай партеногенеза</vt:lpstr>
      <vt:lpstr>Искусственный партеногенез</vt:lpstr>
      <vt:lpstr>Бесполое размножение</vt:lpstr>
      <vt:lpstr>Эволюционные преимущества и недостатки бесполого размножения</vt:lpstr>
      <vt:lpstr>Темпы роста популяций клеток, размножающихся простым делением</vt:lpstr>
      <vt:lpstr>Выдающийся  селекционер-самоучка И.В.Мичурин –  «символ» лысенковской биологии</vt:lpstr>
      <vt:lpstr>Так называемая «мичуринская агробиология»</vt:lpstr>
      <vt:lpstr>Классическая генетика базируется на  законах Менделя</vt:lpstr>
      <vt:lpstr>Успех Менделя:   тщательная подготовка опытов и их математический  анализ</vt:lpstr>
      <vt:lpstr>Принципиальная новизна в методике Менделя</vt:lpstr>
      <vt:lpstr>Трагедия ученого, открытия которого были признаны  только через 35 лет после его смерти</vt:lpstr>
      <vt:lpstr>Вспомним основные термины: гомологичные хромосомы, гены, аллели, гомо- и гетерозиготы</vt:lpstr>
      <vt:lpstr>Статистический характер распределения генов по гаметам при мейозе</vt:lpstr>
      <vt:lpstr>Скрещивание только одной пары контрастных признаков (моногибридное скрещивание)</vt:lpstr>
      <vt:lpstr>Первый закон Менделя – закон единообразия </vt:lpstr>
      <vt:lpstr>Второй закон Менделя – закон расщепления </vt:lpstr>
      <vt:lpstr>Удобная форма записи результатов расщепления – решетка Пеннета</vt:lpstr>
      <vt:lpstr>Третий закон Менделя  (для дигибридного скрещивания) - закон независимого наследования признаков</vt:lpstr>
      <vt:lpstr> Законы Менделя в современной трактовке</vt:lpstr>
      <vt:lpstr>Условия, при которых выполняются законы Менделя</vt:lpstr>
      <vt:lpstr>Нарушение «чистоты гамет» (иллюстрация п.7 предыдущего слайда) </vt:lpstr>
      <vt:lpstr>Неменделевское наследование</vt:lpstr>
      <vt:lpstr> Кодоминирование </vt:lpstr>
      <vt:lpstr>Пример кодоминирования: наследование групп крови</vt:lpstr>
      <vt:lpstr>Неполное доминирование</vt:lpstr>
      <vt:lpstr>Модификация формулировки первого закона Менделя</vt:lpstr>
      <vt:lpstr>Занятие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5 </dc:title>
  <dc:creator>Кирилл</dc:creator>
  <cp:lastModifiedBy>Кирилл</cp:lastModifiedBy>
  <cp:revision>71</cp:revision>
  <dcterms:created xsi:type="dcterms:W3CDTF">2021-07-13T04:32:55Z</dcterms:created>
  <dcterms:modified xsi:type="dcterms:W3CDTF">2021-07-18T05:11:19Z</dcterms:modified>
</cp:coreProperties>
</file>