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74" r:id="rId9"/>
    <p:sldId id="263" r:id="rId10"/>
    <p:sldId id="264" r:id="rId11"/>
    <p:sldId id="266" r:id="rId12"/>
    <p:sldId id="265" r:id="rId13"/>
    <p:sldId id="272" r:id="rId14"/>
    <p:sldId id="267" r:id="rId15"/>
    <p:sldId id="268" r:id="rId16"/>
    <p:sldId id="275" r:id="rId17"/>
    <p:sldId id="269" r:id="rId18"/>
    <p:sldId id="270" r:id="rId19"/>
    <p:sldId id="271" r:id="rId20"/>
    <p:sldId id="273" r:id="rId21"/>
    <p:sldId id="276" r:id="rId22"/>
    <p:sldId id="277" r:id="rId23"/>
    <p:sldId id="278" r:id="rId24"/>
    <p:sldId id="281" r:id="rId25"/>
    <p:sldId id="282" r:id="rId26"/>
    <p:sldId id="283" r:id="rId27"/>
    <p:sldId id="279" r:id="rId28"/>
    <p:sldId id="280" r:id="rId29"/>
    <p:sldId id="28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D7623-8183-4DDA-B881-2F369B629840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5B1F8-8F58-4C6A-8B7E-A8458D7B3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065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5B1F8-8F58-4C6A-8B7E-A8458D7B374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461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56620-7AD3-4D8D-8C3A-38864D0F5A10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53625-744D-46F6-B735-568EC4DE3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06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56620-7AD3-4D8D-8C3A-38864D0F5A10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53625-744D-46F6-B735-568EC4DE3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12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56620-7AD3-4D8D-8C3A-38864D0F5A10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53625-744D-46F6-B735-568EC4DE3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17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56620-7AD3-4D8D-8C3A-38864D0F5A10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53625-744D-46F6-B735-568EC4DE3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51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56620-7AD3-4D8D-8C3A-38864D0F5A10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53625-744D-46F6-B735-568EC4DE3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48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56620-7AD3-4D8D-8C3A-38864D0F5A10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53625-744D-46F6-B735-568EC4DE3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48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56620-7AD3-4D8D-8C3A-38864D0F5A10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53625-744D-46F6-B735-568EC4DE3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56620-7AD3-4D8D-8C3A-38864D0F5A10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53625-744D-46F6-B735-568EC4DE3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19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56620-7AD3-4D8D-8C3A-38864D0F5A10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53625-744D-46F6-B735-568EC4DE3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88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56620-7AD3-4D8D-8C3A-38864D0F5A10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53625-744D-46F6-B735-568EC4DE3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37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56620-7AD3-4D8D-8C3A-38864D0F5A10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53625-744D-46F6-B735-568EC4DE3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49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56620-7AD3-4D8D-8C3A-38864D0F5A10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53625-744D-46F6-B735-568EC4DE3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32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83465"/>
            <a:ext cx="9144000" cy="768096"/>
          </a:xfrm>
        </p:spPr>
        <p:txBody>
          <a:bodyPr>
            <a:normAutofit/>
          </a:bodyPr>
          <a:lstStyle/>
          <a:p>
            <a:r>
              <a:rPr lang="ru-RU" sz="3200" b="1" smtClean="0">
                <a:solidFill>
                  <a:srgbClr val="FF0000"/>
                </a:solidFill>
                <a:latin typeface="+mn-lt"/>
              </a:rPr>
              <a:t>Занятие 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051561"/>
            <a:ext cx="9144000" cy="55412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51560"/>
            <a:ext cx="6096000" cy="542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50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5214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Митоз (вегетативное деление)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05256"/>
            <a:ext cx="4261104" cy="5660135"/>
          </a:xfrm>
        </p:spPr>
      </p:pic>
      <p:sp>
        <p:nvSpPr>
          <p:cNvPr id="5" name="TextBox 4"/>
          <p:cNvSpPr txBox="1"/>
          <p:nvPr/>
        </p:nvSpPr>
        <p:spPr>
          <a:xfrm>
            <a:off x="4745736" y="960120"/>
            <a:ext cx="72176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smtClean="0"/>
              <a:t>Митоз – наиболее распространенный способ деления </a:t>
            </a:r>
            <a:r>
              <a:rPr lang="ru-RU" sz="2000" b="1" dirty="0" err="1" smtClean="0"/>
              <a:t>эукариотических</a:t>
            </a:r>
            <a:r>
              <a:rPr lang="ru-RU" sz="2000" b="1" dirty="0" smtClean="0"/>
              <a:t> клеток (содержащих ядро). При таком способе деления </a:t>
            </a:r>
            <a:r>
              <a:rPr lang="ru-RU" sz="2000" b="1" i="1" dirty="0" smtClean="0"/>
              <a:t>хромосомы сначала удваиваются</a:t>
            </a:r>
            <a:r>
              <a:rPr lang="ru-RU" sz="2000" b="1" dirty="0" smtClean="0"/>
              <a:t>, а потом распределяются между дочерними клетками. Каждая дочерняя клетка получает в итоге точно такой же набор хромосом, что и родительская клетка.</a:t>
            </a:r>
          </a:p>
          <a:p>
            <a:r>
              <a:rPr lang="ru-RU" sz="2000" b="1" dirty="0" smtClean="0"/>
              <a:t>       Дочерние и родительские клетки – генетически идентичны.</a:t>
            </a:r>
          </a:p>
          <a:p>
            <a:r>
              <a:rPr lang="ru-RU" sz="2000" b="1" dirty="0" smtClean="0"/>
              <a:t>    Митоз обеспечивает многократное умножение клеток, образующих из зиготы различные ткани многоклеточных организмов.</a:t>
            </a:r>
          </a:p>
          <a:p>
            <a:r>
              <a:rPr lang="ru-RU" sz="2000" b="1" dirty="0" smtClean="0"/>
              <a:t>    </a:t>
            </a:r>
            <a:r>
              <a:rPr lang="ru-RU" sz="2000" b="1" i="1" dirty="0" smtClean="0"/>
              <a:t>Биологическое значение митоза – воспроизводство клеток с одинаковой генетической информацией.</a:t>
            </a:r>
          </a:p>
          <a:p>
            <a:r>
              <a:rPr lang="ru-RU" sz="2000" b="1" dirty="0" smtClean="0"/>
              <a:t>    Митоз также лежит в основе процессов бесполого размножения и заживления повреждений тканей.</a:t>
            </a:r>
          </a:p>
          <a:p>
            <a:r>
              <a:rPr lang="ru-RU" sz="2000" b="1" dirty="0" smtClean="0"/>
              <a:t>    Длительность митотического цикла: для клеток животных от 30 до 60 мин, для клеток растений от 2 до 3 час.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07359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873"/>
            <a:ext cx="10515600" cy="9418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Фазы митоза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841249"/>
            <a:ext cx="8193024" cy="57698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544" y="950977"/>
            <a:ext cx="3511296" cy="437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29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118873"/>
            <a:ext cx="11786616" cy="75895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Клеточный цикл: период существования клетки от момента ее образования путем деления родительской клетки до ее собственного деления или смерти. Состоит из 4-х фаз.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44" y="813816"/>
            <a:ext cx="5833872" cy="5934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824" y="6245352"/>
            <a:ext cx="11762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Фаза </a:t>
            </a:r>
            <a:r>
              <a:rPr lang="en-US" sz="1600" b="1" dirty="0" smtClean="0"/>
              <a:t>G0 –</a:t>
            </a:r>
            <a:r>
              <a:rPr lang="ru-RU" sz="1600" b="1" dirty="0" smtClean="0"/>
              <a:t> клетка не делится (часы, дни, годы, вся жизнь). Стволовые клетки находятся в этой фазе до получения сигнала.</a:t>
            </a:r>
            <a:r>
              <a:rPr lang="en-US" sz="1600" b="1" dirty="0" smtClean="0"/>
              <a:t> 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78424" y="4279392"/>
            <a:ext cx="1709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G₁+S+G₂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9632" y="1682496"/>
            <a:ext cx="1188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Кариокинез</a:t>
            </a:r>
            <a:endParaRPr lang="ru-RU" sz="1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13816"/>
            <a:ext cx="6071616" cy="5299139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843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7161"/>
            <a:ext cx="10515600" cy="67665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Checkpoint Charlie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" y="1069848"/>
            <a:ext cx="5845810" cy="48920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84" y="1508760"/>
            <a:ext cx="5733288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89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09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Контрольн</a:t>
            </a:r>
            <a:r>
              <a:rPr lang="ru-RU" sz="3200" b="1" dirty="0" err="1">
                <a:solidFill>
                  <a:srgbClr val="FF0000"/>
                </a:solidFill>
                <a:latin typeface="+mn-lt"/>
              </a:rPr>
              <a:t>о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пропускные точки («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checkpoint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s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»)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56" y="822960"/>
            <a:ext cx="7488936" cy="5852159"/>
          </a:xfrm>
        </p:spPr>
      </p:pic>
      <p:sp>
        <p:nvSpPr>
          <p:cNvPr id="7" name="TextBox 6"/>
          <p:cNvSpPr txBox="1"/>
          <p:nvPr/>
        </p:nvSpPr>
        <p:spPr>
          <a:xfrm flipH="1">
            <a:off x="7562087" y="5312664"/>
            <a:ext cx="142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R-</a:t>
            </a:r>
            <a:r>
              <a:rPr lang="ru-RU" b="1" dirty="0" smtClean="0">
                <a:solidFill>
                  <a:srgbClr val="FF0000"/>
                </a:solidFill>
              </a:rPr>
              <a:t>точка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79992" y="950976"/>
            <a:ext cx="302666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</a:t>
            </a:r>
            <a:r>
              <a:rPr lang="en-US" sz="2000" b="1" dirty="0" smtClean="0"/>
              <a:t>-</a:t>
            </a:r>
            <a:r>
              <a:rPr lang="ru-RU" sz="2000" b="1" dirty="0" smtClean="0"/>
              <a:t>точка: прекращение реагирования клетки на ингибирующие факторы.</a:t>
            </a:r>
            <a:endParaRPr lang="en-US" sz="2000" b="1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G₁/S</a:t>
            </a:r>
            <a:r>
              <a:rPr lang="en-US" sz="2000" b="1" dirty="0" smtClean="0"/>
              <a:t>-</a:t>
            </a:r>
            <a:r>
              <a:rPr lang="ru-RU" sz="2000" b="1" dirty="0" smtClean="0"/>
              <a:t>точка: блокирует вступление в</a:t>
            </a:r>
            <a:r>
              <a:rPr lang="en-US" sz="2000" b="1" dirty="0" smtClean="0"/>
              <a:t> S-</a:t>
            </a:r>
            <a:r>
              <a:rPr lang="ru-RU" sz="2000" b="1" dirty="0" smtClean="0"/>
              <a:t>фазу, если геном поврежден.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S</a:t>
            </a:r>
            <a:r>
              <a:rPr lang="en-US" sz="2000" b="1" dirty="0" smtClean="0"/>
              <a:t>-</a:t>
            </a:r>
            <a:r>
              <a:rPr lang="ru-RU" sz="2000" b="1" dirty="0" smtClean="0"/>
              <a:t>точка: останавливает репликацию ДНК, если геном поврежден.</a:t>
            </a:r>
            <a:endParaRPr lang="en-US" sz="2000" b="1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G₂/M</a:t>
            </a:r>
            <a:r>
              <a:rPr lang="en-US" sz="2000" b="1" dirty="0" smtClean="0"/>
              <a:t>-</a:t>
            </a:r>
            <a:r>
              <a:rPr lang="ru-RU" sz="2000" b="1" dirty="0" smtClean="0"/>
              <a:t>точка: блокирует вход в М-фазу, если репликация ДНК не завершена в </a:t>
            </a:r>
            <a:r>
              <a:rPr lang="en-US" sz="2000" b="1" dirty="0" smtClean="0"/>
              <a:t>S-</a:t>
            </a:r>
            <a:r>
              <a:rPr lang="ru-RU" sz="2000" b="1" dirty="0" smtClean="0"/>
              <a:t>фазе.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М</a:t>
            </a:r>
            <a:r>
              <a:rPr lang="ru-RU" sz="2000" b="1" dirty="0" smtClean="0"/>
              <a:t>-точка: останавливает митоз, если не все хромосомы правильно собраны.</a:t>
            </a:r>
          </a:p>
          <a:p>
            <a:endParaRPr lang="en-US" b="1" dirty="0" smtClean="0"/>
          </a:p>
          <a:p>
            <a:endParaRPr lang="ru-RU" b="1" dirty="0" smtClean="0"/>
          </a:p>
          <a:p>
            <a:r>
              <a:rPr lang="ru-RU" b="1" dirty="0" smtClean="0"/>
              <a:t> </a:t>
            </a:r>
          </a:p>
          <a:p>
            <a:endParaRPr lang="ru-RU" b="1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3959352" y="4681728"/>
            <a:ext cx="384048" cy="5669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831336" y="4379976"/>
            <a:ext cx="112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G₁/S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988564" y="4142232"/>
            <a:ext cx="310896" cy="10744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988564" y="3730752"/>
            <a:ext cx="48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653540" y="2432304"/>
            <a:ext cx="1645920" cy="301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38200" y="2432304"/>
            <a:ext cx="81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G₂/M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31336" y="2267712"/>
            <a:ext cx="51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07408" y="4749308"/>
            <a:ext cx="467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08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2"/>
            <a:ext cx="10515600" cy="67665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Репликация ДНК в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S-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фазе клеточного цикла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768097"/>
            <a:ext cx="5388864" cy="56052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448" y="914401"/>
            <a:ext cx="6419088" cy="3913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5384" y="4974336"/>
            <a:ext cx="7693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Сестринское хроматиды – два идентичных генетических элемента, образовавшиеся в </a:t>
            </a:r>
            <a:r>
              <a:rPr lang="en-US" b="1" dirty="0" smtClean="0"/>
              <a:t>S-</a:t>
            </a:r>
            <a:r>
              <a:rPr lang="ru-RU" b="1" dirty="0" smtClean="0"/>
              <a:t>фазе интерфазы в рез-те репликации ДНК. Они соединены в области </a:t>
            </a:r>
            <a:r>
              <a:rPr lang="ru-RU" b="1" dirty="0" err="1" smtClean="0"/>
              <a:t>центромеры</a:t>
            </a:r>
            <a:r>
              <a:rPr lang="ru-RU" b="1" dirty="0" smtClean="0"/>
              <a:t>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В дальнейшем в дочернюю клетку попадает по одной хроматиде из этой пары хроматид данной хромосомы, где каждая из хроматид достраивает себе пару.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92794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79552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Гаплоидный и диплоидный наборы хромосом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868680"/>
            <a:ext cx="11274552" cy="5733288"/>
          </a:xfrm>
        </p:spPr>
      </p:pic>
    </p:spTree>
    <p:extLst>
      <p:ext uri="{BB962C8B-B14F-4D97-AF65-F5344CB8AC3E}">
        <p14:creationId xmlns:p14="http://schemas.microsoft.com/office/powerpoint/2010/main" val="3048971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381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«Генетическая формула» клетки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658368"/>
            <a:ext cx="6391656" cy="6044184"/>
          </a:xfrm>
        </p:spPr>
      </p:pic>
      <p:sp>
        <p:nvSpPr>
          <p:cNvPr id="5" name="TextBox 4"/>
          <p:cNvSpPr txBox="1"/>
          <p:nvPr/>
        </p:nvSpPr>
        <p:spPr>
          <a:xfrm>
            <a:off x="3986784" y="1325880"/>
            <a:ext cx="28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Число молекул ДНК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16" y="1042416"/>
            <a:ext cx="5175503" cy="5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40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873"/>
            <a:ext cx="10515600" cy="63093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Сестринские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хроматидные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обмены (СХО)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6216" y="749808"/>
            <a:ext cx="342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Сестринские </a:t>
            </a:r>
            <a:r>
              <a:rPr lang="ru-RU" sz="2400" b="1" dirty="0" err="1" smtClean="0"/>
              <a:t>хроматидные</a:t>
            </a:r>
            <a:r>
              <a:rPr lang="ru-RU" sz="2400" b="1" dirty="0" smtClean="0"/>
              <a:t> обмены (СХО) – происходят между двумя сестринскими хроматидами в </a:t>
            </a:r>
            <a:r>
              <a:rPr lang="en-US" sz="2400" b="1" dirty="0" smtClean="0"/>
              <a:t>S-</a:t>
            </a:r>
            <a:r>
              <a:rPr lang="ru-RU" sz="2400" b="1" dirty="0" smtClean="0"/>
              <a:t>фазе интерфазы.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В норме при каждом делении клетки происходит 3-10 СХО.</a:t>
            </a:r>
          </a:p>
          <a:p>
            <a:r>
              <a:rPr lang="ru-RU" sz="2400" b="1" dirty="0" smtClean="0"/>
              <a:t>   При некоторых заболеваниях (синдром </a:t>
            </a:r>
            <a:r>
              <a:rPr lang="ru-RU" sz="2400" b="1" dirty="0" err="1" smtClean="0"/>
              <a:t>Блума</a:t>
            </a:r>
            <a:r>
              <a:rPr lang="ru-RU" sz="2400" b="1" dirty="0" smtClean="0"/>
              <a:t>) обнаружено увеличение частоты  СХО.  </a:t>
            </a:r>
            <a:endParaRPr lang="ru-RU" sz="2400" b="1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822960"/>
            <a:ext cx="8174736" cy="5760720"/>
          </a:xfrm>
        </p:spPr>
      </p:pic>
      <p:sp>
        <p:nvSpPr>
          <p:cNvPr id="13" name="Стрелка вправо 12"/>
          <p:cNvSpPr/>
          <p:nvPr/>
        </p:nvSpPr>
        <p:spPr>
          <a:xfrm>
            <a:off x="3291840" y="3191256"/>
            <a:ext cx="2468880" cy="786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443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585"/>
            <a:ext cx="10515600" cy="5303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Фазы митоза и цитокинез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530352"/>
            <a:ext cx="5375430" cy="6108191"/>
          </a:xfrm>
        </p:spPr>
      </p:pic>
      <p:sp>
        <p:nvSpPr>
          <p:cNvPr id="5" name="TextBox 4"/>
          <p:cNvSpPr txBox="1"/>
          <p:nvPr/>
        </p:nvSpPr>
        <p:spPr>
          <a:xfrm>
            <a:off x="5705856" y="630936"/>
            <a:ext cx="62362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1600" b="1" dirty="0" smtClean="0"/>
              <a:t>За счет репликации ДНК в </a:t>
            </a:r>
            <a:r>
              <a:rPr lang="en-US" sz="1600" b="1" dirty="0" smtClean="0"/>
              <a:t>S-</a:t>
            </a:r>
            <a:r>
              <a:rPr lang="ru-RU" sz="1600" b="1" dirty="0" smtClean="0"/>
              <a:t>фазе каждая хромосома состоит из 2-х молекул ДНК (двух хроматид), соединенных </a:t>
            </a:r>
            <a:r>
              <a:rPr lang="ru-RU" sz="1600" b="1" dirty="0" err="1" smtClean="0"/>
              <a:t>центромерой</a:t>
            </a:r>
            <a:r>
              <a:rPr lang="ru-RU" sz="1600" b="1" dirty="0" smtClean="0"/>
              <a:t>. В рез-те разрушения ядерной оболочки хромосомы  мигрируют в цитоплазму. Начинает формироваться веретено деления из микротрубочек, часть которых прикрепляется к </a:t>
            </a:r>
            <a:r>
              <a:rPr lang="ru-RU" sz="1600" b="1" dirty="0" err="1" smtClean="0"/>
              <a:t>центромерам</a:t>
            </a:r>
            <a:r>
              <a:rPr lang="ru-RU" sz="1600" b="1" dirty="0" smtClean="0"/>
              <a:t>.</a:t>
            </a:r>
            <a:endParaRPr lang="ru-RU" sz="1600" b="1" dirty="0"/>
          </a:p>
          <a:p>
            <a:endParaRPr lang="ru-RU" dirty="0" smtClean="0"/>
          </a:p>
          <a:p>
            <a:r>
              <a:rPr lang="ru-RU" sz="1600" b="1" dirty="0" smtClean="0"/>
              <a:t>Хромосомы упорядоченно выстраиваются по экватору клетки, Все хроматиды соединены с микротрубочками веретена.</a:t>
            </a:r>
            <a:endParaRPr lang="ru-RU" sz="1600" b="1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1600" b="1" dirty="0" smtClean="0"/>
              <a:t>Хромосомы разделяются на отдельные хроматиды. С этого момента каждая хроматида именуется </a:t>
            </a:r>
            <a:r>
              <a:rPr lang="ru-RU" sz="1600" b="1" dirty="0" err="1" smtClean="0"/>
              <a:t>однохроматидной</a:t>
            </a:r>
            <a:r>
              <a:rPr lang="ru-RU" sz="1600" b="1" dirty="0" smtClean="0"/>
              <a:t> хромосомой (дочерней хромосомой). Благодаря точному расхождению дочерних хромосом каждая из дочерних клеток получает одинаковый набор:  для человека 46 хромосом. </a:t>
            </a:r>
          </a:p>
          <a:p>
            <a:endParaRPr lang="ru-RU" sz="1600" b="1" dirty="0"/>
          </a:p>
          <a:p>
            <a:r>
              <a:rPr lang="ru-RU" sz="1600" b="1" dirty="0" smtClean="0"/>
              <a:t>На полюсах делящихся клеток четко видны два диплоидных набора дочерних хромосом. Вокруг этих наборов образуется новая оболочка.</a:t>
            </a:r>
          </a:p>
          <a:p>
            <a:r>
              <a:rPr lang="ru-RU" sz="1600" b="1" dirty="0" smtClean="0"/>
              <a:t>Затем наступает </a:t>
            </a:r>
            <a:r>
              <a:rPr lang="ru-RU" sz="1600" b="1" dirty="0" smtClean="0">
                <a:solidFill>
                  <a:srgbClr val="FF0000"/>
                </a:solidFill>
              </a:rPr>
              <a:t>цитокинез</a:t>
            </a:r>
            <a:r>
              <a:rPr lang="ru-RU" sz="1600" b="1" dirty="0" smtClean="0"/>
              <a:t> – деление цитоплазмы на две равные части, будущие дочерние клетки.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817422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74980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Типы хромосом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822961"/>
            <a:ext cx="3490722" cy="42702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616" y="886968"/>
            <a:ext cx="3721608" cy="4123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33" y="704089"/>
            <a:ext cx="3990859" cy="4389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728" y="5093209"/>
            <a:ext cx="11823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Хромосомы – структуры, содержащие нуклеиновую кислоту. </a:t>
            </a:r>
            <a:r>
              <a:rPr lang="ru-RU" b="1" dirty="0"/>
              <a:t>Ф</a:t>
            </a:r>
            <a:r>
              <a:rPr lang="ru-RU" b="1" dirty="0" smtClean="0"/>
              <a:t>ункция хромосом – хранение, реализация и передача наследственной информации.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Хромосомы эукариот – ДНК-содержащие структуры в ядре, митохондриях или в пластидах.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Хромосомы прокариот – ДНК-содержащие структуры в </a:t>
            </a:r>
            <a:r>
              <a:rPr lang="ru-RU" b="1" dirty="0" smtClean="0"/>
              <a:t>безъядерных </a:t>
            </a:r>
            <a:r>
              <a:rPr lang="ru-RU" b="1" dirty="0" smtClean="0"/>
              <a:t>клетках.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Хромосомы вирусов – молекулы ДНК или РНК чаще всего в составе белковых оболочек. </a:t>
            </a:r>
            <a:r>
              <a:rPr lang="ru-RU" b="1" dirty="0" err="1" smtClean="0"/>
              <a:t>Вироиды</a:t>
            </a:r>
            <a:r>
              <a:rPr lang="ru-RU" b="1" dirty="0" smtClean="0"/>
              <a:t> – белковых оболочек не содержат.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11835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040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Изменение хромосомного набора в различных фазах митоза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" y="704088"/>
            <a:ext cx="11448287" cy="3991860"/>
          </a:xfrm>
        </p:spPr>
      </p:pic>
      <p:sp>
        <p:nvSpPr>
          <p:cNvPr id="5" name="TextBox 4"/>
          <p:cNvSpPr txBox="1"/>
          <p:nvPr/>
        </p:nvSpPr>
        <p:spPr>
          <a:xfrm>
            <a:off x="420624" y="3502152"/>
            <a:ext cx="1929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S-</a:t>
            </a:r>
            <a:r>
              <a:rPr lang="ru-RU" b="1" dirty="0" smtClean="0"/>
              <a:t>фаза: удвоение ДНК в результате репликации.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</a:t>
            </a:r>
            <a:r>
              <a:rPr lang="en-US" b="1" dirty="0" smtClean="0"/>
              <a:t>     </a:t>
            </a:r>
            <a:r>
              <a:rPr lang="ru-RU" b="1" dirty="0" smtClean="0"/>
              <a:t>2</a:t>
            </a:r>
            <a:r>
              <a:rPr lang="en-US" b="1" dirty="0" smtClean="0"/>
              <a:t>n4c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7744" y="4782312"/>
            <a:ext cx="11740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en-US" b="1" dirty="0" smtClean="0"/>
              <a:t>n – </a:t>
            </a:r>
            <a:r>
              <a:rPr lang="ru-RU" b="1" dirty="0" smtClean="0"/>
              <a:t>гаплоидный набор хромосом, с –  число хроматид (молекул ДНК).</a:t>
            </a:r>
          </a:p>
          <a:p>
            <a:r>
              <a:rPr lang="en-US" b="1" dirty="0" smtClean="0"/>
              <a:t>2n2c – </a:t>
            </a:r>
            <a:r>
              <a:rPr lang="ru-RU" b="1" dirty="0" smtClean="0"/>
              <a:t>диплоидный набор одиночных хромосом. 2</a:t>
            </a:r>
            <a:r>
              <a:rPr lang="en-US" b="1" dirty="0" smtClean="0"/>
              <a:t>n4c –</a:t>
            </a:r>
            <a:r>
              <a:rPr lang="ru-RU" b="1" dirty="0" smtClean="0"/>
              <a:t> диплоидный набор удвоенных хромосом.</a:t>
            </a:r>
          </a:p>
          <a:p>
            <a:r>
              <a:rPr lang="ru-RU" b="1" dirty="0" smtClean="0"/>
              <a:t>     Для соматических клеток человека: 2</a:t>
            </a:r>
            <a:r>
              <a:rPr lang="en-US" b="1" dirty="0" smtClean="0"/>
              <a:t>n =46 </a:t>
            </a:r>
            <a:r>
              <a:rPr lang="ru-RU" b="1" dirty="0" smtClean="0"/>
              <a:t>хромосом. 2</a:t>
            </a:r>
            <a:r>
              <a:rPr lang="en-US" b="1" dirty="0" smtClean="0"/>
              <a:t>n2c – 46</a:t>
            </a:r>
            <a:r>
              <a:rPr lang="ru-RU" b="1" dirty="0" smtClean="0"/>
              <a:t> хромосом и 46 хроматид. 2</a:t>
            </a:r>
            <a:r>
              <a:rPr lang="en-US" b="1" dirty="0" smtClean="0"/>
              <a:t>n4c – 46 </a:t>
            </a:r>
            <a:r>
              <a:rPr lang="ru-RU" b="1" dirty="0" smtClean="0"/>
              <a:t>хромосом и 92 хроматиды. </a:t>
            </a:r>
            <a:r>
              <a:rPr lang="en-US" b="1" dirty="0" smtClean="0"/>
              <a:t>                                             2n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Митоз: 2</a:t>
            </a:r>
            <a:r>
              <a:rPr lang="en-US" b="1" dirty="0" smtClean="0"/>
              <a:t>n                         4n      </a:t>
            </a:r>
            <a:endParaRPr lang="ru-RU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1600200" y="5949636"/>
            <a:ext cx="1069848" cy="305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966977">
            <a:off x="3064115" y="6202520"/>
            <a:ext cx="1100408" cy="286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0888855">
            <a:off x="3078682" y="5847397"/>
            <a:ext cx="1098234" cy="263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192227" y="6255327"/>
            <a:ext cx="727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2n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74397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015"/>
            <a:ext cx="10515600" cy="69494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Х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ромосомы в метафазе (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2n4c)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" y="749808"/>
            <a:ext cx="10917936" cy="5943600"/>
          </a:xfrm>
        </p:spPr>
      </p:pic>
      <p:sp>
        <p:nvSpPr>
          <p:cNvPr id="5" name="TextBox 4"/>
          <p:cNvSpPr txBox="1"/>
          <p:nvPr/>
        </p:nvSpPr>
        <p:spPr>
          <a:xfrm>
            <a:off x="1435608" y="5769864"/>
            <a:ext cx="3529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= 23</a:t>
            </a:r>
            <a:r>
              <a:rPr lang="en-US" b="1" dirty="0" smtClean="0">
                <a:solidFill>
                  <a:srgbClr val="FF0000"/>
                </a:solidFill>
              </a:rPr>
              <a:t>·2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5608" y="6400800"/>
            <a:ext cx="149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= 23·4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21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29"/>
            <a:ext cx="10515600" cy="8503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Мейоз: биологические функции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878142"/>
            <a:ext cx="7269395" cy="5806122"/>
          </a:xfrm>
        </p:spPr>
      </p:pic>
      <p:sp>
        <p:nvSpPr>
          <p:cNvPr id="5" name="TextBox 4"/>
          <p:cNvSpPr txBox="1"/>
          <p:nvPr/>
        </p:nvSpPr>
        <p:spPr>
          <a:xfrm>
            <a:off x="7699248" y="914400"/>
            <a:ext cx="41605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1. Диплоидная соматическая клетка содержит обе хромосомы каждой пары гомологов (2</a:t>
            </a:r>
            <a:r>
              <a:rPr lang="en-US" b="1" dirty="0" smtClean="0"/>
              <a:t>n)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    2. При митозе число хромосом в дочерних клетках остается постоянным (2</a:t>
            </a:r>
            <a:r>
              <a:rPr lang="en-US" b="1" dirty="0" smtClean="0"/>
              <a:t>n)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   3. Процесс мейоза предназначен для уменьшения (редукции) диплоидного числа хромосом в 2 раза: 2</a:t>
            </a:r>
            <a:r>
              <a:rPr lang="en-US" b="1" dirty="0" err="1" smtClean="0"/>
              <a:t>n→n</a:t>
            </a:r>
            <a:r>
              <a:rPr lang="en-US" b="1" dirty="0"/>
              <a:t>.</a:t>
            </a:r>
            <a:endParaRPr lang="ru-RU" b="1" dirty="0" smtClean="0"/>
          </a:p>
          <a:p>
            <a:r>
              <a:rPr lang="ru-RU" b="1" dirty="0" smtClean="0"/>
              <a:t>     4. В итоге половые клетки (гаметы)  гаплоидны и содержат только одну хромосому каждой пары (</a:t>
            </a:r>
            <a:r>
              <a:rPr lang="en-US" b="1" dirty="0" smtClean="0"/>
              <a:t>n).</a:t>
            </a:r>
            <a:endParaRPr lang="ru-RU" b="1" dirty="0" smtClean="0"/>
          </a:p>
          <a:p>
            <a:r>
              <a:rPr lang="ru-RU" b="1" dirty="0" smtClean="0"/>
              <a:t>     Слияние двух гамет при оплодотворении восстанавливает в зиготе и во всех далее делящихся клетках диплоидное число 2</a:t>
            </a:r>
            <a:r>
              <a:rPr lang="en-US" b="1" dirty="0" smtClean="0"/>
              <a:t>n.</a:t>
            </a:r>
          </a:p>
          <a:p>
            <a:r>
              <a:rPr lang="ru-RU" b="1" dirty="0" smtClean="0"/>
              <a:t>     Кроме того, мейоз создает значительное </a:t>
            </a:r>
            <a:r>
              <a:rPr lang="ru-RU" b="1" dirty="0" smtClean="0">
                <a:solidFill>
                  <a:srgbClr val="FF0000"/>
                </a:solidFill>
              </a:rPr>
              <a:t>генетическое разнообразие.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232" y="1508760"/>
            <a:ext cx="841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032" y="6272784"/>
            <a:ext cx="832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4256" y="1508760"/>
            <a:ext cx="71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602736" y="6190488"/>
            <a:ext cx="73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29"/>
            <a:ext cx="10515600" cy="4602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Этапы мейоза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886968"/>
            <a:ext cx="5556504" cy="46756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72" y="886968"/>
            <a:ext cx="6464808" cy="4675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0104" y="5413249"/>
            <a:ext cx="5565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          </a:t>
            </a:r>
            <a:r>
              <a:rPr lang="en-US" sz="1200" b="1" dirty="0" smtClean="0"/>
              <a:t>          </a:t>
            </a:r>
            <a:r>
              <a:rPr lang="ru-RU" sz="1200" b="1" dirty="0" smtClean="0"/>
              <a:t>2</a:t>
            </a:r>
            <a:r>
              <a:rPr lang="en-US" sz="1200" b="1" dirty="0" smtClean="0"/>
              <a:t>n4c                         2n4c                                  </a:t>
            </a:r>
            <a:r>
              <a:rPr lang="en-US" sz="1200" b="1" dirty="0" err="1" smtClean="0"/>
              <a:t>2n4c</a:t>
            </a:r>
            <a:r>
              <a:rPr lang="en-US" sz="1200" b="1" dirty="0" smtClean="0"/>
              <a:t>                              n2c</a:t>
            </a: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6032" y="5879592"/>
            <a:ext cx="11475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Мейоз способствует генетическому разнообразию внутри вида: 1) в результате мейоза образуются гаплоидные клетки (гаметы), несущие различные комбинации родительских генов; 2) на этапе профазы </a:t>
            </a:r>
            <a:r>
              <a:rPr lang="en-US" b="1" dirty="0" smtClean="0"/>
              <a:t>I </a:t>
            </a:r>
            <a:r>
              <a:rPr lang="ru-RU" b="1" dirty="0" smtClean="0"/>
              <a:t>происходит </a:t>
            </a:r>
            <a:r>
              <a:rPr lang="ru-RU" b="1" dirty="0" smtClean="0">
                <a:solidFill>
                  <a:srgbClr val="FF0000"/>
                </a:solidFill>
              </a:rPr>
              <a:t>кон</a:t>
            </a:r>
            <a:r>
              <a:rPr lang="ru-RU" b="1" dirty="0">
                <a:solidFill>
                  <a:srgbClr val="FF0000"/>
                </a:solidFill>
              </a:rPr>
              <a:t>ъ</a:t>
            </a:r>
            <a:r>
              <a:rPr lang="ru-RU" b="1" dirty="0" smtClean="0">
                <a:solidFill>
                  <a:srgbClr val="FF0000"/>
                </a:solidFill>
              </a:rPr>
              <a:t>югация</a:t>
            </a:r>
            <a:r>
              <a:rPr lang="ru-RU" b="1" dirty="0" smtClean="0"/>
              <a:t> хромосом и обмен участками гомологичных хромосом – </a:t>
            </a:r>
            <a:r>
              <a:rPr lang="ru-RU" b="1" dirty="0" smtClean="0">
                <a:solidFill>
                  <a:srgbClr val="FF0000"/>
                </a:solidFill>
              </a:rPr>
              <a:t>кроссинговер</a:t>
            </a:r>
            <a:r>
              <a:rPr lang="ru-RU" b="1" dirty="0" smtClean="0"/>
              <a:t>.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1920" y="292608"/>
            <a:ext cx="4194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Репликация ДНК в диплоидной клетке происходит в интерфазе до профазы </a:t>
            </a:r>
            <a:r>
              <a:rPr lang="en-US" sz="1400" b="1" dirty="0" smtClean="0"/>
              <a:t>I</a:t>
            </a:r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9" name="Стрелка вниз 8"/>
          <p:cNvSpPr/>
          <p:nvPr/>
        </p:nvSpPr>
        <p:spPr>
          <a:xfrm flipH="1">
            <a:off x="502919" y="815827"/>
            <a:ext cx="987553" cy="1828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64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8412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Конъюгация и кроссинговер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8096"/>
            <a:ext cx="7562088" cy="5806439"/>
          </a:xfrm>
        </p:spPr>
      </p:pic>
      <p:sp>
        <p:nvSpPr>
          <p:cNvPr id="3" name="TextBox 2"/>
          <p:cNvSpPr txBox="1"/>
          <p:nvPr/>
        </p:nvSpPr>
        <p:spPr>
          <a:xfrm>
            <a:off x="7562088" y="868680"/>
            <a:ext cx="440131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Каждая хромосома после репликации ДНК состоит из 2-х сестринских хроматид. Гомологичные хромосомы материнского и отцовского происхождения спариваются друг с другом по всей длине – </a:t>
            </a:r>
            <a:r>
              <a:rPr lang="ru-RU" sz="2000" b="1" dirty="0" smtClean="0">
                <a:solidFill>
                  <a:srgbClr val="FF0000"/>
                </a:solidFill>
              </a:rPr>
              <a:t>конъюгация</a:t>
            </a:r>
            <a:r>
              <a:rPr lang="ru-RU" sz="2000" b="1" dirty="0" smtClean="0"/>
              <a:t>.           Спаренные гомологичные хромосомы называются </a:t>
            </a:r>
            <a:r>
              <a:rPr lang="ru-RU" sz="2000" b="1" dirty="0" err="1" smtClean="0"/>
              <a:t>тетрадами</a:t>
            </a:r>
            <a:r>
              <a:rPr lang="ru-RU" sz="2000" b="1" dirty="0" smtClean="0"/>
              <a:t>, т.к. в составе этого комплекса находятся  4 хроматиды.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После завершения спаривания </a:t>
            </a:r>
            <a:r>
              <a:rPr lang="ru-RU" sz="2000" b="1" dirty="0" smtClean="0"/>
              <a:t>несестринские </a:t>
            </a:r>
            <a:r>
              <a:rPr lang="ru-RU" sz="2000" b="1" dirty="0" smtClean="0"/>
              <a:t>хроматиды </a:t>
            </a:r>
            <a:r>
              <a:rPr lang="ru-RU" sz="2000" b="1" dirty="0" smtClean="0">
                <a:solidFill>
                  <a:srgbClr val="00B050"/>
                </a:solidFill>
              </a:rPr>
              <a:t>случайным образом (!) </a:t>
            </a:r>
            <a:r>
              <a:rPr lang="ru-RU" sz="2000" b="1" dirty="0" smtClean="0"/>
              <a:t>обмениваются гомологичными сегментами – этот процесс называется </a:t>
            </a:r>
            <a:r>
              <a:rPr lang="ru-RU" sz="2000" b="1" dirty="0" err="1" smtClean="0"/>
              <a:t>мейотической</a:t>
            </a:r>
            <a:r>
              <a:rPr lang="ru-RU" sz="2000" b="1" dirty="0" smtClean="0"/>
              <a:t> рекомбинацией или </a:t>
            </a:r>
            <a:r>
              <a:rPr lang="ru-RU" sz="2000" b="1" dirty="0" smtClean="0">
                <a:solidFill>
                  <a:srgbClr val="FF0000"/>
                </a:solidFill>
              </a:rPr>
              <a:t>кроссинговером </a:t>
            </a:r>
            <a:r>
              <a:rPr lang="ru-RU" sz="2000" b="1" dirty="0" smtClean="0"/>
              <a:t>(</a:t>
            </a:r>
            <a:r>
              <a:rPr lang="en-US" sz="2000" b="1" dirty="0" smtClean="0"/>
              <a:t>crossing-over</a:t>
            </a:r>
            <a:r>
              <a:rPr lang="ru-RU" sz="2000" b="1" dirty="0" smtClean="0"/>
              <a:t>: перекрест).</a:t>
            </a:r>
            <a:r>
              <a:rPr lang="en-US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68327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7223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Биологический смысл 2-х видов рекомбинации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3" y="905256"/>
            <a:ext cx="2773108" cy="52395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52" y="1005840"/>
            <a:ext cx="3813048" cy="5276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45936" y="905256"/>
            <a:ext cx="57424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400" b="1" dirty="0" smtClean="0"/>
              <a:t>1. Материнское и отцовские гомологичные хромосомы </a:t>
            </a:r>
            <a:r>
              <a:rPr lang="ru-RU" sz="2400" b="1" i="1" dirty="0" smtClean="0"/>
              <a:t>случайным образом </a:t>
            </a:r>
            <a:r>
              <a:rPr lang="ru-RU" sz="2400" b="1" dirty="0" smtClean="0"/>
              <a:t>(независимо друг от друга) распределяются между дочерними клетками при первом делении мейоза – каждая гамета получает свой, отличный от других, набор материнских и отцовских хромосом.  Таким образом, клетки любой особи могут в принципе образовать 2 в степени </a:t>
            </a:r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r>
              <a:rPr lang="en-US" sz="2400" b="1" dirty="0" smtClean="0"/>
              <a:t> </a:t>
            </a:r>
            <a:r>
              <a:rPr lang="ru-RU" sz="2400" b="1" dirty="0" smtClean="0"/>
              <a:t>гамет. Но их число значительно больше из-за кроссинговера.</a:t>
            </a:r>
          </a:p>
          <a:p>
            <a:r>
              <a:rPr lang="ru-RU" sz="2400" b="1" dirty="0" smtClean="0"/>
              <a:t>     2. Кроссинговер – в профазе </a:t>
            </a:r>
            <a:r>
              <a:rPr lang="en-US" sz="2400" b="1" dirty="0" smtClean="0"/>
              <a:t>I</a:t>
            </a:r>
            <a:r>
              <a:rPr lang="ru-RU" sz="2400" b="1" dirty="0" smtClean="0"/>
              <a:t> мейоза достигается перекрест наследственных свойств родителей, что увеличивает генетическое разнообразие.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755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29"/>
            <a:ext cx="10515600" cy="76809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«Горячие точки»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мейотической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рекомбинации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4" y="877824"/>
            <a:ext cx="4961884" cy="5888736"/>
          </a:xfrm>
        </p:spPr>
      </p:pic>
      <p:sp>
        <p:nvSpPr>
          <p:cNvPr id="5" name="TextBox 4"/>
          <p:cNvSpPr txBox="1"/>
          <p:nvPr/>
        </p:nvSpPr>
        <p:spPr>
          <a:xfrm>
            <a:off x="5623560" y="877824"/>
            <a:ext cx="63825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smtClean="0"/>
              <a:t>Во втором делении мейоза негомологичные хромосомы распределены случайно, что приводит к огромному числу возможных комбинаций в половых клетках. При наличии у человека 23 пар хромосом число возможных комбинаций составляет 2²³ = 8.388.608. Тогда число возможных комбинаций в потомстве данной пары родителей: </a:t>
            </a:r>
          </a:p>
          <a:p>
            <a:r>
              <a:rPr lang="ru-RU" sz="2000" b="1" dirty="0" smtClean="0"/>
              <a:t>2²³ х 2²³.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Но это число еще больше за счет кроссинговера.</a:t>
            </a:r>
          </a:p>
          <a:p>
            <a:r>
              <a:rPr lang="ru-RU" sz="2000" b="1" dirty="0" smtClean="0"/>
              <a:t>     </a:t>
            </a:r>
            <a:r>
              <a:rPr lang="ru-RU" sz="2000" b="1" dirty="0" err="1" smtClean="0"/>
              <a:t>Мейотическая</a:t>
            </a:r>
            <a:r>
              <a:rPr lang="ru-RU" sz="2000" b="1" dirty="0" smtClean="0"/>
              <a:t> рекомбинация (кроссинговер)  происходит </a:t>
            </a:r>
            <a:r>
              <a:rPr lang="ru-RU" sz="2000" b="1" dirty="0" smtClean="0"/>
              <a:t>неравномерно </a:t>
            </a:r>
            <a:r>
              <a:rPr lang="ru-RU" sz="2000" b="1" dirty="0" smtClean="0"/>
              <a:t>по длине хромосом, а в </a:t>
            </a:r>
            <a:r>
              <a:rPr lang="ru-RU" sz="2000" b="1" dirty="0"/>
              <a:t> </a:t>
            </a:r>
            <a:r>
              <a:rPr lang="ru-RU" sz="2000" b="1" dirty="0" smtClean="0"/>
              <a:t>так называемых «горячих точках». Оценки показывают, что число таких точек может достигать 50.000.</a:t>
            </a:r>
          </a:p>
          <a:p>
            <a:r>
              <a:rPr lang="ru-RU" sz="2000" b="1" dirty="0" smtClean="0"/>
              <a:t>     Такие точки </a:t>
            </a:r>
            <a:r>
              <a:rPr lang="ru-RU" sz="2000" b="1" dirty="0" smtClean="0"/>
              <a:t>имеют </a:t>
            </a:r>
            <a:r>
              <a:rPr lang="ru-RU" sz="2000" b="1" dirty="0" smtClean="0"/>
              <a:t>размеры около 4000 пар оснований. </a:t>
            </a:r>
          </a:p>
          <a:p>
            <a:r>
              <a:rPr lang="ru-RU" sz="2000" b="1" dirty="0" smtClean="0"/>
              <a:t>     Примерно 80% всех рекомбинационных событий происходит в участках, занимающих только 10-20% последовательности генома.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74851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99669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Различия между мужским и женским мейозом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850392"/>
            <a:ext cx="6894576" cy="5715000"/>
          </a:xfrm>
        </p:spPr>
      </p:pic>
      <p:sp>
        <p:nvSpPr>
          <p:cNvPr id="5" name="TextBox 4"/>
          <p:cNvSpPr txBox="1"/>
          <p:nvPr/>
        </p:nvSpPr>
        <p:spPr>
          <a:xfrm>
            <a:off x="7159752" y="1069848"/>
            <a:ext cx="48646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Мужчины</a:t>
            </a:r>
            <a:r>
              <a:rPr lang="ru-RU" b="1" dirty="0" smtClean="0"/>
              <a:t>: мейоз следует за длинной серией митотических делений. С наступлением половой зрелости сперматоциты непрерывно подвергаются мейозу.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Все 4 продукта деления развиваются в зрелые половые клетки – сперматозоиды.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   Женщины</a:t>
            </a:r>
            <a:r>
              <a:rPr lang="ru-RU" b="1" dirty="0" smtClean="0"/>
              <a:t>: митотических делений значительно меньше. Мейоз начинается  в яичниках эмбриона на 11-12 неделях беременности. Большинство яйцеклеток </a:t>
            </a:r>
            <a:r>
              <a:rPr lang="ru-RU" b="1" dirty="0" smtClean="0"/>
              <a:t>дегенерирует</a:t>
            </a:r>
            <a:r>
              <a:rPr lang="ru-RU" b="1" dirty="0" smtClean="0"/>
              <a:t>, и яичник новорожденной девочки содержит меньше яйцеклеток, которые вступили в мейоз еще в яичнике эмбриона.</a:t>
            </a:r>
          </a:p>
          <a:p>
            <a:r>
              <a:rPr lang="ru-RU" b="1" dirty="0" smtClean="0"/>
              <a:t>   Только один из 4-х продуктов деления становится зрелой яйцеклеткой, остальные 3 превращаются в неактивные полярные тельца, практически не содержащие цитоплазмы.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60923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9509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Нерасхождение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хромосом при мейозе - анеуплоидия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859536"/>
            <a:ext cx="7735824" cy="5806440"/>
          </a:xfrm>
        </p:spPr>
      </p:pic>
      <p:sp>
        <p:nvSpPr>
          <p:cNvPr id="5" name="TextBox 4"/>
          <p:cNvSpPr txBox="1"/>
          <p:nvPr/>
        </p:nvSpPr>
        <p:spPr>
          <a:xfrm>
            <a:off x="7946136" y="1216152"/>
            <a:ext cx="38130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гаметах человека чрезвычайно часто встречаются хромосомные аномалии: до 21% всех яйцеклеток и до 9% всех сперматозоидов имеют дефекты. Наиболее распространенность: лишние хромосомы № 13, 16, 18, 21 (синдром Дауна), 22, </a:t>
            </a:r>
            <a:r>
              <a:rPr lang="en-US" b="1" dirty="0" smtClean="0"/>
              <a:t>XXX, XXY.</a:t>
            </a:r>
            <a:endParaRPr lang="ru-RU" b="1" dirty="0" smtClean="0"/>
          </a:p>
          <a:p>
            <a:r>
              <a:rPr lang="ru-RU" b="1" dirty="0" smtClean="0"/>
              <a:t>Частота хромосомных нарушений экспоненциально увеличивается с возрастом матери: риск </a:t>
            </a:r>
            <a:r>
              <a:rPr lang="ru-RU" b="1" dirty="0" err="1" smtClean="0"/>
              <a:t>трисомии</a:t>
            </a:r>
            <a:r>
              <a:rPr lang="ru-RU" b="1" dirty="0" smtClean="0"/>
              <a:t> у 20-летних женщин 2-3%, для женщин старше 40 лет риск возрастает до 30-35%.</a:t>
            </a:r>
          </a:p>
          <a:p>
            <a:r>
              <a:rPr lang="ru-RU" b="1" dirty="0" smtClean="0"/>
              <a:t>Отцовский возраст не имеет столь сильного влияния на частоту анеуплоидий в сперматозоидах. Наиболее уязвимый этап – конъюгация и кроссинговер  в профазе мейоза.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06268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Занятие 3</a:t>
            </a:r>
            <a:endParaRPr lang="ru-RU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371103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8412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Основоположник хромосомной теории наследственности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813816"/>
            <a:ext cx="4873752" cy="4239038"/>
          </a:xfrm>
        </p:spPr>
      </p:pic>
      <p:sp>
        <p:nvSpPr>
          <p:cNvPr id="7" name="TextBox 6"/>
          <p:cNvSpPr txBox="1"/>
          <p:nvPr/>
        </p:nvSpPr>
        <p:spPr>
          <a:xfrm>
            <a:off x="228600" y="5052854"/>
            <a:ext cx="11631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Классические опыты Моргана и его учеников </a:t>
            </a:r>
            <a:r>
              <a:rPr lang="ru-RU" b="1" dirty="0" smtClean="0"/>
              <a:t>(Герман </a:t>
            </a:r>
            <a:r>
              <a:rPr lang="ru-RU" b="1" dirty="0" err="1" smtClean="0"/>
              <a:t>Меллер</a:t>
            </a:r>
            <a:r>
              <a:rPr lang="ru-RU" b="1" dirty="0" smtClean="0"/>
              <a:t> и др.) </a:t>
            </a:r>
            <a:r>
              <a:rPr lang="ru-RU" b="1" dirty="0" smtClean="0"/>
              <a:t>на </a:t>
            </a:r>
            <a:r>
              <a:rPr lang="ru-RU" b="1" dirty="0" smtClean="0"/>
              <a:t>плодовой мушке </a:t>
            </a:r>
            <a:r>
              <a:rPr lang="en-US" b="1" dirty="0" smtClean="0">
                <a:solidFill>
                  <a:srgbClr val="FF0000"/>
                </a:solidFill>
              </a:rPr>
              <a:t>Drosophila melanogaster </a:t>
            </a:r>
            <a:r>
              <a:rPr lang="ru-RU" b="1" dirty="0" smtClean="0"/>
              <a:t>позволили сформулировать хромосомную теорию наследственности – передача генетической информации определяется хромосомами, в которых локализованы элементарные единицы наследственности – гены.</a:t>
            </a:r>
          </a:p>
          <a:p>
            <a:r>
              <a:rPr lang="ru-RU" b="1" dirty="0" smtClean="0"/>
              <a:t>   1. Гены расположены в хромосомах линейно, в определенной последовательности.  2. Различные хромосомы содержат неодинаковое количество генов. 3. Каждый биологический вид характеризуется определенным набором хромосом – кариотипом.</a:t>
            </a:r>
          </a:p>
          <a:p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11012" y="4608576"/>
            <a:ext cx="1933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28" y="813816"/>
            <a:ext cx="7117080" cy="423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06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585"/>
            <a:ext cx="10515600" cy="112471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Ученик Моргана – Генрих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Меллер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(Нобелевская премия 1946 г.)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" y="1109695"/>
            <a:ext cx="4557903" cy="27216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51" y="1109695"/>
            <a:ext cx="4114801" cy="27216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545" y="3986784"/>
            <a:ext cx="118273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Генрих Джозеф </a:t>
            </a:r>
            <a:r>
              <a:rPr lang="ru-RU" b="1" dirty="0" err="1" smtClean="0"/>
              <a:t>Меллер</a:t>
            </a:r>
            <a:r>
              <a:rPr lang="ru-RU" b="1" dirty="0" smtClean="0"/>
              <a:t> – ученик </a:t>
            </a:r>
            <a:r>
              <a:rPr lang="ru-RU" b="1" dirty="0" err="1" smtClean="0"/>
              <a:t>Т.Моргана</a:t>
            </a:r>
            <a:r>
              <a:rPr lang="ru-RU" b="1" dirty="0" smtClean="0"/>
              <a:t>, внес существенный вклад в развитие хромосомной теории наследственности.</a:t>
            </a:r>
          </a:p>
          <a:p>
            <a:r>
              <a:rPr lang="ru-RU" b="1" dirty="0" smtClean="0"/>
              <a:t>   В 1933-1938 гг. руководил большой и успешной генетической лабораторией в </a:t>
            </a:r>
            <a:r>
              <a:rPr lang="ru-RU" b="1" dirty="0" smtClean="0"/>
              <a:t>Институте генетики </a:t>
            </a:r>
            <a:r>
              <a:rPr lang="ru-RU" b="1" dirty="0" smtClean="0"/>
              <a:t>Академии Наук СССР в Москве.</a:t>
            </a:r>
          </a:p>
          <a:p>
            <a:r>
              <a:rPr lang="ru-RU" b="1" dirty="0" smtClean="0"/>
              <a:t>   Увлекался идеями </a:t>
            </a:r>
            <a:r>
              <a:rPr lang="ru-RU" b="1" dirty="0" smtClean="0">
                <a:solidFill>
                  <a:srgbClr val="FF0000"/>
                </a:solidFill>
              </a:rPr>
              <a:t>евгеники</a:t>
            </a:r>
            <a:r>
              <a:rPr lang="ru-RU" b="1" dirty="0" smtClean="0"/>
              <a:t>: предлагал создать банк замороженной спермы выдающихся людей, которую можно было бы использовать при зачатии будущих поколений. С соответствующим  предложением обратился к </a:t>
            </a:r>
            <a:r>
              <a:rPr lang="ru-RU" b="1" dirty="0" err="1" smtClean="0"/>
              <a:t>И.В.Сталину</a:t>
            </a:r>
            <a:r>
              <a:rPr lang="ru-RU" b="1" dirty="0" smtClean="0"/>
              <a:t>, но поддержки не получил. </a:t>
            </a:r>
          </a:p>
          <a:p>
            <a:r>
              <a:rPr lang="ru-RU" b="1" dirty="0" smtClean="0"/>
              <a:t>   Эти идеи </a:t>
            </a:r>
            <a:r>
              <a:rPr lang="ru-RU" b="1" dirty="0" err="1" smtClean="0"/>
              <a:t>Меллера</a:t>
            </a:r>
            <a:r>
              <a:rPr lang="ru-RU" b="1" dirty="0" smtClean="0"/>
              <a:t> были развиты в США   в рамках частной программы по коллекционированию спермы от нобелевских лауреатов для искусственного оплодотворения здоровых и умных женщин (после сообщения о 15-ти детях дальнейшая информация об этой программе из открытой печати исчезла).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95884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73151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Деление клеток в процессе эмбриогенеза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686119"/>
            <a:ext cx="5998464" cy="4187634"/>
          </a:xfrm>
        </p:spPr>
      </p:pic>
      <p:sp>
        <p:nvSpPr>
          <p:cNvPr id="5" name="TextBox 4"/>
          <p:cNvSpPr txBox="1"/>
          <p:nvPr/>
        </p:nvSpPr>
        <p:spPr>
          <a:xfrm>
            <a:off x="301752" y="5102352"/>
            <a:ext cx="11631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Сперматозоид попадает в зрелую яйцеклетку  (т. </a:t>
            </a:r>
            <a:r>
              <a:rPr lang="ru-RU" b="1" dirty="0"/>
              <a:t>н</a:t>
            </a:r>
            <a:r>
              <a:rPr lang="ru-RU" b="1" dirty="0" smtClean="0"/>
              <a:t>аз. вторичный ооцит). Затем генетический материал сперматозоида и </a:t>
            </a:r>
            <a:r>
              <a:rPr lang="ru-RU" b="1" dirty="0" smtClean="0"/>
              <a:t>яйцеклетки </a:t>
            </a:r>
            <a:r>
              <a:rPr lang="ru-RU" b="1" dirty="0" smtClean="0"/>
              <a:t>объединяется в одну новую клетку – зиготу. Из зиготы путем последовательных делений возникает организм ребенка. Средний период беременности – 38 недель (9 месяцев). Так из 2-х клеток в </a:t>
            </a:r>
            <a:r>
              <a:rPr lang="ru-RU" b="1" dirty="0" smtClean="0"/>
              <a:t>организме </a:t>
            </a:r>
            <a:r>
              <a:rPr lang="ru-RU" b="1" dirty="0" smtClean="0"/>
              <a:t>человека (70 кг) последовательно возникает  около 30 триллионов клеток (30·10¹²).</a:t>
            </a:r>
          </a:p>
          <a:p>
            <a:r>
              <a:rPr lang="ru-RU" b="1" dirty="0" smtClean="0"/>
              <a:t>  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34840" y="4352544"/>
            <a:ext cx="969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32 клетки</a:t>
            </a:r>
            <a:endParaRPr lang="ru-RU" sz="1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52" y="686119"/>
            <a:ext cx="5577840" cy="427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60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64007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Стадии внутриутробного развития ребенка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722376"/>
            <a:ext cx="6748272" cy="58704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76" y="859537"/>
            <a:ext cx="5120640" cy="5440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3272" y="6300216"/>
            <a:ext cx="711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 происходит процесс клеточного деления?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2512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873"/>
            <a:ext cx="10515600" cy="7863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Деление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прокариотических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клеток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822960"/>
            <a:ext cx="7223760" cy="5660136"/>
          </a:xfrm>
        </p:spPr>
      </p:pic>
      <p:sp>
        <p:nvSpPr>
          <p:cNvPr id="5" name="TextBox 4"/>
          <p:cNvSpPr txBox="1"/>
          <p:nvPr/>
        </p:nvSpPr>
        <p:spPr>
          <a:xfrm>
            <a:off x="7735824" y="832104"/>
            <a:ext cx="41148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smtClean="0"/>
              <a:t>Процесс деления клетки прокариот называется простым бинарным делением.</a:t>
            </a:r>
          </a:p>
          <a:p>
            <a:r>
              <a:rPr lang="ru-RU" sz="2000" b="1" dirty="0" smtClean="0"/>
              <a:t>     1. Сначала кольцевая ДНК, прикрепленная к клеточной мембране, реплицируется (этот механизм был подробно рассмотрен на Занятии 2).</a:t>
            </a:r>
          </a:p>
          <a:p>
            <a:r>
              <a:rPr lang="ru-RU" sz="2000" b="1" dirty="0" smtClean="0"/>
              <a:t>     2. Копии кольцевой ДНК (дочерние молекулы ДНК)  остаются связанными с клеточной мембраной.</a:t>
            </a:r>
          </a:p>
          <a:p>
            <a:r>
              <a:rPr lang="ru-RU" sz="2000" b="1" dirty="0" smtClean="0"/>
              <a:t>     3. Клеточная мембрана постепенно формирует перетяжку между дочерними молекулами ДНК (т.наз. </a:t>
            </a:r>
            <a:r>
              <a:rPr lang="en-US" sz="2000" b="1" dirty="0" smtClean="0"/>
              <a:t>Z-</a:t>
            </a:r>
            <a:r>
              <a:rPr lang="ru-RU" sz="2000" b="1" dirty="0" smtClean="0"/>
              <a:t>кольцо).</a:t>
            </a:r>
          </a:p>
          <a:p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6961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86867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Хромосомы соматических и половых клеток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" y="786384"/>
            <a:ext cx="6242304" cy="58338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24" y="786384"/>
            <a:ext cx="5824728" cy="4675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3952" y="557784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Соматические клетки – все клетки организма, кроме половых.</a:t>
            </a:r>
          </a:p>
          <a:p>
            <a:r>
              <a:rPr lang="ru-RU" b="1" dirty="0" smtClean="0"/>
              <a:t>Половые клетки – яйцеклетки (женщина) и сперматозоиды (мужчина)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42185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585"/>
            <a:ext cx="10515600" cy="8412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Деление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эукариотических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клеток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795528"/>
            <a:ext cx="7671816" cy="5870447"/>
          </a:xfrm>
        </p:spPr>
      </p:pic>
      <p:sp>
        <p:nvSpPr>
          <p:cNvPr id="5" name="TextBox 4"/>
          <p:cNvSpPr txBox="1"/>
          <p:nvPr/>
        </p:nvSpPr>
        <p:spPr>
          <a:xfrm>
            <a:off x="7470648" y="832104"/>
            <a:ext cx="447446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</a:t>
            </a:r>
            <a:r>
              <a:rPr lang="ru-RU" sz="2000" b="1" dirty="0" smtClean="0"/>
              <a:t>Деление клеток эукариот может осуществляться двумя путями:</a:t>
            </a:r>
          </a:p>
          <a:p>
            <a:r>
              <a:rPr lang="en-US" sz="2000" b="1" dirty="0" smtClean="0"/>
              <a:t>     1</a:t>
            </a:r>
            <a:r>
              <a:rPr lang="ru-RU" sz="2000" b="1" dirty="0" smtClean="0"/>
              <a:t>. </a:t>
            </a:r>
            <a:r>
              <a:rPr lang="ru-RU" sz="2000" b="1" dirty="0" smtClean="0">
                <a:solidFill>
                  <a:srgbClr val="C00000"/>
                </a:solidFill>
              </a:rPr>
              <a:t>МИТОЗ</a:t>
            </a:r>
            <a:r>
              <a:rPr lang="ru-RU" sz="2000" b="1" dirty="0" smtClean="0"/>
              <a:t> (вегетативное деление) – каждая дочерняя клетка полностью </a:t>
            </a:r>
            <a:r>
              <a:rPr lang="ru-RU" sz="2000" b="1" dirty="0" smtClean="0"/>
              <a:t>идентична </a:t>
            </a:r>
            <a:r>
              <a:rPr lang="ru-RU" sz="2000" b="1" dirty="0" smtClean="0"/>
              <a:t>родительской.</a:t>
            </a:r>
          </a:p>
          <a:p>
            <a:r>
              <a:rPr lang="ru-RU" sz="2000" b="1" dirty="0" smtClean="0"/>
              <a:t>     Хромосомный набор родительской и дочерней клетки (</a:t>
            </a:r>
            <a:r>
              <a:rPr lang="ru-RU" sz="2000" b="1" i="1" dirty="0" smtClean="0"/>
              <a:t>диплоидный</a:t>
            </a:r>
            <a:r>
              <a:rPr lang="ru-RU" sz="2000" b="1" dirty="0" smtClean="0"/>
              <a:t>): 2</a:t>
            </a:r>
            <a:r>
              <a:rPr lang="en-US" sz="2000" b="1" dirty="0" smtClean="0">
                <a:solidFill>
                  <a:srgbClr val="FF0000"/>
                </a:solidFill>
              </a:rPr>
              <a:t>n</a:t>
            </a:r>
            <a:r>
              <a:rPr lang="en-US" sz="2000" b="1" dirty="0" smtClean="0"/>
              <a:t>.</a:t>
            </a:r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 Диплоидный набор хромосом человека 46 хромосом = 2х</a:t>
            </a:r>
            <a:r>
              <a:rPr lang="ru-RU" sz="2000" b="1" dirty="0" smtClean="0">
                <a:solidFill>
                  <a:srgbClr val="FF0000"/>
                </a:solidFill>
              </a:rPr>
              <a:t>23</a:t>
            </a:r>
            <a:r>
              <a:rPr lang="ru-RU" sz="2000" b="1" dirty="0" smtClean="0"/>
              <a:t>. </a:t>
            </a:r>
          </a:p>
          <a:p>
            <a:r>
              <a:rPr lang="ru-RU" sz="2000" b="1" dirty="0" smtClean="0"/>
              <a:t>     2. </a:t>
            </a:r>
            <a:r>
              <a:rPr lang="ru-RU" sz="2000" b="1" dirty="0" smtClean="0">
                <a:solidFill>
                  <a:srgbClr val="0070C0"/>
                </a:solidFill>
              </a:rPr>
              <a:t>МЕЙОЗ</a:t>
            </a:r>
            <a:r>
              <a:rPr lang="ru-RU" sz="2000" b="1" dirty="0" smtClean="0"/>
              <a:t> (репродуктивное клеточное деление) – в каждой дочерней клетке количество хромосом снижается вдвое для образования половых клеток - </a:t>
            </a:r>
            <a:r>
              <a:rPr lang="ru-RU" sz="2000" b="1" i="1" dirty="0" smtClean="0"/>
              <a:t>гамет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    Хромосомный набор родительской клетки – 2</a:t>
            </a:r>
            <a:r>
              <a:rPr lang="en-US" sz="2000" b="1" dirty="0" smtClean="0"/>
              <a:t>n.</a:t>
            </a:r>
            <a:r>
              <a:rPr lang="ru-RU" sz="2000" b="1" dirty="0" smtClean="0"/>
              <a:t> Хромосомный набор дочерней клетки (</a:t>
            </a:r>
            <a:r>
              <a:rPr lang="ru-RU" sz="2000" b="1" i="1" dirty="0" smtClean="0"/>
              <a:t>гаплоидный</a:t>
            </a:r>
            <a:r>
              <a:rPr lang="ru-RU" sz="2000" b="1" dirty="0" smtClean="0"/>
              <a:t>) – </a:t>
            </a:r>
            <a:r>
              <a:rPr lang="en-US" sz="2000" b="1" dirty="0" smtClean="0">
                <a:solidFill>
                  <a:srgbClr val="FF0000"/>
                </a:solidFill>
              </a:rPr>
              <a:t>n</a:t>
            </a:r>
            <a:r>
              <a:rPr lang="en-US" sz="2000" b="1" dirty="0" smtClean="0"/>
              <a:t>.</a:t>
            </a:r>
            <a:endParaRPr lang="ru-RU" sz="2000" b="1" dirty="0" smtClean="0"/>
          </a:p>
          <a:p>
            <a:r>
              <a:rPr lang="ru-RU" sz="2000" b="1" dirty="0" smtClean="0"/>
              <a:t>     Гаплоидный набор хромосом человека 23 хромосомы = </a:t>
            </a:r>
            <a:r>
              <a:rPr lang="ru-RU" sz="2000" b="1" dirty="0" smtClean="0">
                <a:solidFill>
                  <a:srgbClr val="FF0000"/>
                </a:solidFill>
              </a:rPr>
              <a:t>23</a:t>
            </a:r>
            <a:r>
              <a:rPr lang="ru-RU" sz="2000" b="1" dirty="0" smtClean="0"/>
              <a:t>.</a:t>
            </a:r>
            <a:endParaRPr lang="en-US" sz="2000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688381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1854</Words>
  <Application>Microsoft Office PowerPoint</Application>
  <PresentationFormat>Широкоэкранный</PresentationFormat>
  <Paragraphs>139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Тема Office</vt:lpstr>
      <vt:lpstr>Занятие 3</vt:lpstr>
      <vt:lpstr>Типы хромосом</vt:lpstr>
      <vt:lpstr>Основоположник хромосомной теории наследственности</vt:lpstr>
      <vt:lpstr>Ученик Моргана – Генрих Меллер (Нобелевская премия 1946 г.)</vt:lpstr>
      <vt:lpstr>Деление клеток в процессе эмбриогенеза</vt:lpstr>
      <vt:lpstr>Стадии внутриутробного развития ребенка</vt:lpstr>
      <vt:lpstr>Деление прокариотических клеток</vt:lpstr>
      <vt:lpstr>Хромосомы соматических и половых клеток</vt:lpstr>
      <vt:lpstr>Деление эукариотических клеток</vt:lpstr>
      <vt:lpstr>Митоз (вегетативное деление)</vt:lpstr>
      <vt:lpstr>Фазы митоза</vt:lpstr>
      <vt:lpstr>Клеточный цикл: период существования клетки от момента ее образования путем деления родительской клетки до ее собственного деления или смерти. Состоит из 4-х фаз.</vt:lpstr>
      <vt:lpstr>Checkpoint Charlie</vt:lpstr>
      <vt:lpstr>Контрольно-пропускные точки («checkpoints») </vt:lpstr>
      <vt:lpstr>Репликация ДНК в S-фазе клеточного цикла</vt:lpstr>
      <vt:lpstr>Гаплоидный и диплоидный наборы хромосом</vt:lpstr>
      <vt:lpstr>«Генетическая формула» клетки</vt:lpstr>
      <vt:lpstr>Сестринские хроматидные обмены (СХО)</vt:lpstr>
      <vt:lpstr>Фазы митоза и цитокинез</vt:lpstr>
      <vt:lpstr>Изменение хромосомного набора в различных фазах митоза</vt:lpstr>
      <vt:lpstr> Хромосомы в метафазе (2n4c)</vt:lpstr>
      <vt:lpstr>Мейоз: биологические функции</vt:lpstr>
      <vt:lpstr>Этапы мейоза</vt:lpstr>
      <vt:lpstr>Конъюгация и кроссинговер</vt:lpstr>
      <vt:lpstr>Биологический смысл 2-х видов рекомбинации</vt:lpstr>
      <vt:lpstr>«Горячие точки» мейотической рекомбинации</vt:lpstr>
      <vt:lpstr>Различия между мужским и женским мейозом</vt:lpstr>
      <vt:lpstr>Нерасхождение хромосом при мейозе - анеуплоидия</vt:lpstr>
      <vt:lpstr>Занятие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4</dc:title>
  <dc:creator>Кирилл</dc:creator>
  <cp:lastModifiedBy>Кирилл</cp:lastModifiedBy>
  <cp:revision>73</cp:revision>
  <dcterms:created xsi:type="dcterms:W3CDTF">2021-05-25T20:07:43Z</dcterms:created>
  <dcterms:modified xsi:type="dcterms:W3CDTF">2021-11-29T05:06:07Z</dcterms:modified>
</cp:coreProperties>
</file>