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0" r:id="rId21"/>
    <p:sldId id="281" r:id="rId22"/>
    <p:sldId id="275" r:id="rId23"/>
    <p:sldId id="276" r:id="rId24"/>
    <p:sldId id="277" r:id="rId25"/>
    <p:sldId id="279" r:id="rId26"/>
    <p:sldId id="278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A536F-4A58-4184-A6CF-F78B2A664790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770D-CF20-4068-B5E8-BFDE9AFD5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532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A536F-4A58-4184-A6CF-F78B2A664790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770D-CF20-4068-B5E8-BFDE9AFD5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19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A536F-4A58-4184-A6CF-F78B2A664790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770D-CF20-4068-B5E8-BFDE9AFD5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577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A536F-4A58-4184-A6CF-F78B2A664790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770D-CF20-4068-B5E8-BFDE9AFD5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6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A536F-4A58-4184-A6CF-F78B2A664790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770D-CF20-4068-B5E8-BFDE9AFD5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80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A536F-4A58-4184-A6CF-F78B2A664790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770D-CF20-4068-B5E8-BFDE9AFD5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410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A536F-4A58-4184-A6CF-F78B2A664790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770D-CF20-4068-B5E8-BFDE9AFD5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036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A536F-4A58-4184-A6CF-F78B2A664790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770D-CF20-4068-B5E8-BFDE9AFD5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846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A536F-4A58-4184-A6CF-F78B2A664790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770D-CF20-4068-B5E8-BFDE9AFD5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957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A536F-4A58-4184-A6CF-F78B2A664790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770D-CF20-4068-B5E8-BFDE9AFD5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138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A536F-4A58-4184-A6CF-F78B2A664790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770D-CF20-4068-B5E8-BFDE9AFD5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529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A536F-4A58-4184-A6CF-F78B2A664790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2770D-CF20-4068-B5E8-BFDE9AFD5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65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8873"/>
            <a:ext cx="9144000" cy="76809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Занятие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+mn-lt"/>
              </a:rPr>
              <a:t>2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234440"/>
            <a:ext cx="9144000" cy="53766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60704"/>
            <a:ext cx="9512808" cy="535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362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5097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Метаболизм ДНК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749808"/>
            <a:ext cx="6931152" cy="5934456"/>
          </a:xfrm>
        </p:spPr>
      </p:pic>
      <p:sp>
        <p:nvSpPr>
          <p:cNvPr id="5" name="TextBox 4"/>
          <p:cNvSpPr txBox="1"/>
          <p:nvPr/>
        </p:nvSpPr>
        <p:spPr>
          <a:xfrm>
            <a:off x="7278624" y="786384"/>
            <a:ext cx="479145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 Репликация</a:t>
            </a:r>
            <a:r>
              <a:rPr lang="ru-RU" b="1" dirty="0" smtClean="0"/>
              <a:t> ДНК – процесс самокопирования молекулы ДНК, обеспечивающий передачу генетической информации от поколения к поколению.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  Репарация</a:t>
            </a:r>
            <a:r>
              <a:rPr lang="ru-RU" b="1" dirty="0" smtClean="0"/>
              <a:t> ДНК – поддержание целостности генетической информации в ДНК.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  Рекомбинация</a:t>
            </a:r>
            <a:r>
              <a:rPr lang="ru-RU" b="1" dirty="0" smtClean="0"/>
              <a:t> ДНК – перегруппировка генетической информации в ДНК.</a:t>
            </a:r>
          </a:p>
          <a:p>
            <a:endParaRPr lang="ru-RU" b="1" dirty="0"/>
          </a:p>
          <a:p>
            <a:r>
              <a:rPr lang="ru-RU" b="1" dirty="0" smtClean="0"/>
              <a:t>На генетической карте бактерии </a:t>
            </a:r>
            <a:r>
              <a:rPr lang="en-US" b="1" dirty="0" smtClean="0"/>
              <a:t>E.coli </a:t>
            </a:r>
            <a:r>
              <a:rPr lang="ru-RU" b="1" dirty="0" smtClean="0"/>
              <a:t>показано расположение генов, кодирующих многие важные для метаболизма ДНК белки. Примеры обозначений:</a:t>
            </a:r>
          </a:p>
          <a:p>
            <a:r>
              <a:rPr lang="en-US" b="1" dirty="0" err="1"/>
              <a:t>d</a:t>
            </a:r>
            <a:r>
              <a:rPr lang="en-US" b="1" dirty="0" err="1" smtClean="0"/>
              <a:t>na</a:t>
            </a:r>
            <a:r>
              <a:rPr lang="en-US" b="1" dirty="0" smtClean="0"/>
              <a:t> – </a:t>
            </a:r>
            <a:r>
              <a:rPr lang="ru-RU" b="1" dirty="0" smtClean="0"/>
              <a:t>репликация ДНК,</a:t>
            </a:r>
          </a:p>
          <a:p>
            <a:r>
              <a:rPr lang="en-US" b="1" dirty="0"/>
              <a:t>p</a:t>
            </a:r>
            <a:r>
              <a:rPr lang="en-US" b="1" dirty="0" smtClean="0"/>
              <a:t>ol – </a:t>
            </a:r>
            <a:r>
              <a:rPr lang="ru-RU" b="1" dirty="0" smtClean="0"/>
              <a:t>ДНК-полимераза.</a:t>
            </a:r>
          </a:p>
          <a:p>
            <a:r>
              <a:rPr lang="en-US" b="1" dirty="0" err="1"/>
              <a:t>r</a:t>
            </a:r>
            <a:r>
              <a:rPr lang="en-US" b="1" dirty="0" err="1" smtClean="0"/>
              <a:t>po</a:t>
            </a:r>
            <a:r>
              <a:rPr lang="en-US" b="1" dirty="0" smtClean="0"/>
              <a:t> – </a:t>
            </a:r>
            <a:r>
              <a:rPr lang="ru-RU" b="1" dirty="0" smtClean="0"/>
              <a:t>РНК-полимераза,</a:t>
            </a:r>
          </a:p>
          <a:p>
            <a:r>
              <a:rPr lang="en-US" b="1" dirty="0" err="1"/>
              <a:t>u</a:t>
            </a:r>
            <a:r>
              <a:rPr lang="en-US" b="1" dirty="0" err="1" smtClean="0"/>
              <a:t>vr</a:t>
            </a:r>
            <a:r>
              <a:rPr lang="en-US" b="1" dirty="0" smtClean="0"/>
              <a:t> – </a:t>
            </a:r>
            <a:r>
              <a:rPr lang="ru-RU" b="1" dirty="0" smtClean="0"/>
              <a:t>устойчивость к УФ-облучению,</a:t>
            </a:r>
          </a:p>
          <a:p>
            <a:r>
              <a:rPr lang="en-US" b="1" dirty="0"/>
              <a:t>r</a:t>
            </a:r>
            <a:r>
              <a:rPr lang="en-US" b="1" dirty="0" smtClean="0"/>
              <a:t>ec – </a:t>
            </a:r>
            <a:r>
              <a:rPr lang="ru-RU" b="1" dirty="0" smtClean="0"/>
              <a:t>рекомбинация,</a:t>
            </a:r>
          </a:p>
          <a:p>
            <a:r>
              <a:rPr lang="en-US" b="1" dirty="0" err="1"/>
              <a:t>l</a:t>
            </a:r>
            <a:r>
              <a:rPr lang="en-US" b="1" dirty="0" err="1" smtClean="0"/>
              <a:t>ig</a:t>
            </a:r>
            <a:r>
              <a:rPr lang="en-US" b="1" dirty="0" smtClean="0"/>
              <a:t> – </a:t>
            </a:r>
            <a:r>
              <a:rPr lang="ru-RU" b="1" dirty="0" smtClean="0"/>
              <a:t>ДНК-</a:t>
            </a:r>
            <a:r>
              <a:rPr lang="ru-RU" b="1" dirty="0" err="1" smtClean="0"/>
              <a:t>лигаза</a:t>
            </a:r>
            <a:r>
              <a:rPr lang="ru-RU" b="1" dirty="0" smtClean="0"/>
              <a:t>,</a:t>
            </a:r>
          </a:p>
          <a:p>
            <a:r>
              <a:rPr lang="en-US" b="1" dirty="0" err="1" smtClean="0"/>
              <a:t>Ter</a:t>
            </a:r>
            <a:r>
              <a:rPr lang="en-US" b="1" dirty="0" smtClean="0"/>
              <a:t> – </a:t>
            </a:r>
            <a:r>
              <a:rPr lang="ru-RU" b="1" dirty="0" err="1" smtClean="0"/>
              <a:t>терминация</a:t>
            </a:r>
            <a:r>
              <a:rPr lang="ru-RU" b="1" dirty="0" smtClean="0"/>
              <a:t> репликации,</a:t>
            </a:r>
          </a:p>
          <a:p>
            <a:r>
              <a:rPr lang="en-US" b="1" dirty="0" err="1"/>
              <a:t>o</a:t>
            </a:r>
            <a:r>
              <a:rPr lang="en-US" b="1" dirty="0" err="1" smtClean="0"/>
              <a:t>ri</a:t>
            </a:r>
            <a:r>
              <a:rPr lang="en-US" b="1" dirty="0" smtClean="0"/>
              <a:t> – </a:t>
            </a:r>
            <a:r>
              <a:rPr lang="ru-RU" b="1" dirty="0" smtClean="0"/>
              <a:t>точка начала репликации.</a:t>
            </a:r>
          </a:p>
          <a:p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89504" y="3456432"/>
            <a:ext cx="16184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Числа от 0 до 100 – генетические единицы измерения (минуты). 1 минута примерно 40.000 </a:t>
            </a:r>
            <a:r>
              <a:rPr lang="ru-RU" sz="1400" b="1" dirty="0" err="1" smtClean="0"/>
              <a:t>п.н</a:t>
            </a:r>
            <a:r>
              <a:rPr lang="ru-RU" sz="1400" b="1" dirty="0" smtClean="0"/>
              <a:t>.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621717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7782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Матричная  репликация - важнейшее положение  молекулярной биологии 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77240"/>
            <a:ext cx="3593591" cy="4654296"/>
          </a:xfrm>
        </p:spPr>
      </p:pic>
      <p:sp>
        <p:nvSpPr>
          <p:cNvPr id="5" name="TextBox 4"/>
          <p:cNvSpPr txBox="1"/>
          <p:nvPr/>
        </p:nvSpPr>
        <p:spPr>
          <a:xfrm>
            <a:off x="173736" y="5641848"/>
            <a:ext cx="3877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Николай Константинович КОЛЬЦОВ</a:t>
            </a:r>
          </a:p>
          <a:p>
            <a:pPr algn="ctr"/>
            <a:r>
              <a:rPr lang="ru-RU" b="1" dirty="0" smtClean="0"/>
              <a:t>(1872-1940)</a:t>
            </a:r>
          </a:p>
          <a:p>
            <a:pPr algn="ctr"/>
            <a:r>
              <a:rPr lang="ru-RU" b="1" dirty="0" smtClean="0"/>
              <a:t>Выдающийся отечественный биолог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1" y="877824"/>
            <a:ext cx="3044952" cy="53764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60920" y="877824"/>
            <a:ext cx="437388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000" b="1" dirty="0" err="1" smtClean="0"/>
              <a:t>Н.К.Кольцов</a:t>
            </a:r>
            <a:r>
              <a:rPr lang="ru-RU" sz="2000" b="1" dirty="0" smtClean="0"/>
              <a:t> в 1927 г., т.е. за 30 лет до открытия двойной спирали ДНК, выдвинул принцип репродукции наследственных молекул (хромосом): </a:t>
            </a:r>
            <a:r>
              <a:rPr lang="en-US" sz="2000" b="1" dirty="0" smtClean="0"/>
              <a:t>Omnis </a:t>
            </a:r>
            <a:r>
              <a:rPr lang="en-US" sz="2000" b="1" dirty="0" err="1" smtClean="0"/>
              <a:t>molecula</a:t>
            </a:r>
            <a:r>
              <a:rPr lang="en-US" sz="2000" b="1" dirty="0" smtClean="0"/>
              <a:t> ex </a:t>
            </a:r>
            <a:r>
              <a:rPr lang="en-US" sz="2000" b="1" dirty="0" err="1" smtClean="0"/>
              <a:t>molecuia</a:t>
            </a:r>
            <a:r>
              <a:rPr lang="en-US" sz="2000" b="1" dirty="0" smtClean="0"/>
              <a:t> (</a:t>
            </a:r>
            <a:r>
              <a:rPr lang="ru-RU" sz="2000" b="1" dirty="0" smtClean="0"/>
              <a:t>«каждая молекула из молекулы).</a:t>
            </a:r>
          </a:p>
          <a:p>
            <a:r>
              <a:rPr lang="ru-RU" sz="2000" b="1" dirty="0" smtClean="0"/>
              <a:t>   Его гипотеза: наследственная информация, зашифрованная в макромолекуле, не создается каждый раз заново, а передается из поколения в поколение. </a:t>
            </a:r>
          </a:p>
          <a:p>
            <a:r>
              <a:rPr lang="ru-RU" sz="2000" b="1" dirty="0" smtClean="0"/>
              <a:t>   При делении клеток новая макромолекула, копирующая первую, подстраивается к ней по принципу подобия, собираясь из более мелких молекул.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295816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0584"/>
            <a:ext cx="10515600" cy="106984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Три основных принципа репликации ДНК</a:t>
            </a:r>
            <a:br>
              <a:rPr lang="ru-RU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(1 - репликация </a:t>
            </a:r>
            <a:r>
              <a:rPr lang="ru-RU" sz="2400" b="1" dirty="0" err="1" smtClean="0">
                <a:solidFill>
                  <a:srgbClr val="FF0000"/>
                </a:solidFill>
                <a:latin typeface="+mn-lt"/>
              </a:rPr>
              <a:t>полуконсервативна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)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80" y="1170432"/>
            <a:ext cx="8289775" cy="5468112"/>
          </a:xfrm>
        </p:spPr>
      </p:pic>
      <p:sp>
        <p:nvSpPr>
          <p:cNvPr id="5" name="TextBox 4"/>
          <p:cNvSpPr txBox="1"/>
          <p:nvPr/>
        </p:nvSpPr>
        <p:spPr>
          <a:xfrm>
            <a:off x="8823960" y="1316736"/>
            <a:ext cx="30632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Полуконсервативная репликация ДНК – каждая цепь ДНК служит матрицей для синтеза новой цепи, при этом образуются две новые </a:t>
            </a:r>
            <a:r>
              <a:rPr lang="ru-RU" b="1" dirty="0" err="1" smtClean="0"/>
              <a:t>двухцепочечные</a:t>
            </a:r>
            <a:r>
              <a:rPr lang="ru-RU" b="1" dirty="0" smtClean="0"/>
              <a:t> молекулы ДНК.</a:t>
            </a:r>
          </a:p>
          <a:p>
            <a:r>
              <a:rPr lang="ru-RU" b="1" dirty="0" smtClean="0"/>
              <a:t>   Каждая из этих молекул состоит из одной </a:t>
            </a:r>
            <a:r>
              <a:rPr lang="ru-RU" b="1" dirty="0" smtClean="0">
                <a:solidFill>
                  <a:srgbClr val="0070C0"/>
                </a:solidFill>
              </a:rPr>
              <a:t>новой</a:t>
            </a:r>
            <a:r>
              <a:rPr lang="ru-RU" b="1" dirty="0" smtClean="0"/>
              <a:t> и одной </a:t>
            </a:r>
            <a:r>
              <a:rPr lang="ru-RU" b="1" dirty="0" smtClean="0">
                <a:solidFill>
                  <a:srgbClr val="FF0000"/>
                </a:solidFill>
              </a:rPr>
              <a:t>старой</a:t>
            </a:r>
            <a:r>
              <a:rPr lang="ru-RU" b="1" dirty="0" smtClean="0"/>
              <a:t> цепи.</a:t>
            </a:r>
          </a:p>
          <a:p>
            <a:r>
              <a:rPr lang="ru-RU" b="1" dirty="0" smtClean="0"/>
              <a:t>   Эта гипотеза Уотсона и Крика (1953 г.) была полностью подтверждена в опытах </a:t>
            </a:r>
            <a:r>
              <a:rPr lang="ru-RU" b="1" dirty="0" err="1" smtClean="0"/>
              <a:t>Мезельсона</a:t>
            </a:r>
            <a:r>
              <a:rPr lang="ru-RU" b="1" dirty="0" smtClean="0"/>
              <a:t> и </a:t>
            </a:r>
            <a:r>
              <a:rPr lang="ru-RU" b="1" dirty="0" err="1" smtClean="0"/>
              <a:t>Сталя</a:t>
            </a:r>
            <a:r>
              <a:rPr lang="ru-RU" b="1" dirty="0" smtClean="0"/>
              <a:t> в 1957 г.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26105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6011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Доказательство полуконсервативного характера репликации ДНК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52" y="859536"/>
            <a:ext cx="5809348" cy="5852160"/>
          </a:xfrm>
        </p:spPr>
      </p:pic>
      <p:sp>
        <p:nvSpPr>
          <p:cNvPr id="5" name="TextBox 4"/>
          <p:cNvSpPr txBox="1"/>
          <p:nvPr/>
        </p:nvSpPr>
        <p:spPr>
          <a:xfrm>
            <a:off x="5330952" y="4114800"/>
            <a:ext cx="630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1,710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76088" y="5669280"/>
            <a:ext cx="612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1,724</a:t>
            </a:r>
            <a:endParaRPr lang="ru-RU" sz="14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136" y="859536"/>
            <a:ext cx="5557647" cy="574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832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448" y="109729"/>
            <a:ext cx="11814048" cy="115214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Три принципа репликации ДНК</a:t>
            </a:r>
            <a:br>
              <a:rPr lang="ru-RU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(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2- репликация начинается в точке начала репликации и  </a:t>
            </a:r>
            <a:br>
              <a:rPr lang="ru-RU" sz="24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обычно идет в  двух направлениях)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791494"/>
            <a:ext cx="7620000" cy="21336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68" y="3925094"/>
            <a:ext cx="6318504" cy="2637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97496" y="1261872"/>
            <a:ext cx="446227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У прокариот обе нити ДНК реплицируются одновременно. Петля образуется в результате формирования </a:t>
            </a:r>
            <a:r>
              <a:rPr lang="ru-RU" b="1" dirty="0" smtClean="0">
                <a:solidFill>
                  <a:srgbClr val="FF0000"/>
                </a:solidFill>
              </a:rPr>
              <a:t>двух дочерних цепей</a:t>
            </a:r>
            <a:r>
              <a:rPr lang="ru-RU" b="1" dirty="0" smtClean="0"/>
              <a:t>, каждая из которых комплементарна  </a:t>
            </a:r>
            <a:r>
              <a:rPr lang="ru-RU" b="1" dirty="0" smtClean="0">
                <a:solidFill>
                  <a:srgbClr val="00B0F0"/>
                </a:solidFill>
              </a:rPr>
              <a:t>родительской цепи</a:t>
            </a:r>
            <a:r>
              <a:rPr lang="ru-RU" b="1" dirty="0" smtClean="0"/>
              <a:t>.  Петли всегда возникают в особых точках – точках начала репликации (</a:t>
            </a:r>
            <a:r>
              <a:rPr lang="ru-RU" b="1" dirty="0" err="1" smtClean="0">
                <a:solidFill>
                  <a:srgbClr val="FF0000"/>
                </a:solidFill>
              </a:rPr>
              <a:t>ориджин</a:t>
            </a:r>
            <a:r>
              <a:rPr lang="ru-RU" b="1" dirty="0" smtClean="0"/>
              <a:t>, от англ. </a:t>
            </a:r>
            <a:r>
              <a:rPr lang="en-US" b="1" dirty="0" smtClean="0"/>
              <a:t>origin). </a:t>
            </a:r>
            <a:r>
              <a:rPr lang="ru-RU" b="1" dirty="0" smtClean="0"/>
              <a:t>Из </a:t>
            </a:r>
            <a:r>
              <a:rPr lang="ru-RU" b="1" dirty="0" err="1" smtClean="0"/>
              <a:t>ориджина</a:t>
            </a:r>
            <a:r>
              <a:rPr lang="ru-RU" b="1" dirty="0" smtClean="0"/>
              <a:t> в противоположных направлениях движутся 2 репликационные (</a:t>
            </a:r>
            <a:r>
              <a:rPr lang="ru-RU" b="1" dirty="0" err="1" smtClean="0"/>
              <a:t>репликативные</a:t>
            </a:r>
            <a:r>
              <a:rPr lang="ru-RU" b="1" dirty="0" smtClean="0"/>
              <a:t>) вилки.</a:t>
            </a:r>
          </a:p>
          <a:p>
            <a:r>
              <a:rPr lang="ru-RU" b="1" dirty="0" smtClean="0"/>
              <a:t>   В вилке  родительская цепь раскручивается, что позволяет реплицироваться разделившимся цепям.</a:t>
            </a:r>
          </a:p>
          <a:p>
            <a:r>
              <a:rPr lang="ru-RU" b="1" dirty="0" smtClean="0"/>
              <a:t>   У эукариот репликация начинается одновременно во многих </a:t>
            </a:r>
            <a:r>
              <a:rPr lang="ru-RU" b="1" dirty="0" err="1" smtClean="0"/>
              <a:t>ориджинах</a:t>
            </a:r>
            <a:r>
              <a:rPr lang="ru-RU" b="1" dirty="0" smtClean="0"/>
              <a:t>. По этой причине весь процесс репликации хромосом человека происходит достаточно быстро – за 5-20 часов.</a:t>
            </a:r>
          </a:p>
          <a:p>
            <a:endParaRPr lang="en-US" b="1" dirty="0" smtClean="0"/>
          </a:p>
          <a:p>
            <a:endParaRPr lang="ru-RU" b="1" dirty="0" smtClean="0"/>
          </a:p>
          <a:p>
            <a:r>
              <a:rPr lang="ru-RU" b="1" dirty="0">
                <a:solidFill>
                  <a:srgbClr val="00B0F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839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8017"/>
            <a:ext cx="10515600" cy="82295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Три основных принципа репликации ДНК</a:t>
            </a:r>
            <a:br>
              <a:rPr lang="ru-RU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(3 -  синтез ДНК </a:t>
            </a:r>
            <a:r>
              <a:rPr lang="ru-RU" sz="2400" b="1" dirty="0" err="1" smtClean="0">
                <a:solidFill>
                  <a:srgbClr val="FF0000"/>
                </a:solidFill>
                <a:latin typeface="+mn-lt"/>
              </a:rPr>
              <a:t>полунепрерывный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400" b="1" smtClean="0">
                <a:solidFill>
                  <a:srgbClr val="FF0000"/>
                </a:solidFill>
                <a:latin typeface="+mn-lt"/>
              </a:rPr>
              <a:t>и идет в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направлении 5</a:t>
            </a:r>
            <a:r>
              <a:rPr lang="hy-AM" sz="2400" b="1" dirty="0" smtClean="0">
                <a:solidFill>
                  <a:srgbClr val="FF0000"/>
                </a:solidFill>
                <a:latin typeface="+mn-lt"/>
              </a:rPr>
              <a:t>՚→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3</a:t>
            </a:r>
            <a:r>
              <a:rPr lang="hy-AM" sz="2400" b="1" dirty="0" smtClean="0">
                <a:solidFill>
                  <a:srgbClr val="FF0000"/>
                </a:solidFill>
                <a:latin typeface="+mn-lt"/>
              </a:rPr>
              <a:t>՚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)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" y="1124712"/>
            <a:ext cx="3154117" cy="549554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008" y="1042416"/>
            <a:ext cx="8119872" cy="40629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12464" y="5330952"/>
            <a:ext cx="8211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Новая цепь ДНК </a:t>
            </a:r>
            <a:r>
              <a:rPr lang="ru-RU" b="1" i="1" dirty="0" smtClean="0"/>
              <a:t>всегда</a:t>
            </a:r>
            <a:r>
              <a:rPr lang="ru-RU" b="1" dirty="0" smtClean="0"/>
              <a:t> синтезируется в направлении 5</a:t>
            </a:r>
            <a:r>
              <a:rPr lang="hy-AM" b="1" dirty="0" smtClean="0"/>
              <a:t>՚→</a:t>
            </a:r>
            <a:r>
              <a:rPr lang="ru-RU" b="1" dirty="0" smtClean="0"/>
              <a:t>3</a:t>
            </a:r>
            <a:r>
              <a:rPr lang="hy-AM" b="1" dirty="0" smtClean="0"/>
              <a:t>՚</a:t>
            </a:r>
            <a:r>
              <a:rPr lang="ru-RU" b="1" dirty="0" smtClean="0"/>
              <a:t> , т.е. приращение ДНК происходит со стороны свободной ОН-группы на </a:t>
            </a:r>
            <a:r>
              <a:rPr lang="ru-RU" b="1" dirty="0" smtClean="0">
                <a:solidFill>
                  <a:srgbClr val="00B0F0"/>
                </a:solidFill>
              </a:rPr>
              <a:t>3</a:t>
            </a:r>
            <a:r>
              <a:rPr lang="hy-AM" b="1" dirty="0" smtClean="0">
                <a:solidFill>
                  <a:srgbClr val="00B0F0"/>
                </a:solidFill>
              </a:rPr>
              <a:t>՚</a:t>
            </a:r>
            <a:r>
              <a:rPr lang="ru-RU" b="1" dirty="0" smtClean="0">
                <a:solidFill>
                  <a:srgbClr val="00B0F0"/>
                </a:solidFill>
              </a:rPr>
              <a:t>-конце </a:t>
            </a:r>
            <a:r>
              <a:rPr lang="ru-RU" b="1" dirty="0" err="1" smtClean="0"/>
              <a:t>матернинской</a:t>
            </a:r>
            <a:r>
              <a:rPr lang="ru-RU" b="1" dirty="0" smtClean="0"/>
              <a:t> цепи. Так синтезируется «лидирующая цепь». На другой материнской цепи синтез идет короткими отрезками (фрагментами </a:t>
            </a:r>
            <a:r>
              <a:rPr lang="ru-RU" b="1" dirty="0" err="1" smtClean="0"/>
              <a:t>Оказаки</a:t>
            </a:r>
            <a:r>
              <a:rPr lang="ru-RU" b="1" dirty="0" smtClean="0"/>
              <a:t>). Так синтезируется «отстающая или запаздывающая цепь».</a:t>
            </a:r>
            <a:endParaRPr lang="ru-RU" b="1" dirty="0"/>
          </a:p>
        </p:txBody>
      </p:sp>
      <p:sp>
        <p:nvSpPr>
          <p:cNvPr id="7" name="Стрелка вправо 6"/>
          <p:cNvSpPr/>
          <p:nvPr/>
        </p:nvSpPr>
        <p:spPr>
          <a:xfrm rot="19990389">
            <a:off x="348996" y="6273872"/>
            <a:ext cx="978408" cy="4544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788152" y="1325880"/>
            <a:ext cx="749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5</a:t>
            </a:r>
            <a:r>
              <a:rPr lang="hy-AM" sz="2400" b="1" dirty="0" smtClean="0">
                <a:solidFill>
                  <a:srgbClr val="FF0000"/>
                </a:solidFill>
              </a:rPr>
              <a:t>՚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18320" y="1042416"/>
            <a:ext cx="2569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с</a:t>
            </a:r>
            <a:r>
              <a:rPr lang="ru-RU" sz="1600" b="1" dirty="0" smtClean="0"/>
              <a:t>овпадает с движением лидирующей цепи</a:t>
            </a:r>
            <a:endParaRPr lang="ru-RU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872984" y="4151376"/>
            <a:ext cx="1728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</a:t>
            </a:r>
            <a:r>
              <a:rPr lang="ru-RU" b="1" dirty="0" smtClean="0">
                <a:solidFill>
                  <a:srgbClr val="FF0000"/>
                </a:solidFill>
              </a:rPr>
              <a:t>5</a:t>
            </a:r>
            <a:r>
              <a:rPr lang="hy-AM" b="1" dirty="0" smtClean="0">
                <a:solidFill>
                  <a:srgbClr val="FF0000"/>
                </a:solidFill>
              </a:rPr>
              <a:t>՚</a:t>
            </a:r>
            <a:r>
              <a:rPr lang="ru-RU" b="1" dirty="0" smtClean="0"/>
              <a:t>              </a:t>
            </a:r>
            <a:r>
              <a:rPr lang="ru-RU" b="1" dirty="0" smtClean="0">
                <a:solidFill>
                  <a:srgbClr val="FF0000"/>
                </a:solidFill>
              </a:rPr>
              <a:t>3</a:t>
            </a:r>
            <a:r>
              <a:rPr lang="hy-AM" b="1" dirty="0" smtClean="0">
                <a:solidFill>
                  <a:srgbClr val="FF0000"/>
                </a:solidFill>
              </a:rPr>
              <a:t>՚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62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1441"/>
            <a:ext cx="10515600" cy="94183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Синтез ДНК осуществляется ДНК-полимеразами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8" y="1033272"/>
            <a:ext cx="6611112" cy="5413248"/>
          </a:xfrm>
        </p:spPr>
      </p:pic>
      <p:sp>
        <p:nvSpPr>
          <p:cNvPr id="5" name="TextBox 4"/>
          <p:cNvSpPr txBox="1"/>
          <p:nvPr/>
        </p:nvSpPr>
        <p:spPr>
          <a:xfrm>
            <a:off x="6858000" y="1033272"/>
            <a:ext cx="50871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ДНК-полимераза работает на одной (из двух) неспаренной цепи ДНК, которую использует в качестве </a:t>
            </a:r>
            <a:r>
              <a:rPr lang="ru-RU" b="1" dirty="0" smtClean="0">
                <a:solidFill>
                  <a:srgbClr val="FF0000"/>
                </a:solidFill>
              </a:rPr>
              <a:t>матрицы</a:t>
            </a:r>
            <a:r>
              <a:rPr lang="ru-RU" b="1" dirty="0" smtClean="0"/>
              <a:t> (шаблона). Фермент последовательно присоединяет нуклеотид за нуклеотидом согласно принципу комплементарности с матричной цепью: против А выстраивается Т (и наоборот), против Г выстраивается Ц (и наоборот).</a:t>
            </a:r>
          </a:p>
          <a:p>
            <a:r>
              <a:rPr lang="ru-RU" b="1" dirty="0" smtClean="0"/>
              <a:t>   В результате синтезируемая цепь ДНК (сестринская) комплементарна материнской матричной цепи.</a:t>
            </a:r>
          </a:p>
          <a:p>
            <a:r>
              <a:rPr lang="ru-RU" b="1" dirty="0" smtClean="0"/>
              <a:t>   Основная реакция выглядит так:</a:t>
            </a:r>
          </a:p>
          <a:p>
            <a:r>
              <a:rPr lang="ru-RU" b="1" dirty="0" smtClean="0"/>
              <a:t>   К растущей цепи из </a:t>
            </a:r>
            <a:r>
              <a:rPr lang="ru-RU" b="1" dirty="0" err="1" smtClean="0"/>
              <a:t>дезокси-нуклеозидмонофосфатов</a:t>
            </a:r>
            <a:r>
              <a:rPr lang="ru-RU" b="1" dirty="0" smtClean="0"/>
              <a:t> (</a:t>
            </a:r>
            <a:r>
              <a:rPr lang="en-US" b="1" dirty="0" err="1" smtClean="0"/>
              <a:t>dNMP</a:t>
            </a:r>
            <a:r>
              <a:rPr lang="en-US" b="1" dirty="0" smtClean="0"/>
              <a:t>)</a:t>
            </a:r>
            <a:r>
              <a:rPr lang="ru-RU" b="1" dirty="0" smtClean="0"/>
              <a:t> последовательно присоединяются </a:t>
            </a:r>
            <a:r>
              <a:rPr lang="ru-RU" b="1" dirty="0" err="1" smtClean="0"/>
              <a:t>дезоксинуклеозидтрифосфаты</a:t>
            </a:r>
            <a:r>
              <a:rPr lang="ru-RU" b="1" dirty="0" smtClean="0"/>
              <a:t> (</a:t>
            </a:r>
            <a:r>
              <a:rPr lang="en-US" b="1" dirty="0" err="1" smtClean="0"/>
              <a:t>dNTP</a:t>
            </a:r>
            <a:r>
              <a:rPr lang="en-US" b="1" dirty="0" smtClean="0"/>
              <a:t>)</a:t>
            </a:r>
            <a:r>
              <a:rPr lang="ru-RU" b="1" dirty="0" smtClean="0"/>
              <a:t>. На каждом шаге цепь становится длиннее  на один элемент, при этом выделяется </a:t>
            </a:r>
            <a:r>
              <a:rPr lang="ru-RU" b="1" dirty="0" err="1" smtClean="0"/>
              <a:t>пирофосфат</a:t>
            </a:r>
            <a:r>
              <a:rPr lang="ru-RU" b="1" dirty="0" smtClean="0"/>
              <a:t> (РР). </a:t>
            </a:r>
          </a:p>
          <a:p>
            <a:r>
              <a:rPr lang="ru-RU" b="1" dirty="0" smtClean="0"/>
              <a:t>При гидролизе РР высвобождается энергия 19 кДж/моль. </a:t>
            </a:r>
            <a:r>
              <a:rPr lang="en-US" b="1" dirty="0" smtClean="0"/>
              <a:t> 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6304" y="5330952"/>
            <a:ext cx="3081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Фермент </a:t>
            </a:r>
            <a:r>
              <a:rPr lang="ru-RU" sz="1600" b="1" dirty="0" err="1" smtClean="0"/>
              <a:t>хеликаза</a:t>
            </a:r>
            <a:r>
              <a:rPr lang="ru-RU" sz="1600" b="1" dirty="0" smtClean="0"/>
              <a:t> движется впереди ДНК-полимеразы и разделяет цепи </a:t>
            </a:r>
            <a:r>
              <a:rPr lang="ru-RU" sz="1600" b="1" dirty="0" err="1" smtClean="0"/>
              <a:t>двухцепочечной</a:t>
            </a:r>
            <a:r>
              <a:rPr lang="ru-RU" sz="1600" b="1" dirty="0" smtClean="0"/>
              <a:t> ДНК. Использует энергию АТФ и ГТФ.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899722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1441"/>
            <a:ext cx="10515600" cy="121615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Для работы ДНК-полимераз требуется </a:t>
            </a:r>
            <a:br>
              <a:rPr lang="ru-RU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праймер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(затравка)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00" y="1179576"/>
            <a:ext cx="8029575" cy="5404104"/>
          </a:xfrm>
        </p:spPr>
      </p:pic>
      <p:sp>
        <p:nvSpPr>
          <p:cNvPr id="6" name="TextBox 5"/>
          <p:cNvSpPr txBox="1"/>
          <p:nvPr/>
        </p:nvSpPr>
        <p:spPr>
          <a:xfrm>
            <a:off x="2221992" y="2706624"/>
            <a:ext cx="658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3</a:t>
            </a:r>
            <a:r>
              <a:rPr lang="hy-AM" sz="2800" b="1" dirty="0" smtClean="0"/>
              <a:t>՚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046720" y="1234440"/>
            <a:ext cx="38745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000" b="1" dirty="0" smtClean="0"/>
              <a:t>ДНК-полимераза может присоединять нуклеотиды </a:t>
            </a:r>
            <a:r>
              <a:rPr lang="ru-RU" sz="2000" b="1" i="1" dirty="0" smtClean="0"/>
              <a:t>только </a:t>
            </a:r>
            <a:r>
              <a:rPr lang="ru-RU" sz="2000" b="1" i="1" dirty="0"/>
              <a:t>к</a:t>
            </a:r>
            <a:r>
              <a:rPr lang="ru-RU" sz="2000" b="1" i="1" dirty="0" smtClean="0"/>
              <a:t> уже существующей цепи.</a:t>
            </a:r>
          </a:p>
          <a:p>
            <a:r>
              <a:rPr lang="ru-RU" sz="2000" b="1" dirty="0" smtClean="0"/>
              <a:t>   Поэтому фермент нуждается в затравке (</a:t>
            </a:r>
            <a:r>
              <a:rPr lang="en-US" sz="2000" b="1" dirty="0" smtClean="0"/>
              <a:t>primer) </a:t>
            </a:r>
            <a:r>
              <a:rPr lang="ru-RU" sz="2000" b="1" dirty="0" smtClean="0"/>
              <a:t>– </a:t>
            </a:r>
            <a:r>
              <a:rPr lang="ru-RU" sz="2000" b="1" dirty="0" err="1" smtClean="0">
                <a:solidFill>
                  <a:srgbClr val="FF0000"/>
                </a:solidFill>
              </a:rPr>
              <a:t>праймере</a:t>
            </a:r>
            <a:r>
              <a:rPr lang="ru-RU" sz="2000" b="1" dirty="0" smtClean="0"/>
              <a:t>. Это короткий участок цепи, комплементарный старой (материнской) цепи, со свободной 3</a:t>
            </a:r>
            <a:r>
              <a:rPr lang="hy-AM" sz="2000" b="1" dirty="0" smtClean="0"/>
              <a:t>՚</a:t>
            </a:r>
            <a:r>
              <a:rPr lang="ru-RU" sz="2000" b="1" dirty="0" smtClean="0"/>
              <a:t>-гидроксильной группой.</a:t>
            </a:r>
          </a:p>
          <a:p>
            <a:r>
              <a:rPr lang="ru-RU" sz="2000" b="1" dirty="0" smtClean="0"/>
              <a:t>   Многие </a:t>
            </a:r>
            <a:r>
              <a:rPr lang="ru-RU" sz="2000" b="1" dirty="0" err="1" smtClean="0"/>
              <a:t>праймеры</a:t>
            </a:r>
            <a:r>
              <a:rPr lang="ru-RU" sz="2000" b="1" dirty="0" smtClean="0"/>
              <a:t> представляют собой короткие цепи нуклеотидов РНК (</a:t>
            </a:r>
            <a:r>
              <a:rPr lang="ru-RU" sz="2000" b="1" dirty="0" smtClean="0">
                <a:solidFill>
                  <a:srgbClr val="FF0000"/>
                </a:solidFill>
              </a:rPr>
              <a:t>не ДНК!).</a:t>
            </a:r>
          </a:p>
          <a:p>
            <a:r>
              <a:rPr lang="ru-RU" sz="2000" b="1" dirty="0" smtClean="0"/>
              <a:t>   Для синтеза </a:t>
            </a:r>
            <a:r>
              <a:rPr lang="ru-RU" sz="2000" b="1" dirty="0" err="1" smtClean="0"/>
              <a:t>праймеров</a:t>
            </a:r>
            <a:r>
              <a:rPr lang="ru-RU" sz="2000" b="1" dirty="0" smtClean="0"/>
              <a:t> используются специальные ферменты.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189155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3153"/>
            <a:ext cx="10515600" cy="71323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Репликация ДНК – очень точный процесс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" y="786384"/>
            <a:ext cx="11585448" cy="3495675"/>
          </a:xfrm>
        </p:spPr>
      </p:pic>
      <p:sp>
        <p:nvSpPr>
          <p:cNvPr id="5" name="TextBox 4"/>
          <p:cNvSpPr txBox="1"/>
          <p:nvPr/>
        </p:nvSpPr>
        <p:spPr>
          <a:xfrm>
            <a:off x="128016" y="4282059"/>
            <a:ext cx="118506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Для хромосомы бактерии </a:t>
            </a:r>
            <a:r>
              <a:rPr lang="en-US" b="1" dirty="0" smtClean="0"/>
              <a:t>E.coli</a:t>
            </a:r>
            <a:r>
              <a:rPr lang="ru-RU" b="1" dirty="0" smtClean="0"/>
              <a:t> (размер 4,6 млн. </a:t>
            </a:r>
            <a:r>
              <a:rPr lang="ru-RU" b="1" dirty="0" err="1" smtClean="0"/>
              <a:t>п.н</a:t>
            </a:r>
            <a:r>
              <a:rPr lang="ru-RU" b="1" dirty="0" smtClean="0"/>
              <a:t>) на каждые 1000-10.000 циклов репликации случается лишь одна ошибка.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Дополнительная коррекция ошибок заключается в том, что  каждый нуклеотид после встраивания проверяется дважды. Если полимераза присоединила неправильный нуклеотид, то за счет 3</a:t>
            </a:r>
            <a:r>
              <a:rPr lang="hy-AM" b="1" dirty="0" smtClean="0"/>
              <a:t>՚→</a:t>
            </a:r>
            <a:r>
              <a:rPr lang="ru-RU" b="1" dirty="0" smtClean="0"/>
              <a:t>5</a:t>
            </a:r>
            <a:r>
              <a:rPr lang="hy-AM" b="1" dirty="0" smtClean="0"/>
              <a:t>՚</a:t>
            </a:r>
            <a:r>
              <a:rPr lang="ru-RU" b="1" dirty="0" smtClean="0"/>
              <a:t>  активности</a:t>
            </a:r>
            <a:r>
              <a:rPr lang="en-US" b="1" dirty="0" smtClean="0"/>
              <a:t> (!) </a:t>
            </a:r>
            <a:r>
              <a:rPr lang="ru-RU" b="1" dirty="0" smtClean="0"/>
              <a:t>, имеющейся практически у ДНК-полимераз, этот нуклеотид отщепляется.</a:t>
            </a:r>
          </a:p>
          <a:p>
            <a:r>
              <a:rPr lang="ru-RU" b="1" dirty="0" smtClean="0"/>
              <a:t>   Такая активность называется </a:t>
            </a:r>
            <a:r>
              <a:rPr lang="ru-RU" b="1" dirty="0" smtClean="0">
                <a:solidFill>
                  <a:srgbClr val="FF0000"/>
                </a:solidFill>
              </a:rPr>
              <a:t>корректирующей</a:t>
            </a:r>
            <a:r>
              <a:rPr lang="ru-RU" b="1" dirty="0" smtClean="0"/>
              <a:t>; в ней не участвует </a:t>
            </a:r>
            <a:r>
              <a:rPr lang="ru-RU" b="1" dirty="0" err="1" smtClean="0"/>
              <a:t>пирофосфат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  В результате точность реакции полимеризации дополнительно увеличивается в 100-1000 раз. В реальности точность еще выше, которую обеспечивают  дополнительные ферменты.  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54581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4922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Главные типы ДНК-полимераз и ДНК-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топоизомераза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3" y="649224"/>
            <a:ext cx="7161342" cy="6080760"/>
          </a:xfrm>
        </p:spPr>
      </p:pic>
      <p:sp>
        <p:nvSpPr>
          <p:cNvPr id="5" name="TextBox 4"/>
          <p:cNvSpPr txBox="1"/>
          <p:nvPr/>
        </p:nvSpPr>
        <p:spPr>
          <a:xfrm>
            <a:off x="7371655" y="722376"/>
            <a:ext cx="450640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b="1" dirty="0" smtClean="0">
                <a:solidFill>
                  <a:srgbClr val="FF0000"/>
                </a:solidFill>
              </a:rPr>
              <a:t>ДНК-полимераза </a:t>
            </a:r>
            <a:r>
              <a:rPr lang="en-US" b="1" dirty="0" smtClean="0">
                <a:solidFill>
                  <a:srgbClr val="FF0000"/>
                </a:solidFill>
              </a:rPr>
              <a:t>III </a:t>
            </a:r>
            <a:r>
              <a:rPr lang="ru-RU" b="1" dirty="0" smtClean="0"/>
              <a:t>– главный фермент репликации ДНК. Синтезирует лидирующую дочернюю цепь. Обладает корректирующей активностью.</a:t>
            </a:r>
          </a:p>
          <a:p>
            <a:r>
              <a:rPr lang="ru-RU" b="1" dirty="0" smtClean="0"/>
              <a:t>   </a:t>
            </a:r>
            <a:r>
              <a:rPr lang="ru-RU" b="1" dirty="0" smtClean="0">
                <a:solidFill>
                  <a:srgbClr val="FF0000"/>
                </a:solidFill>
              </a:rPr>
              <a:t>ДНК-полимераза </a:t>
            </a:r>
            <a:r>
              <a:rPr lang="en-US" b="1" dirty="0" smtClean="0">
                <a:solidFill>
                  <a:srgbClr val="FF0000"/>
                </a:solidFill>
              </a:rPr>
              <a:t>I</a:t>
            </a:r>
            <a:r>
              <a:rPr lang="en-US" b="1" dirty="0" smtClean="0"/>
              <a:t> – </a:t>
            </a:r>
            <a:r>
              <a:rPr lang="ru-RU" b="1" dirty="0" smtClean="0"/>
              <a:t>синтезирует запаздывающую цепь путем образования фрагментов </a:t>
            </a:r>
            <a:r>
              <a:rPr lang="ru-RU" b="1" dirty="0" err="1" smtClean="0"/>
              <a:t>Оказаки</a:t>
            </a:r>
            <a:r>
              <a:rPr lang="ru-RU" b="1" dirty="0" smtClean="0"/>
              <a:t>. Разрушает РНК-</a:t>
            </a:r>
            <a:r>
              <a:rPr lang="ru-RU" b="1" dirty="0" err="1" smtClean="0"/>
              <a:t>праймеры</a:t>
            </a:r>
            <a:r>
              <a:rPr lang="ru-RU" b="1" dirty="0" smtClean="0"/>
              <a:t> и вставляет вместо них нуклеотиды ДНК.</a:t>
            </a:r>
          </a:p>
          <a:p>
            <a:r>
              <a:rPr lang="ru-RU" b="1" dirty="0" smtClean="0"/>
              <a:t>   </a:t>
            </a:r>
            <a:r>
              <a:rPr lang="ru-RU" b="1" dirty="0" smtClean="0">
                <a:solidFill>
                  <a:srgbClr val="FF0000"/>
                </a:solidFill>
              </a:rPr>
              <a:t>ДНК-</a:t>
            </a:r>
            <a:r>
              <a:rPr lang="ru-RU" b="1" dirty="0" err="1" smtClean="0">
                <a:solidFill>
                  <a:srgbClr val="FF0000"/>
                </a:solidFill>
              </a:rPr>
              <a:t>праймаза</a:t>
            </a:r>
            <a:r>
              <a:rPr lang="ru-RU" b="1" dirty="0" smtClean="0"/>
              <a:t> – синтезирует РНК-</a:t>
            </a:r>
            <a:r>
              <a:rPr lang="ru-RU" b="1" dirty="0" err="1" smtClean="0"/>
              <a:t>праймеры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  </a:t>
            </a:r>
            <a:r>
              <a:rPr lang="ru-RU" b="1" dirty="0" smtClean="0">
                <a:solidFill>
                  <a:srgbClr val="FF0000"/>
                </a:solidFill>
              </a:rPr>
              <a:t>ДНК-</a:t>
            </a:r>
            <a:r>
              <a:rPr lang="ru-RU" b="1" dirty="0" err="1" smtClean="0">
                <a:solidFill>
                  <a:srgbClr val="FF0000"/>
                </a:solidFill>
              </a:rPr>
              <a:t>хеликаза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– расплетает цепи материнской ДНК.</a:t>
            </a:r>
          </a:p>
          <a:p>
            <a:r>
              <a:rPr lang="ru-RU" b="1" dirty="0" smtClean="0"/>
              <a:t>   </a:t>
            </a:r>
            <a:r>
              <a:rPr lang="ru-RU" b="1" dirty="0" smtClean="0">
                <a:solidFill>
                  <a:srgbClr val="FF0000"/>
                </a:solidFill>
              </a:rPr>
              <a:t>ДНК-</a:t>
            </a:r>
            <a:r>
              <a:rPr lang="ru-RU" b="1" dirty="0" err="1" smtClean="0">
                <a:solidFill>
                  <a:srgbClr val="FF0000"/>
                </a:solidFill>
              </a:rPr>
              <a:t>лигаза</a:t>
            </a:r>
            <a:r>
              <a:rPr lang="ru-RU" b="1" dirty="0" smtClean="0"/>
              <a:t> – сшивает фрагменты </a:t>
            </a:r>
            <a:r>
              <a:rPr lang="ru-RU" b="1" dirty="0" err="1" smtClean="0"/>
              <a:t>Оказаки</a:t>
            </a:r>
            <a:r>
              <a:rPr lang="ru-RU" b="1" dirty="0" smtClean="0"/>
              <a:t> в единую запаздывающую цепь.</a:t>
            </a:r>
          </a:p>
          <a:p>
            <a:r>
              <a:rPr lang="ru-RU" b="1" dirty="0" smtClean="0"/>
              <a:t>   </a:t>
            </a:r>
            <a:r>
              <a:rPr lang="ru-RU" b="1" dirty="0" smtClean="0">
                <a:solidFill>
                  <a:srgbClr val="FF0000"/>
                </a:solidFill>
              </a:rPr>
              <a:t>ДНК- </a:t>
            </a:r>
            <a:r>
              <a:rPr lang="ru-RU" b="1" dirty="0" err="1">
                <a:solidFill>
                  <a:srgbClr val="FF0000"/>
                </a:solidFill>
              </a:rPr>
              <a:t>т</a:t>
            </a:r>
            <a:r>
              <a:rPr lang="ru-RU" b="1" dirty="0" err="1" smtClean="0">
                <a:solidFill>
                  <a:srgbClr val="FF0000"/>
                </a:solidFill>
              </a:rPr>
              <a:t>опоизомераза</a:t>
            </a:r>
            <a:r>
              <a:rPr lang="ru-RU" b="1" dirty="0" smtClean="0"/>
              <a:t> – облегчает </a:t>
            </a:r>
            <a:r>
              <a:rPr lang="ru-RU" b="1" dirty="0" err="1" smtClean="0"/>
              <a:t>расплетание</a:t>
            </a:r>
            <a:r>
              <a:rPr lang="ru-RU" b="1" dirty="0" smtClean="0"/>
              <a:t> двойной спирали ДНК перед </a:t>
            </a:r>
            <a:r>
              <a:rPr lang="ru-RU" b="1" dirty="0" err="1" smtClean="0"/>
              <a:t>репликативной</a:t>
            </a:r>
            <a:r>
              <a:rPr lang="ru-RU" b="1" dirty="0" smtClean="0"/>
              <a:t> вилкой путем внесения временных одно- или </a:t>
            </a:r>
            <a:r>
              <a:rPr lang="ru-RU" b="1" dirty="0" err="1" smtClean="0"/>
              <a:t>двухцепочечных</a:t>
            </a:r>
            <a:r>
              <a:rPr lang="ru-RU" b="1" dirty="0" smtClean="0"/>
              <a:t> разрывов с последующим их </a:t>
            </a:r>
            <a:r>
              <a:rPr lang="ru-RU" b="1" dirty="0" err="1" smtClean="0"/>
              <a:t>залечиванием</a:t>
            </a:r>
            <a:r>
              <a:rPr lang="ru-RU" b="1" dirty="0" smtClean="0"/>
              <a:t>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88534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6809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Хромосомы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905256"/>
            <a:ext cx="5888736" cy="4726210"/>
          </a:xfrm>
        </p:spPr>
      </p:pic>
      <p:sp>
        <p:nvSpPr>
          <p:cNvPr id="7" name="TextBox 6"/>
          <p:cNvSpPr txBox="1"/>
          <p:nvPr/>
        </p:nvSpPr>
        <p:spPr>
          <a:xfrm>
            <a:off x="246888" y="5916168"/>
            <a:ext cx="5916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Кариотип человека: 44 </a:t>
            </a:r>
            <a:r>
              <a:rPr lang="ru-RU" b="1" dirty="0" err="1" smtClean="0"/>
              <a:t>аутосомы</a:t>
            </a:r>
            <a:r>
              <a:rPr lang="ru-RU" b="1" dirty="0" smtClean="0"/>
              <a:t> + 2 половые хромосомы (ХХ – женщина, </a:t>
            </a:r>
            <a:r>
              <a:rPr lang="en-US" b="1" dirty="0" smtClean="0"/>
              <a:t>XY – </a:t>
            </a:r>
            <a:r>
              <a:rPr lang="ru-RU" b="1" dirty="0" smtClean="0"/>
              <a:t>мужчина)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364224" y="905256"/>
            <a:ext cx="53766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 Хромосомы</a:t>
            </a:r>
            <a:r>
              <a:rPr lang="ru-RU" b="1" dirty="0" smtClean="0"/>
              <a:t> – структуры</a:t>
            </a:r>
            <a:r>
              <a:rPr lang="ru-RU" b="1" dirty="0"/>
              <a:t>,</a:t>
            </a:r>
            <a:r>
              <a:rPr lang="ru-RU" b="1" dirty="0" smtClean="0"/>
              <a:t> содержащие нуклеиновую кислоту (ДНК или РНК) и функции которых состоит в хранении и передаче генетической информации.</a:t>
            </a:r>
          </a:p>
          <a:p>
            <a:r>
              <a:rPr lang="ru-RU" b="1" dirty="0" smtClean="0"/>
              <a:t>   1. Хромосомы вирусов – ДНК или РНК, упакованные в оболочку (капсид).</a:t>
            </a:r>
          </a:p>
          <a:p>
            <a:r>
              <a:rPr lang="ru-RU" b="1" dirty="0" smtClean="0"/>
              <a:t>   2. Хромосомы прокариот – ДНК-содержащие структуры в клетке без ядра.</a:t>
            </a:r>
          </a:p>
          <a:p>
            <a:r>
              <a:rPr lang="ru-RU" b="1" dirty="0" smtClean="0"/>
              <a:t>   3. Хромосомы эукариот – ДНК-содержащие структуры в ядре, в митохондриях и в пластидах.</a:t>
            </a:r>
          </a:p>
          <a:p>
            <a:endParaRPr lang="ru-RU" b="1" dirty="0"/>
          </a:p>
          <a:p>
            <a:r>
              <a:rPr lang="ru-RU" b="1" dirty="0" smtClean="0"/>
              <a:t>   Каждая диплоидная соматическая клетка человека содержит полный набор хромосом, который называется кариотипом.</a:t>
            </a:r>
          </a:p>
          <a:p>
            <a:r>
              <a:rPr lang="ru-RU" b="1" dirty="0" smtClean="0"/>
              <a:t>Этот набор включает 23 пары хромосом, всего 46 хромосом (23 х 2 = 46). Из них 22 пары – аутосомные (неполовые) и 2 половые хромосомы: ХХ – определяют женский пол, </a:t>
            </a:r>
            <a:r>
              <a:rPr lang="en-US" b="1" dirty="0" smtClean="0"/>
              <a:t>XY – </a:t>
            </a:r>
            <a:r>
              <a:rPr lang="ru-RU" b="1" dirty="0" smtClean="0"/>
              <a:t>мужской пол.</a:t>
            </a:r>
          </a:p>
          <a:p>
            <a:endParaRPr lang="ru-RU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47011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8873"/>
            <a:ext cx="10515600" cy="107899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Вирусные ДНК-полимеразы – мишени для противовирусных препаратов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1" y="1828800"/>
            <a:ext cx="5117592" cy="3657600"/>
          </a:xfrm>
        </p:spPr>
      </p:pic>
      <p:sp>
        <p:nvSpPr>
          <p:cNvPr id="7" name="TextBox 6"/>
          <p:cNvSpPr txBox="1"/>
          <p:nvPr/>
        </p:nvSpPr>
        <p:spPr>
          <a:xfrm>
            <a:off x="256032" y="5577840"/>
            <a:ext cx="11457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Ацикловир – состоит из гуанина, к которому присоединено неполное кольцо рибозы. Эффективен против вирусов простого герпеса, опоясывающего герпеса (лишая), ветряной оспы.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Разработан Гертрудой </a:t>
            </a:r>
            <a:r>
              <a:rPr lang="ru-RU" b="1" dirty="0" err="1" smtClean="0"/>
              <a:t>Элайон</a:t>
            </a:r>
            <a:r>
              <a:rPr lang="ru-RU" b="1" dirty="0" smtClean="0"/>
              <a:t> – Нобелевского лауреата по физиологии и медицине 1988 г.</a:t>
            </a:r>
            <a:endParaRPr lang="ru-RU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904" y="1197864"/>
            <a:ext cx="5263896" cy="413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9119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8873"/>
            <a:ext cx="10515600" cy="94183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Механизм действия ацикловира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" y="832104"/>
            <a:ext cx="6309360" cy="5824728"/>
          </a:xfrm>
        </p:spPr>
      </p:pic>
      <p:sp>
        <p:nvSpPr>
          <p:cNvPr id="3" name="TextBox 2"/>
          <p:cNvSpPr txBox="1"/>
          <p:nvPr/>
        </p:nvSpPr>
        <p:spPr>
          <a:xfrm>
            <a:off x="6629400" y="1060704"/>
            <a:ext cx="528523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1. После проникновения в клетку </a:t>
            </a:r>
            <a:r>
              <a:rPr lang="en-US" b="1" dirty="0" smtClean="0"/>
              <a:t>ACV </a:t>
            </a:r>
            <a:r>
              <a:rPr lang="ru-RU" b="1" dirty="0" err="1" smtClean="0"/>
              <a:t>фосфорилируется</a:t>
            </a:r>
            <a:r>
              <a:rPr lang="ru-RU" b="1" dirty="0" smtClean="0"/>
              <a:t> вирусной </a:t>
            </a:r>
            <a:r>
              <a:rPr lang="ru-RU" b="1" dirty="0" err="1" smtClean="0"/>
              <a:t>тимидинкиназой</a:t>
            </a:r>
            <a:r>
              <a:rPr lang="ru-RU" b="1" dirty="0" smtClean="0"/>
              <a:t>. Сродство </a:t>
            </a:r>
            <a:r>
              <a:rPr lang="en-US" b="1" dirty="0" smtClean="0"/>
              <a:t>ACV </a:t>
            </a:r>
            <a:r>
              <a:rPr lang="ru-RU" b="1" dirty="0" smtClean="0"/>
              <a:t>к вирусному ферменту в 200 раз выше, чем к клеточному ферменту. В рез-те </a:t>
            </a:r>
            <a:r>
              <a:rPr lang="ru-RU" b="1" dirty="0" err="1" smtClean="0"/>
              <a:t>фосфорилирование</a:t>
            </a:r>
            <a:r>
              <a:rPr lang="ru-RU" b="1" dirty="0" smtClean="0"/>
              <a:t> происходит преимущественно в клетках, зараженных вирусом.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2. Далее </a:t>
            </a:r>
            <a:r>
              <a:rPr lang="en-US" b="1" dirty="0" smtClean="0"/>
              <a:t>ACV </a:t>
            </a:r>
            <a:r>
              <a:rPr lang="ru-RU" b="1" dirty="0" smtClean="0"/>
              <a:t>последовательно </a:t>
            </a:r>
            <a:r>
              <a:rPr lang="ru-RU" b="1" dirty="0" err="1" smtClean="0"/>
              <a:t>фосфорилируется</a:t>
            </a:r>
            <a:r>
              <a:rPr lang="ru-RU" b="1" dirty="0" smtClean="0"/>
              <a:t> уже клеточными </a:t>
            </a:r>
            <a:r>
              <a:rPr lang="ru-RU" b="1" dirty="0" err="1" smtClean="0"/>
              <a:t>киназами</a:t>
            </a:r>
            <a:r>
              <a:rPr lang="ru-RU" b="1" dirty="0" smtClean="0"/>
              <a:t>. В итоге возникает </a:t>
            </a:r>
            <a:r>
              <a:rPr lang="en-US" b="1" dirty="0" smtClean="0"/>
              <a:t>ACV-</a:t>
            </a:r>
            <a:r>
              <a:rPr lang="ru-RU" b="1" dirty="0" err="1" smtClean="0"/>
              <a:t>трифосфат</a:t>
            </a:r>
            <a:r>
              <a:rPr lang="ru-RU" b="1" dirty="0" smtClean="0"/>
              <a:t>. Он сильнее ингибирует ДНК-полимеразу вируса, чем этот фермент клеточного происхождения.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3. В результате </a:t>
            </a:r>
            <a:r>
              <a:rPr lang="en-US" b="1" dirty="0" smtClean="0"/>
              <a:t>ACV-</a:t>
            </a:r>
            <a:r>
              <a:rPr lang="ru-RU" b="1" dirty="0" err="1" smtClean="0"/>
              <a:t>трифосфат</a:t>
            </a:r>
            <a:r>
              <a:rPr lang="ru-RU" b="1" dirty="0" smtClean="0"/>
              <a:t> получает возможность встраиваться в пару </a:t>
            </a:r>
            <a:r>
              <a:rPr lang="en-US" b="1" dirty="0" smtClean="0"/>
              <a:t>C</a:t>
            </a:r>
            <a:r>
              <a:rPr lang="el-GR" b="1" dirty="0" smtClean="0"/>
              <a:t>Ξ</a:t>
            </a:r>
            <a:r>
              <a:rPr lang="en-US" b="1" dirty="0" smtClean="0"/>
              <a:t>G </a:t>
            </a:r>
            <a:r>
              <a:rPr lang="ru-RU" b="1" dirty="0" smtClean="0"/>
              <a:t>растущей цепочки </a:t>
            </a:r>
            <a:r>
              <a:rPr lang="ru-RU" b="1" dirty="0" err="1" smtClean="0"/>
              <a:t>праймера</a:t>
            </a:r>
            <a:r>
              <a:rPr lang="ru-RU" b="1" dirty="0" smtClean="0"/>
              <a:t> для размножения вирусной ДНК.  Но он не содержит 3</a:t>
            </a:r>
            <a:r>
              <a:rPr lang="hy-AM" b="1" dirty="0" smtClean="0"/>
              <a:t>՚</a:t>
            </a:r>
            <a:r>
              <a:rPr lang="ru-RU" b="1" dirty="0" smtClean="0"/>
              <a:t>-гидроксильной группы, и по этой причине синтез этой цепочки обрывается.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Таким образом, репликация ДНК вируса ингибируется на двух стадиях: 2 и 3. 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62856" y="1353312"/>
            <a:ext cx="585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1. 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81144" y="2615184"/>
            <a:ext cx="75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2. 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22776" y="4178808"/>
            <a:ext cx="64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32429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2297"/>
            <a:ext cx="10515600" cy="101498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Репарация: ради ДНК «мы за ценой не постоим»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243584"/>
            <a:ext cx="2834640" cy="5166360"/>
          </a:xfrm>
        </p:spPr>
      </p:pic>
      <p:sp>
        <p:nvSpPr>
          <p:cNvPr id="5" name="TextBox 4"/>
          <p:cNvSpPr txBox="1"/>
          <p:nvPr/>
        </p:nvSpPr>
        <p:spPr>
          <a:xfrm>
            <a:off x="3136392" y="996696"/>
            <a:ext cx="83301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ходе эволюции были созданы многочисленные механизмы защиты главной молекулы жизни, ДНК, от разнообразных повреждающих факторов (ионизирующее излучение, химические мутагены, спонтанные мутации и др.).</a:t>
            </a:r>
          </a:p>
          <a:p>
            <a:r>
              <a:rPr lang="ru-RU" b="1" dirty="0"/>
              <a:t> </a:t>
            </a:r>
            <a:r>
              <a:rPr lang="ru-RU" b="1" dirty="0" smtClean="0"/>
              <a:t>  Многие процессы репарации ДНК с точки зрения энергетических трат очень неэффективны, в отличие от большинства метаболических путей,, где каждая молекула АТФ на счету и используется оптимальным образом.</a:t>
            </a:r>
          </a:p>
          <a:p>
            <a:r>
              <a:rPr lang="ru-RU" b="1" dirty="0" smtClean="0"/>
              <a:t>   Репарация ДНК возможна в значительной степени благодаря тому, что молекула ДНК состоит из двух комплементарных цепей. Повреждение в одной цепи может быть удалено и аккуратно исправлено за счет наличия неповрежденной второй цепи как матрицы. 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056" y="3794759"/>
            <a:ext cx="6208776" cy="286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592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0585"/>
            <a:ext cx="10515600" cy="94183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Карцерогены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→ раковые заболевания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4078224"/>
            <a:ext cx="5233416" cy="264699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886968"/>
            <a:ext cx="6254496" cy="32644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22008" y="1042416"/>
            <a:ext cx="48737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</a:t>
            </a:r>
            <a:r>
              <a:rPr lang="ru-RU" sz="2400" b="1" dirty="0" err="1" smtClean="0"/>
              <a:t>Бензпирен</a:t>
            </a:r>
            <a:r>
              <a:rPr lang="ru-RU" sz="2400" b="1" dirty="0" smtClean="0"/>
              <a:t> – чрезвычайно токсичен, сильнейший химический канцероген.</a:t>
            </a:r>
          </a:p>
          <a:p>
            <a:r>
              <a:rPr lang="ru-RU" sz="2400" b="1" dirty="0" smtClean="0"/>
              <a:t>     Особенно опасен своей способностью накапливаться в организме.</a:t>
            </a:r>
          </a:p>
          <a:p>
            <a:r>
              <a:rPr lang="ru-RU" sz="2400" b="1" dirty="0" smtClean="0"/>
              <a:t>     Основные источники – табачный дым (опасен и для пассивных курильщиков), животные масла после интенсивной термической обработки, сжигание древесины и угля, горячий асфальт, выхлопные газы автомобилей.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75938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2297"/>
            <a:ext cx="10515600" cy="85039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Пример репарации ДНК (слайд 1)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648" y="929693"/>
            <a:ext cx="7312152" cy="4706007"/>
          </a:xfrm>
        </p:spPr>
      </p:pic>
      <p:sp>
        <p:nvSpPr>
          <p:cNvPr id="6" name="TextBox 5"/>
          <p:cNvSpPr txBox="1"/>
          <p:nvPr/>
        </p:nvSpPr>
        <p:spPr>
          <a:xfrm>
            <a:off x="280416" y="5349240"/>
            <a:ext cx="114604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Широко применяемый в химической промышленности – </a:t>
            </a:r>
            <a:r>
              <a:rPr lang="ru-RU" b="1" dirty="0" err="1" smtClean="0"/>
              <a:t>диметилсульфат</a:t>
            </a:r>
            <a:r>
              <a:rPr lang="ru-RU" b="1" dirty="0" smtClean="0"/>
              <a:t>. Обладает сильным мутагенным эффектом, проникает через дыхательные пути и кожу. Вызывает ожоги, язвы, паралич, потерю зрения.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Под его действием происходит </a:t>
            </a:r>
            <a:r>
              <a:rPr lang="ru-RU" b="1" dirty="0" err="1" smtClean="0"/>
              <a:t>метилирование</a:t>
            </a:r>
            <a:r>
              <a:rPr lang="ru-RU" b="1" dirty="0" smtClean="0"/>
              <a:t> остатков гуанина (Г). В результате О⁶-</a:t>
            </a:r>
            <a:r>
              <a:rPr lang="ru-RU" b="1" dirty="0" err="1" smtClean="0"/>
              <a:t>метилгуанин</a:t>
            </a:r>
            <a:r>
              <a:rPr lang="ru-RU" b="1" dirty="0" smtClean="0"/>
              <a:t> утрачивает способность спариваться с </a:t>
            </a:r>
            <a:r>
              <a:rPr lang="ru-RU" b="1" dirty="0" err="1" smtClean="0"/>
              <a:t>цитозином</a:t>
            </a:r>
            <a:r>
              <a:rPr lang="ru-RU" b="1" dirty="0" smtClean="0"/>
              <a:t> (Ц), но может образовывать пары с </a:t>
            </a:r>
            <a:r>
              <a:rPr lang="ru-RU" b="1" dirty="0" err="1" smtClean="0"/>
              <a:t>тимином</a:t>
            </a:r>
            <a:r>
              <a:rPr lang="ru-RU" b="1" dirty="0" smtClean="0"/>
              <a:t> (СН₃-Г=Т).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17" y="1161288"/>
            <a:ext cx="3633216" cy="39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3391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8873"/>
            <a:ext cx="10515600" cy="813815"/>
          </a:xfrm>
        </p:spPr>
        <p:txBody>
          <a:bodyPr>
            <a:normAutofit/>
          </a:bodyPr>
          <a:lstStyle/>
          <a:p>
            <a:pPr algn="ctr"/>
            <a:r>
              <a:rPr lang="ru-RU" sz="3200" b="1" smtClean="0">
                <a:solidFill>
                  <a:srgbClr val="FF0000"/>
                </a:solidFill>
                <a:latin typeface="+mn-lt"/>
              </a:rPr>
              <a:t>Пример репарации 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ДНК (слайд 2)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9" y="932688"/>
            <a:ext cx="7644384" cy="5632703"/>
          </a:xfrm>
        </p:spPr>
      </p:pic>
      <p:sp>
        <p:nvSpPr>
          <p:cNvPr id="5" name="TextBox 4"/>
          <p:cNvSpPr txBox="1"/>
          <p:nvPr/>
        </p:nvSpPr>
        <p:spPr>
          <a:xfrm>
            <a:off x="4480560" y="2377440"/>
            <a:ext cx="1060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Исходная ДНК</a:t>
            </a:r>
            <a:endParaRPr lang="ru-RU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351776" y="1426464"/>
            <a:ext cx="2788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Гуанин </a:t>
            </a:r>
            <a:r>
              <a:rPr lang="ru-RU" b="1" dirty="0" err="1" smtClean="0"/>
              <a:t>метилирован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266176" y="5038344"/>
            <a:ext cx="32095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После репликации в одной дочерней молекуле ДНК сохраняется пара СН₃-Г=Т, во второй дочерней молекуле ДНК исходная пара Г</a:t>
            </a:r>
            <a:r>
              <a:rPr lang="el-GR" b="1" dirty="0" smtClean="0"/>
              <a:t>Ξ</a:t>
            </a:r>
            <a:r>
              <a:rPr lang="ru-RU" b="1" dirty="0" smtClean="0"/>
              <a:t>Ц заменена на А=Т. 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872984" y="3401568"/>
            <a:ext cx="2724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Репарация отсутствует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91634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2297"/>
            <a:ext cx="10515600" cy="79552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Пример репарации ДНК (слайд 3)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877824"/>
            <a:ext cx="7104888" cy="5751575"/>
          </a:xfrm>
        </p:spPr>
      </p:pic>
      <p:sp>
        <p:nvSpPr>
          <p:cNvPr id="5" name="TextBox 4"/>
          <p:cNvSpPr txBox="1"/>
          <p:nvPr/>
        </p:nvSpPr>
        <p:spPr>
          <a:xfrm>
            <a:off x="7360920" y="877824"/>
            <a:ext cx="451104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Прямую репарацию О⁶-</a:t>
            </a:r>
            <a:r>
              <a:rPr lang="ru-RU" b="1" dirty="0" err="1" smtClean="0"/>
              <a:t>метилгуанина</a:t>
            </a:r>
            <a:r>
              <a:rPr lang="ru-RU" b="1" dirty="0" smtClean="0"/>
              <a:t> осуществляет  ДНК-</a:t>
            </a:r>
            <a:r>
              <a:rPr lang="ru-RU" b="1" dirty="0" err="1" smtClean="0"/>
              <a:t>метилтрансфераза</a:t>
            </a:r>
            <a:r>
              <a:rPr lang="ru-RU" b="1" dirty="0" smtClean="0"/>
              <a:t>. Она катализирует перенос </a:t>
            </a:r>
            <a:r>
              <a:rPr lang="ru-RU" b="1" dirty="0" err="1" smtClean="0"/>
              <a:t>метильной</a:t>
            </a:r>
            <a:r>
              <a:rPr lang="ru-RU" b="1" dirty="0" smtClean="0"/>
              <a:t> группы -СН₃ на один из своих остатков цистеина (</a:t>
            </a:r>
            <a:r>
              <a:rPr lang="en-US" b="1" dirty="0" err="1" smtClean="0"/>
              <a:t>Cys</a:t>
            </a:r>
            <a:r>
              <a:rPr lang="en-US" b="1" dirty="0" smtClean="0"/>
              <a:t>-SH)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    Эта </a:t>
            </a:r>
            <a:r>
              <a:rPr lang="ru-RU" b="1" dirty="0" err="1" smtClean="0"/>
              <a:t>метилтрансфераза</a:t>
            </a:r>
            <a:r>
              <a:rPr lang="ru-RU" b="1" dirty="0" smtClean="0"/>
              <a:t> не является истинным ферментом, который должен оставаться прежним после реализации акта катализа и участвовать в новых актах.  Напротив, после однократного переноса </a:t>
            </a:r>
            <a:r>
              <a:rPr lang="ru-RU" b="1" dirty="0" err="1" smtClean="0"/>
              <a:t>метильной</a:t>
            </a:r>
            <a:r>
              <a:rPr lang="ru-RU" b="1" dirty="0" smtClean="0"/>
              <a:t> группы на свой остаток </a:t>
            </a:r>
            <a:r>
              <a:rPr lang="en-US" b="1" dirty="0" err="1" smtClean="0"/>
              <a:t>Cys</a:t>
            </a:r>
            <a:r>
              <a:rPr lang="ru-RU" b="1" dirty="0" smtClean="0"/>
              <a:t> она остается </a:t>
            </a:r>
            <a:r>
              <a:rPr lang="ru-RU" b="1" dirty="0" err="1" smtClean="0"/>
              <a:t>метилированной</a:t>
            </a:r>
            <a:r>
              <a:rPr lang="ru-RU" b="1" dirty="0" smtClean="0"/>
              <a:t> и выбывает из процесса.</a:t>
            </a:r>
          </a:p>
          <a:p>
            <a:endParaRPr lang="ru-RU" b="1" dirty="0" smtClean="0"/>
          </a:p>
          <a:p>
            <a:r>
              <a:rPr lang="ru-RU" b="1" dirty="0" smtClean="0"/>
              <a:t>   </a:t>
            </a:r>
            <a:r>
              <a:rPr lang="ru-RU" b="1" i="1" dirty="0" smtClean="0"/>
              <a:t>Расход целой белковой макромолекулы для исправления одного поврежденного нуклеотида – яркая иллюстрация приоритета целостности клеточной ДНК.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8803381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4009"/>
            <a:ext cx="10515600" cy="86867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Репарация без удаления нуклеотида: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фотореактивация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932688"/>
            <a:ext cx="6254496" cy="55504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528" y="1220724"/>
            <a:ext cx="5138928" cy="31409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93408" y="4480560"/>
            <a:ext cx="5303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УФ-облучение клеток часто приводит к мутациям -  ковалентным сшивкам расположенных рядом остатков </a:t>
            </a:r>
            <a:r>
              <a:rPr lang="ru-RU" b="1" dirty="0" err="1" smtClean="0"/>
              <a:t>тимина</a:t>
            </a:r>
            <a:r>
              <a:rPr lang="ru-RU" b="1" dirty="0" smtClean="0"/>
              <a:t> или </a:t>
            </a:r>
            <a:r>
              <a:rPr lang="ru-RU" b="1" dirty="0" err="1" smtClean="0"/>
              <a:t>цитозина</a:t>
            </a:r>
            <a:r>
              <a:rPr lang="ru-RU" b="1" dirty="0" smtClean="0"/>
              <a:t> (пиримидины).</a:t>
            </a:r>
          </a:p>
          <a:p>
            <a:r>
              <a:rPr lang="ru-RU" b="1" dirty="0" smtClean="0"/>
              <a:t>Репарация таких повреждений осуществляется без удаления нуклеотида с помощью специальных ферментов: ДНК-</a:t>
            </a:r>
            <a:r>
              <a:rPr lang="ru-RU" b="1" dirty="0" err="1" smtClean="0"/>
              <a:t>фотолиаз</a:t>
            </a:r>
            <a:r>
              <a:rPr lang="ru-RU" b="1" dirty="0" smtClean="0"/>
              <a:t>. Они найдены у бактерий, архей и некоторых видов эукариот (дрожжи, насекомые и др.), но не у человека. 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638941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8873"/>
            <a:ext cx="10515600" cy="92354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Механизм действия ДНК-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фотолиазы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" y="1042416"/>
            <a:ext cx="7488936" cy="5413248"/>
          </a:xfrm>
        </p:spPr>
      </p:pic>
      <p:sp>
        <p:nvSpPr>
          <p:cNvPr id="7" name="TextBox 6"/>
          <p:cNvSpPr txBox="1"/>
          <p:nvPr/>
        </p:nvSpPr>
        <p:spPr>
          <a:xfrm>
            <a:off x="8010144" y="1042416"/>
            <a:ext cx="388924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1. При облучении ДНК УФ-светом в ней из соседних пиримидинов (Т или С) образуются </a:t>
            </a:r>
            <a:r>
              <a:rPr lang="ru-RU" b="1" dirty="0" err="1" smtClean="0"/>
              <a:t>димеры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  2. В темноте ДНК-</a:t>
            </a:r>
            <a:r>
              <a:rPr lang="ru-RU" b="1" dirty="0" err="1" smtClean="0"/>
              <a:t>фотолиаза</a:t>
            </a:r>
            <a:r>
              <a:rPr lang="ru-RU" b="1" dirty="0" smtClean="0"/>
              <a:t> связывается с ДНК.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3. Далее на свету (видимая часть спектра: 300-500 </a:t>
            </a:r>
            <a:r>
              <a:rPr lang="ru-RU" b="1" dirty="0" err="1" smtClean="0"/>
              <a:t>нм</a:t>
            </a:r>
            <a:r>
              <a:rPr lang="ru-RU" b="1" dirty="0" smtClean="0"/>
              <a:t>) </a:t>
            </a:r>
            <a:r>
              <a:rPr lang="ru-RU" b="1" dirty="0" err="1"/>
              <a:t>с</a:t>
            </a:r>
            <a:r>
              <a:rPr lang="ru-RU" b="1" dirty="0" err="1" smtClean="0"/>
              <a:t>ветособирающая</a:t>
            </a:r>
            <a:r>
              <a:rPr lang="ru-RU" b="1" dirty="0" smtClean="0"/>
              <a:t> антенна фермента (</a:t>
            </a:r>
            <a:r>
              <a:rPr lang="ru-RU" b="1" dirty="0" err="1" smtClean="0"/>
              <a:t>фолат</a:t>
            </a:r>
            <a:r>
              <a:rPr lang="ru-RU" b="1" dirty="0" smtClean="0"/>
              <a:t>, МТ) поглощает квант света и переходит в возбужденное состояние.</a:t>
            </a:r>
          </a:p>
          <a:p>
            <a:r>
              <a:rPr lang="ru-RU" b="1" dirty="0" smtClean="0"/>
              <a:t>Далее эта энергия </a:t>
            </a:r>
            <a:r>
              <a:rPr lang="ru-RU" b="1" dirty="0"/>
              <a:t>в</a:t>
            </a:r>
            <a:r>
              <a:rPr lang="ru-RU" b="1" dirty="0" smtClean="0"/>
              <a:t>озбуждения передается на ФАД⁻.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4. Возбужденный (˙ФАД⁻) отдает электрон пиримидиновому </a:t>
            </a:r>
            <a:r>
              <a:rPr lang="ru-RU" b="1" dirty="0" err="1" smtClean="0"/>
              <a:t>димеру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   5. </a:t>
            </a:r>
            <a:r>
              <a:rPr lang="ru-RU" b="1" dirty="0" err="1" smtClean="0"/>
              <a:t>Димер</a:t>
            </a:r>
            <a:r>
              <a:rPr lang="ru-RU" b="1" dirty="0" smtClean="0"/>
              <a:t>  распадается  мономеры. </a:t>
            </a:r>
          </a:p>
          <a:p>
            <a:endParaRPr lang="ru-RU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383077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12315"/>
          </a:xfrm>
        </p:spPr>
        <p:txBody>
          <a:bodyPr>
            <a:normAutofit/>
          </a:bodyPr>
          <a:lstStyle/>
          <a:p>
            <a:pPr algn="ctr"/>
            <a:r>
              <a:rPr lang="ru-RU" sz="6000" b="1" smtClean="0">
                <a:solidFill>
                  <a:srgbClr val="FF0000"/>
                </a:solidFill>
                <a:latin typeface="+mn-lt"/>
              </a:rPr>
              <a:t>Занятие</a:t>
            </a:r>
            <a:r>
              <a:rPr lang="ru-RU" sz="6000" b="1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6000" b="1" dirty="0">
                <a:solidFill>
                  <a:srgbClr val="FF0000"/>
                </a:solidFill>
                <a:latin typeface="+mn-lt"/>
              </a:rPr>
              <a:t>2</a:t>
            </a:r>
            <a:endParaRPr lang="ru-RU" sz="6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825495"/>
            <a:ext cx="10515600" cy="33514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 smtClean="0"/>
              <a:t>The End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1386975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6809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Видовые отличия в числе хромосом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968" y="4690871"/>
            <a:ext cx="7620000" cy="201168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" y="667512"/>
            <a:ext cx="6096000" cy="395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836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4009"/>
            <a:ext cx="10515600" cy="86867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Строение хромосомы эукариот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" y="667512"/>
            <a:ext cx="6254496" cy="6035040"/>
          </a:xfrm>
        </p:spPr>
      </p:pic>
      <p:sp>
        <p:nvSpPr>
          <p:cNvPr id="5" name="TextBox 4"/>
          <p:cNvSpPr txBox="1"/>
          <p:nvPr/>
        </p:nvSpPr>
        <p:spPr>
          <a:xfrm>
            <a:off x="6647688" y="822960"/>
            <a:ext cx="498348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000" b="1" dirty="0" smtClean="0">
                <a:solidFill>
                  <a:srgbClr val="FF0000"/>
                </a:solidFill>
              </a:rPr>
              <a:t>Хроматин</a:t>
            </a:r>
            <a:r>
              <a:rPr lang="ru-RU" sz="2000" b="1" dirty="0" smtClean="0"/>
              <a:t> состоит из нитей, содержащих ДНК и белок примерно в равной пропорции и небольшое количество РНК. </a:t>
            </a:r>
          </a:p>
          <a:p>
            <a:r>
              <a:rPr lang="ru-RU" sz="2000" b="1" dirty="0" smtClean="0"/>
              <a:t>   ДНК в хроматине очень плотно связана с белками </a:t>
            </a:r>
            <a:r>
              <a:rPr lang="ru-RU" sz="2000" b="1" dirty="0" smtClean="0">
                <a:solidFill>
                  <a:srgbClr val="FF0000"/>
                </a:solidFill>
              </a:rPr>
              <a:t>гистонами</a:t>
            </a:r>
            <a:r>
              <a:rPr lang="ru-RU" sz="2000" b="1" dirty="0" smtClean="0"/>
              <a:t>, которые упаковывают и упорядочивают ДНК в структурные единицы – </a:t>
            </a:r>
            <a:r>
              <a:rPr lang="ru-RU" sz="2000" b="1" dirty="0" err="1" smtClean="0">
                <a:solidFill>
                  <a:srgbClr val="FF0000"/>
                </a:solidFill>
              </a:rPr>
              <a:t>нуклеосомы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нуклеогистоны</a:t>
            </a:r>
            <a:r>
              <a:rPr lang="ru-RU" sz="2000" b="1" dirty="0" smtClean="0"/>
              <a:t>). </a:t>
            </a:r>
          </a:p>
          <a:p>
            <a:r>
              <a:rPr lang="ru-RU" sz="2000" b="1" dirty="0" smtClean="0"/>
              <a:t>   В хроматине также обнаружено много </a:t>
            </a:r>
            <a:r>
              <a:rPr lang="ru-RU" sz="2000" b="1" dirty="0" err="1" smtClean="0">
                <a:solidFill>
                  <a:srgbClr val="FF0000"/>
                </a:solidFill>
              </a:rPr>
              <a:t>негистоновых</a:t>
            </a:r>
            <a:r>
              <a:rPr lang="ru-RU" sz="2000" b="1" dirty="0" smtClean="0">
                <a:solidFill>
                  <a:srgbClr val="FF0000"/>
                </a:solidFill>
              </a:rPr>
              <a:t> белков </a:t>
            </a:r>
            <a:r>
              <a:rPr lang="ru-RU" sz="2000" b="1" dirty="0" smtClean="0"/>
              <a:t>– одни их них помогают поддерживать структуру хромосом, другие – участвуют в регуляции активности генов. </a:t>
            </a:r>
          </a:p>
          <a:p>
            <a:r>
              <a:rPr lang="ru-RU" sz="2000" b="1" dirty="0" smtClean="0"/>
              <a:t>   Начиная с </a:t>
            </a:r>
            <a:r>
              <a:rPr lang="ru-RU" sz="2000" b="1" dirty="0" err="1" smtClean="0"/>
              <a:t>нуклеосом</a:t>
            </a:r>
            <a:r>
              <a:rPr lang="ru-RU" sz="2000" b="1" dirty="0" smtClean="0"/>
              <a:t>, ДНК образует более высокоорганизованные структуры (</a:t>
            </a:r>
            <a:r>
              <a:rPr lang="ru-RU" sz="2000" b="1" dirty="0" smtClean="0">
                <a:solidFill>
                  <a:srgbClr val="FF0000"/>
                </a:solidFill>
              </a:rPr>
              <a:t>соленоиды, петли, </a:t>
            </a:r>
            <a:r>
              <a:rPr lang="ru-RU" sz="2000" b="1" dirty="0" err="1" smtClean="0">
                <a:solidFill>
                  <a:srgbClr val="FF0000"/>
                </a:solidFill>
              </a:rPr>
              <a:t>суперспирали</a:t>
            </a:r>
            <a:r>
              <a:rPr lang="ru-RU" sz="2000" b="1" dirty="0" smtClean="0"/>
              <a:t>), которые в итоге и формируют </a:t>
            </a:r>
            <a:r>
              <a:rPr lang="ru-RU" sz="2000" b="1" dirty="0" err="1" smtClean="0"/>
              <a:t>высококомпактную</a:t>
            </a:r>
            <a:r>
              <a:rPr lang="ru-RU" sz="2000" b="1" dirty="0" smtClean="0"/>
              <a:t> хромосому, видимую в световом микроскопе.</a:t>
            </a:r>
          </a:p>
          <a:p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92608" y="2953512"/>
            <a:ext cx="24505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30-нм фибрилла обеспечивает 100-кратное сокращение длины ДНК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608" y="2212848"/>
            <a:ext cx="2688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Сокращение длины ДНК в 7 раз</a:t>
            </a:r>
            <a:endParaRPr lang="ru-RU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95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"/>
            <a:ext cx="11189207" cy="77723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Модель упаковки ДНК в хромосоме эукариот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920" y="557784"/>
            <a:ext cx="4663440" cy="6071615"/>
          </a:xfrm>
        </p:spPr>
      </p:pic>
      <p:sp>
        <p:nvSpPr>
          <p:cNvPr id="7" name="TextBox 6"/>
          <p:cNvSpPr txBox="1"/>
          <p:nvPr/>
        </p:nvSpPr>
        <p:spPr>
          <a:xfrm>
            <a:off x="4956048" y="1042416"/>
            <a:ext cx="254203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Две хроматиды (по 10 витков в каждой)</a:t>
            </a:r>
          </a:p>
          <a:p>
            <a:endParaRPr lang="ru-RU" b="1" dirty="0"/>
          </a:p>
          <a:p>
            <a:r>
              <a:rPr lang="ru-RU" b="1" dirty="0" smtClean="0"/>
              <a:t>Один виток (30 розеток)</a:t>
            </a:r>
          </a:p>
          <a:p>
            <a:endParaRPr lang="ru-RU" b="1" dirty="0"/>
          </a:p>
          <a:p>
            <a:r>
              <a:rPr lang="ru-RU" b="1" dirty="0" smtClean="0"/>
              <a:t>Одна розетка (6 петель)</a:t>
            </a:r>
          </a:p>
          <a:p>
            <a:endParaRPr lang="ru-RU" b="1" dirty="0"/>
          </a:p>
          <a:p>
            <a:r>
              <a:rPr lang="ru-RU" b="1" dirty="0" smtClean="0"/>
              <a:t>Одна петля (50 </a:t>
            </a:r>
            <a:r>
              <a:rPr lang="ru-RU" b="1" dirty="0" err="1" smtClean="0"/>
              <a:t>тыс</a:t>
            </a:r>
            <a:r>
              <a:rPr lang="ru-RU" b="1" dirty="0" smtClean="0"/>
              <a:t> </a:t>
            </a:r>
            <a:r>
              <a:rPr lang="ru-RU" b="1" dirty="0" err="1" smtClean="0"/>
              <a:t>п.н</a:t>
            </a:r>
            <a:r>
              <a:rPr lang="ru-RU" b="1" dirty="0" smtClean="0"/>
              <a:t>.)</a:t>
            </a:r>
          </a:p>
          <a:p>
            <a:endParaRPr lang="ru-RU" b="1" dirty="0"/>
          </a:p>
          <a:p>
            <a:r>
              <a:rPr lang="ru-RU" b="1" dirty="0" smtClean="0"/>
              <a:t>30-нм фибрилла</a:t>
            </a:r>
          </a:p>
          <a:p>
            <a:endParaRPr lang="ru-RU" b="1" dirty="0"/>
          </a:p>
          <a:p>
            <a:r>
              <a:rPr lang="ru-RU" b="1" dirty="0" smtClean="0"/>
              <a:t>Структура хроматина типа бусины на нитке</a:t>
            </a:r>
          </a:p>
          <a:p>
            <a:endParaRPr lang="ru-RU" b="1" dirty="0"/>
          </a:p>
          <a:p>
            <a:endParaRPr lang="ru-RU" b="1" dirty="0" smtClean="0"/>
          </a:p>
          <a:p>
            <a:r>
              <a:rPr lang="ru-RU" b="1" dirty="0" smtClean="0"/>
              <a:t>Двойная спираль ДНК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777241"/>
            <a:ext cx="4297680" cy="31821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4041648"/>
            <a:ext cx="4297680" cy="268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770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5155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Гистоны – небольшие белки с высоким содержанием основных аминокислот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1157256"/>
            <a:ext cx="7827264" cy="5481288"/>
          </a:xfrm>
        </p:spPr>
      </p:pic>
      <p:sp>
        <p:nvSpPr>
          <p:cNvPr id="5" name="TextBox 4"/>
          <p:cNvSpPr txBox="1"/>
          <p:nvPr/>
        </p:nvSpPr>
        <p:spPr>
          <a:xfrm>
            <a:off x="8183880" y="1271016"/>
            <a:ext cx="37581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Гистоны – 5 классов белков с молекулярной массой от 11000 до 21000. Отличаются высоким содержанием основных аминокислот – лизина и аргинина.</a:t>
            </a:r>
          </a:p>
          <a:p>
            <a:r>
              <a:rPr lang="ru-RU" sz="2400" b="1" dirty="0" smtClean="0"/>
              <a:t>По первичной структуре они очень сходны между собой, что указывает на консервативность их функций – регуляции процесса экспрессии генов.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602736" y="2706624"/>
            <a:ext cx="3584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«Кор» (</a:t>
            </a:r>
            <a:r>
              <a:rPr lang="en-US" sz="1600" b="1" dirty="0" smtClean="0"/>
              <a:t>core) -</a:t>
            </a:r>
            <a:r>
              <a:rPr lang="ru-RU" sz="1600" b="1" dirty="0" smtClean="0"/>
              <a:t> сердцевина</a:t>
            </a:r>
            <a:r>
              <a:rPr lang="en-US" sz="1600" b="1" dirty="0" smtClean="0"/>
              <a:t> 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374963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1441"/>
            <a:ext cx="10515600" cy="95097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Ковалентная модификация гистонов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6" y="1042416"/>
            <a:ext cx="6565392" cy="5257799"/>
          </a:xfrm>
        </p:spPr>
      </p:pic>
      <p:sp>
        <p:nvSpPr>
          <p:cNvPr id="5" name="TextBox 4"/>
          <p:cNvSpPr txBox="1"/>
          <p:nvPr/>
        </p:nvSpPr>
        <p:spPr>
          <a:xfrm>
            <a:off x="6995160" y="1252728"/>
            <a:ext cx="47457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Гистоны разных классов подвергаются </a:t>
            </a:r>
            <a:r>
              <a:rPr lang="ru-RU" sz="2000" b="1" dirty="0" err="1" smtClean="0"/>
              <a:t>посттрансляционной</a:t>
            </a:r>
            <a:r>
              <a:rPr lang="ru-RU" sz="2000" b="1" dirty="0" smtClean="0"/>
              <a:t> ковалентной модификации боковых групп аминокислотных остатков, в том числе:</a:t>
            </a:r>
          </a:p>
          <a:p>
            <a:pPr marL="285750" indent="-285750">
              <a:buFontTx/>
              <a:buChar char="-"/>
            </a:pPr>
            <a:r>
              <a:rPr lang="ru-RU" sz="2000" b="1" dirty="0" err="1" smtClean="0"/>
              <a:t>Метилированию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Ме</a:t>
            </a:r>
            <a:r>
              <a:rPr lang="ru-RU" sz="2000" b="1" dirty="0" smtClean="0"/>
              <a:t>). Присоединение </a:t>
            </a:r>
            <a:r>
              <a:rPr lang="ru-RU" sz="2000" b="1" dirty="0" err="1" smtClean="0"/>
              <a:t>метильной</a:t>
            </a:r>
            <a:r>
              <a:rPr lang="ru-RU" sz="2000" b="1" dirty="0" smtClean="0"/>
              <a:t> группы Н₃С-</a:t>
            </a:r>
          </a:p>
          <a:p>
            <a:pPr marL="285750" indent="-285750">
              <a:buFontTx/>
              <a:buChar char="-"/>
            </a:pPr>
            <a:r>
              <a:rPr lang="ru-RU" sz="2000" b="1" dirty="0" err="1" smtClean="0"/>
              <a:t>Фосфорилированию</a:t>
            </a:r>
            <a:r>
              <a:rPr lang="ru-RU" sz="2000" b="1" dirty="0" smtClean="0"/>
              <a:t> (Р) по схеме: </a:t>
            </a:r>
            <a:endParaRPr lang="en-US" sz="2000" b="1" dirty="0" smtClean="0"/>
          </a:p>
          <a:p>
            <a:pPr marL="285750" indent="-285750">
              <a:buFontTx/>
              <a:buChar char="-"/>
            </a:pPr>
            <a:r>
              <a:rPr lang="ru-RU" sz="2000" b="1" dirty="0" smtClean="0"/>
              <a:t>АТ</a:t>
            </a:r>
            <a:r>
              <a:rPr lang="en-US" sz="2000" b="1" dirty="0" smtClean="0"/>
              <a:t>P</a:t>
            </a:r>
            <a:r>
              <a:rPr lang="ru-RU" sz="2000" b="1" dirty="0" smtClean="0"/>
              <a:t> </a:t>
            </a:r>
            <a:r>
              <a:rPr lang="en-US" sz="2000" b="1" dirty="0" smtClean="0"/>
              <a:t>+  R-OH → ADP + ROPO₃H₂</a:t>
            </a:r>
            <a:endParaRPr lang="ru-RU" sz="2000" b="1" dirty="0" smtClean="0"/>
          </a:p>
          <a:p>
            <a:pPr marL="285750" indent="-285750">
              <a:buFontTx/>
              <a:buChar char="-"/>
            </a:pPr>
            <a:r>
              <a:rPr lang="ru-RU" sz="2000" b="1" dirty="0" err="1" smtClean="0"/>
              <a:t>Ацетилированию</a:t>
            </a:r>
            <a:r>
              <a:rPr lang="ru-RU" sz="2000" b="1" dirty="0" smtClean="0"/>
              <a:t> (Ас). Присоединение группы -СОСН₃</a:t>
            </a:r>
          </a:p>
          <a:p>
            <a:pPr marL="285750" indent="-285750">
              <a:buFontTx/>
              <a:buChar char="-"/>
            </a:pPr>
            <a:r>
              <a:rPr lang="ru-RU" sz="2000" b="1" dirty="0" smtClean="0"/>
              <a:t>Присоединению белка </a:t>
            </a:r>
            <a:r>
              <a:rPr lang="ru-RU" sz="2000" b="1" dirty="0" err="1" smtClean="0"/>
              <a:t>убиквитина</a:t>
            </a:r>
            <a:r>
              <a:rPr lang="ru-RU" sz="2000" b="1" dirty="0" smtClean="0"/>
              <a:t> (</a:t>
            </a:r>
            <a:r>
              <a:rPr lang="en-US" sz="2000" b="1" dirty="0" err="1" smtClean="0"/>
              <a:t>Ub</a:t>
            </a:r>
            <a:r>
              <a:rPr lang="en-US" sz="2000" b="1" dirty="0" smtClean="0"/>
              <a:t>)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601071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0585"/>
            <a:ext cx="10515600" cy="70408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Эпигенетическая регуляция с помощью гистонов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" y="804672"/>
            <a:ext cx="7159751" cy="5824728"/>
          </a:xfrm>
        </p:spPr>
      </p:pic>
      <p:sp>
        <p:nvSpPr>
          <p:cNvPr id="5" name="TextBox 4"/>
          <p:cNvSpPr txBox="1"/>
          <p:nvPr/>
        </p:nvSpPr>
        <p:spPr>
          <a:xfrm>
            <a:off x="7598664" y="658368"/>
            <a:ext cx="448970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000" b="1" dirty="0" smtClean="0">
                <a:solidFill>
                  <a:srgbClr val="FF0000"/>
                </a:solidFill>
              </a:rPr>
              <a:t>Эпигенетическое наследование </a:t>
            </a:r>
            <a:r>
              <a:rPr lang="ru-RU" sz="2000" b="1" dirty="0" smtClean="0"/>
              <a:t>– наследуемые изменения состояния (экспрессии) генов, которые не вызываются изменением их нуклеотидных последовательностей.</a:t>
            </a:r>
          </a:p>
          <a:p>
            <a:r>
              <a:rPr lang="ru-RU" sz="2000" b="1" dirty="0" smtClean="0"/>
              <a:t>   Такая информация называется эпигенетической.</a:t>
            </a:r>
          </a:p>
          <a:p>
            <a:r>
              <a:rPr lang="ru-RU" sz="2000" b="1" dirty="0" smtClean="0"/>
              <a:t>   Большая часть этой информации содержится в виде различных ковалентных модификаций гистонов.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Модификации гистонов не исчезают при делении клеток или образовании половых клеток (мейозе).</a:t>
            </a:r>
          </a:p>
          <a:p>
            <a:r>
              <a:rPr lang="ru-RU" sz="2000" b="1" dirty="0" smtClean="0"/>
              <a:t>   Эти модификации влияют на различные клеточные процессы: расхождение хромосом при делении клеток, транскрипцию и репарацию ДНК, дифференцировку клеток, канцерогенез, старение и др. 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783550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9729"/>
            <a:ext cx="10515600" cy="82295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Организация ДНК в бактериальных клетках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820325"/>
            <a:ext cx="4892040" cy="260867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3429000"/>
            <a:ext cx="5724144" cy="31135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24016" y="932688"/>
            <a:ext cx="5772912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000" b="1" dirty="0" smtClean="0"/>
              <a:t>Линейная или чаще всего кольцевая ДНК бактерий (также называемая хромосомой) упакована в структуру – </a:t>
            </a:r>
            <a:r>
              <a:rPr lang="ru-RU" sz="2000" b="1" dirty="0" err="1" smtClean="0">
                <a:solidFill>
                  <a:srgbClr val="FF0000"/>
                </a:solidFill>
              </a:rPr>
              <a:t>нуклеоид</a:t>
            </a:r>
            <a:r>
              <a:rPr lang="ru-RU" sz="2000" b="1" dirty="0" smtClean="0"/>
              <a:t>. В ней также присутствуют ДНК-полимераза, которая осуществляет транскрипцию, и ряд </a:t>
            </a:r>
            <a:r>
              <a:rPr lang="ru-RU" sz="2000" b="1" dirty="0" err="1" smtClean="0"/>
              <a:t>гистоноподобных</a:t>
            </a:r>
            <a:r>
              <a:rPr lang="ru-RU" sz="2000" b="1" dirty="0" smtClean="0"/>
              <a:t> белков.</a:t>
            </a:r>
          </a:p>
          <a:p>
            <a:r>
              <a:rPr lang="ru-RU" sz="2000" b="1" dirty="0" smtClean="0"/>
              <a:t>   ДНК в нескольких точках присоединена к внутренней поверхности плазматической мембраны.</a:t>
            </a:r>
          </a:p>
          <a:p>
            <a:r>
              <a:rPr lang="ru-RU" sz="2000" b="1" dirty="0" smtClean="0"/>
              <a:t>   В клетках бактерии </a:t>
            </a:r>
            <a:r>
              <a:rPr lang="en-US" sz="2000" b="1" dirty="0" smtClean="0"/>
              <a:t>E.coli </a:t>
            </a:r>
            <a:r>
              <a:rPr lang="ru-RU" sz="2000" b="1" dirty="0" smtClean="0"/>
              <a:t>кольцевая ДНК организована в виде цепи с петлевыми образованиями (</a:t>
            </a:r>
            <a:r>
              <a:rPr lang="ru-RU" sz="2000" b="1" dirty="0" smtClean="0">
                <a:solidFill>
                  <a:srgbClr val="FF0000"/>
                </a:solidFill>
              </a:rPr>
              <a:t>доменами</a:t>
            </a:r>
            <a:r>
              <a:rPr lang="ru-RU" sz="2000" b="1" dirty="0" smtClean="0"/>
              <a:t>). В каждом таком домене около 10.000 </a:t>
            </a:r>
            <a:r>
              <a:rPr lang="ru-RU" sz="2000" b="1" dirty="0" err="1" smtClean="0"/>
              <a:t>п.н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   Также присутствуют автономные генетические элементы – кольцевые или линейные </a:t>
            </a:r>
            <a:r>
              <a:rPr lang="ru-RU" sz="2000" b="1" dirty="0" err="1" smtClean="0">
                <a:solidFill>
                  <a:srgbClr val="FF0000"/>
                </a:solidFill>
              </a:rPr>
              <a:t>плазмиды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   Хромосома прокариот – существенно более нерегулярная структура, чем хроматин эукариот, что связано с более высокой скоростью метаболизма </a:t>
            </a:r>
            <a:r>
              <a:rPr lang="ru-RU" sz="2000" b="1" dirty="0" err="1" smtClean="0"/>
              <a:t>прокариотических</a:t>
            </a:r>
            <a:r>
              <a:rPr lang="ru-RU" sz="2000" b="1" dirty="0" smtClean="0"/>
              <a:t> клеток.</a:t>
            </a:r>
          </a:p>
          <a:p>
            <a:endParaRPr lang="ru-RU" b="1" dirty="0"/>
          </a:p>
        </p:txBody>
      </p:sp>
      <p:sp>
        <p:nvSpPr>
          <p:cNvPr id="9" name="Стрелка влево 8"/>
          <p:cNvSpPr/>
          <p:nvPr/>
        </p:nvSpPr>
        <p:spPr>
          <a:xfrm>
            <a:off x="1115568" y="4041231"/>
            <a:ext cx="621792" cy="2533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941832" y="3675888"/>
            <a:ext cx="1133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Домены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82450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2261</Words>
  <Application>Microsoft Office PowerPoint</Application>
  <PresentationFormat>Широкоэкранный</PresentationFormat>
  <Paragraphs>168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Тема Office</vt:lpstr>
      <vt:lpstr>Занятие 2</vt:lpstr>
      <vt:lpstr>Хромосомы</vt:lpstr>
      <vt:lpstr>Видовые отличия в числе хромосом</vt:lpstr>
      <vt:lpstr>Строение хромосомы эукариот</vt:lpstr>
      <vt:lpstr>Модель упаковки ДНК в хромосоме эукариот</vt:lpstr>
      <vt:lpstr>Гистоны – небольшие белки с высоким содержанием основных аминокислот</vt:lpstr>
      <vt:lpstr>Ковалентная модификация гистонов</vt:lpstr>
      <vt:lpstr>Эпигенетическая регуляция с помощью гистонов</vt:lpstr>
      <vt:lpstr>Организация ДНК в бактериальных клетках</vt:lpstr>
      <vt:lpstr>Метаболизм ДНК</vt:lpstr>
      <vt:lpstr>Матричная  репликация - важнейшее положение  молекулярной биологии </vt:lpstr>
      <vt:lpstr>Три основных принципа репликации ДНК (1 - репликация полуконсервативна)</vt:lpstr>
      <vt:lpstr>Доказательство полуконсервативного характера репликации ДНК</vt:lpstr>
      <vt:lpstr>Три принципа репликации ДНК (2- репликация начинается в точке начала репликации и   обычно идет в  двух направлениях)</vt:lpstr>
      <vt:lpstr>Три основных принципа репликации ДНК (3 -  синтез ДНК полунепрерывный и идет в направлении 5՚→3՚)</vt:lpstr>
      <vt:lpstr>Синтез ДНК осуществляется ДНК-полимеразами</vt:lpstr>
      <vt:lpstr>Для работы ДНК-полимераз требуется  праймер (затравка)</vt:lpstr>
      <vt:lpstr>Репликация ДНК – очень точный процесс</vt:lpstr>
      <vt:lpstr>Главные типы ДНК-полимераз и ДНК-топоизомераза</vt:lpstr>
      <vt:lpstr>Вирусные ДНК-полимеразы – мишени для противовирусных препаратов</vt:lpstr>
      <vt:lpstr>Механизм действия ацикловира</vt:lpstr>
      <vt:lpstr>Репарация: ради ДНК «мы за ценой не постоим»</vt:lpstr>
      <vt:lpstr>Карцерогены → раковые заболевания</vt:lpstr>
      <vt:lpstr>Пример репарации ДНК (слайд 1)</vt:lpstr>
      <vt:lpstr>Пример репарации ДНК (слайд 2)</vt:lpstr>
      <vt:lpstr>Пример репарации ДНК (слайд 3)</vt:lpstr>
      <vt:lpstr>Репарация без удаления нуклеотида: фотореактивация</vt:lpstr>
      <vt:lpstr>Механизм действия ДНК-фотолиазы</vt:lpstr>
      <vt:lpstr>Занятие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3</dc:title>
  <dc:creator>Кирилл</dc:creator>
  <cp:lastModifiedBy>Кирилл</cp:lastModifiedBy>
  <cp:revision>72</cp:revision>
  <dcterms:created xsi:type="dcterms:W3CDTF">2021-05-10T18:10:28Z</dcterms:created>
  <dcterms:modified xsi:type="dcterms:W3CDTF">2021-06-28T11:15:55Z</dcterms:modified>
</cp:coreProperties>
</file>