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58" r:id="rId5"/>
    <p:sldId id="259" r:id="rId6"/>
    <p:sldId id="260" r:id="rId7"/>
    <p:sldId id="286" r:id="rId8"/>
    <p:sldId id="276" r:id="rId9"/>
    <p:sldId id="277" r:id="rId10"/>
    <p:sldId id="279" r:id="rId11"/>
    <p:sldId id="278" r:id="rId12"/>
    <p:sldId id="283" r:id="rId13"/>
    <p:sldId id="282" r:id="rId14"/>
    <p:sldId id="262" r:id="rId15"/>
    <p:sldId id="269" r:id="rId16"/>
    <p:sldId id="268" r:id="rId17"/>
    <p:sldId id="270" r:id="rId18"/>
    <p:sldId id="272" r:id="rId19"/>
    <p:sldId id="267" r:id="rId20"/>
    <p:sldId id="275" r:id="rId21"/>
    <p:sldId id="273" r:id="rId22"/>
    <p:sldId id="271" r:id="rId23"/>
    <p:sldId id="261" r:id="rId24"/>
    <p:sldId id="263" r:id="rId25"/>
    <p:sldId id="264" r:id="rId26"/>
    <p:sldId id="265" r:id="rId27"/>
    <p:sldId id="266" r:id="rId28"/>
    <p:sldId id="281" r:id="rId29"/>
    <p:sldId id="285" r:id="rId30"/>
    <p:sldId id="280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DFA6-62A1-46BB-8B5B-166BDAF4FE2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366E0-71BF-4C0F-B921-E668058E8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466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DFA6-62A1-46BB-8B5B-166BDAF4FE2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366E0-71BF-4C0F-B921-E668058E8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1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DFA6-62A1-46BB-8B5B-166BDAF4FE2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366E0-71BF-4C0F-B921-E668058E8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15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DFA6-62A1-46BB-8B5B-166BDAF4FE2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366E0-71BF-4C0F-B921-E668058E8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15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DFA6-62A1-46BB-8B5B-166BDAF4FE2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366E0-71BF-4C0F-B921-E668058E8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65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DFA6-62A1-46BB-8B5B-166BDAF4FE2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366E0-71BF-4C0F-B921-E668058E8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43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DFA6-62A1-46BB-8B5B-166BDAF4FE2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366E0-71BF-4C0F-B921-E668058E8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73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DFA6-62A1-46BB-8B5B-166BDAF4FE2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366E0-71BF-4C0F-B921-E668058E8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44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DFA6-62A1-46BB-8B5B-166BDAF4FE2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366E0-71BF-4C0F-B921-E668058E8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68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DFA6-62A1-46BB-8B5B-166BDAF4FE2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366E0-71BF-4C0F-B921-E668058E8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992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DFA6-62A1-46BB-8B5B-166BDAF4FE2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366E0-71BF-4C0F-B921-E668058E8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42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BDFA6-62A1-46BB-8B5B-166BDAF4FE2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366E0-71BF-4C0F-B921-E668058E8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19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2297"/>
            <a:ext cx="9144000" cy="5943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Занятие (экология-3)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545336"/>
            <a:ext cx="9144000" cy="50566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968" y="923544"/>
            <a:ext cx="8019288" cy="59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03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7161"/>
            <a:ext cx="10515600" cy="79552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К истории создания газовой центрифуги (Сухуми)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" y="1288383"/>
            <a:ext cx="3209544" cy="2707545"/>
          </a:xfrm>
        </p:spPr>
      </p:pic>
      <p:sp>
        <p:nvSpPr>
          <p:cNvPr id="5" name="TextBox 4"/>
          <p:cNvSpPr txBox="1"/>
          <p:nvPr/>
        </p:nvSpPr>
        <p:spPr>
          <a:xfrm>
            <a:off x="3813048" y="932688"/>
            <a:ext cx="80375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В 1946 г. разработка этого проекта была поручена группе немецких физиков, взятых в качестве «трофеев», которым было предложены очень выгодные условия работы в СССР. Для этого в г. </a:t>
            </a:r>
            <a:r>
              <a:rPr lang="ru-RU" b="1" dirty="0" err="1" smtClean="0"/>
              <a:t>Сухум</a:t>
            </a:r>
            <a:r>
              <a:rPr lang="ru-RU" b="1" dirty="0" smtClean="0"/>
              <a:t> (</a:t>
            </a:r>
            <a:r>
              <a:rPr lang="ru-RU" b="1" dirty="0"/>
              <a:t>А</a:t>
            </a:r>
            <a:r>
              <a:rPr lang="ru-RU" b="1" dirty="0" smtClean="0"/>
              <a:t>бхазия) был организован строго секретный НИИ-5. Общее руководство институтом осуществляли Манфред фон </a:t>
            </a:r>
            <a:r>
              <a:rPr lang="ru-RU" b="1" dirty="0" err="1" smtClean="0"/>
              <a:t>Арденне</a:t>
            </a:r>
            <a:r>
              <a:rPr lang="ru-RU" b="1" dirty="0" smtClean="0"/>
              <a:t> (при Гитлере - штандартенфюрер СС, дважды Лауреат Сталинских премий 1947 и 1953 гг.) и Густав Герц – Лауреат Нобелевской премии по физике 1925 г. </a:t>
            </a:r>
            <a:r>
              <a:rPr lang="ru-RU" b="1" dirty="0"/>
              <a:t>и</a:t>
            </a:r>
            <a:r>
              <a:rPr lang="ru-RU" b="1" dirty="0" smtClean="0"/>
              <a:t> Сталинской премии 1951 г.</a:t>
            </a:r>
          </a:p>
          <a:p>
            <a:r>
              <a:rPr lang="ru-RU" b="1" dirty="0" smtClean="0"/>
              <a:t>   К 1952 г. под руководством Макса </a:t>
            </a:r>
            <a:r>
              <a:rPr lang="ru-RU" b="1" dirty="0" err="1" smtClean="0"/>
              <a:t>Штейбека</a:t>
            </a:r>
            <a:r>
              <a:rPr lang="ru-RU" b="1" dirty="0" smtClean="0"/>
              <a:t> был успешно создан рабочий образец газовой центрифуги. Позднее группа была переведена в ОКБ Кировского завода в Ленинграде, где постепенно отстраняя немцев, были успешно созданы первые опытные партии центрифуг.</a:t>
            </a:r>
          </a:p>
          <a:p>
            <a:r>
              <a:rPr lang="ru-RU" b="1" dirty="0" smtClean="0"/>
              <a:t>   После «карантина», который продолжался до 1956 г. </a:t>
            </a:r>
            <a:r>
              <a:rPr lang="ru-RU" b="1" dirty="0"/>
              <a:t>н</a:t>
            </a:r>
            <a:r>
              <a:rPr lang="ru-RU" b="1" dirty="0" smtClean="0"/>
              <a:t>емецким ученым было позволено вернуться в ГДР и продолжить свою научную карьеру.</a:t>
            </a:r>
          </a:p>
          <a:p>
            <a:r>
              <a:rPr lang="ru-RU" b="1" dirty="0" smtClean="0"/>
              <a:t>   Бывший сотрудник </a:t>
            </a:r>
            <a:r>
              <a:rPr lang="ru-RU" b="1" dirty="0" err="1" smtClean="0"/>
              <a:t>М.Штейнбека</a:t>
            </a:r>
            <a:r>
              <a:rPr lang="ru-RU" b="1" dirty="0" smtClean="0"/>
              <a:t> </a:t>
            </a:r>
            <a:r>
              <a:rPr lang="ru-RU" b="1" dirty="0" err="1" smtClean="0"/>
              <a:t>Гернот</a:t>
            </a:r>
            <a:r>
              <a:rPr lang="ru-RU" b="1" dirty="0" smtClean="0"/>
              <a:t> </a:t>
            </a:r>
            <a:r>
              <a:rPr lang="ru-RU" b="1" dirty="0" err="1" smtClean="0"/>
              <a:t>Циппе</a:t>
            </a:r>
            <a:r>
              <a:rPr lang="ru-RU" b="1" dirty="0" smtClean="0"/>
              <a:t>, вернувшийся в Вену, попадает под контроль ЦРУ и продолжает работать над созданием газовой центрифуги на основе своих знаний о советском проекте.</a:t>
            </a:r>
          </a:p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2024" y="3995928"/>
            <a:ext cx="320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Манфред фон </a:t>
            </a:r>
            <a:r>
              <a:rPr lang="ru-RU" b="1" dirty="0" err="1" smtClean="0"/>
              <a:t>Арденне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2024" y="5358384"/>
            <a:ext cx="1165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Образец, созданный </a:t>
            </a:r>
            <a:r>
              <a:rPr lang="ru-RU" b="1" dirty="0" err="1" smtClean="0"/>
              <a:t>Циппе</a:t>
            </a:r>
            <a:r>
              <a:rPr lang="ru-RU" b="1" dirty="0" smtClean="0"/>
              <a:t> с его сотрудниками, был запатентован без участия шефа – Макса </a:t>
            </a:r>
            <a:r>
              <a:rPr lang="ru-RU" b="1" dirty="0" err="1" smtClean="0"/>
              <a:t>Штейнбека</a:t>
            </a:r>
            <a:r>
              <a:rPr lang="ru-RU" b="1" dirty="0" smtClean="0"/>
              <a:t>, который потом очень сожалел, что дал согласие не включать себя в соавторы патента.</a:t>
            </a:r>
          </a:p>
          <a:p>
            <a:r>
              <a:rPr lang="ru-RU" b="1" dirty="0" smtClean="0"/>
              <a:t>   Этот патент был положен в основу выпуска газовых центрифуг немецко-англо-голландской фирмой </a:t>
            </a:r>
            <a:r>
              <a:rPr lang="en-US" b="1" dirty="0" smtClean="0"/>
              <a:t>URENCO – </a:t>
            </a:r>
            <a:r>
              <a:rPr lang="ru-RU" b="1" dirty="0" smtClean="0"/>
              <a:t>второй в мире производитель этой продукции после российского «</a:t>
            </a:r>
            <a:r>
              <a:rPr lang="ru-RU" b="1" dirty="0" err="1" smtClean="0"/>
              <a:t>Росатома</a:t>
            </a:r>
            <a:r>
              <a:rPr lang="ru-RU" b="1" dirty="0" smtClean="0"/>
              <a:t>».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7728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7"/>
            <a:ext cx="10515600" cy="85953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Атомная электростанция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842041"/>
            <a:ext cx="11649456" cy="5734249"/>
          </a:xfrm>
        </p:spPr>
      </p:pic>
    </p:spTree>
    <p:extLst>
      <p:ext uri="{BB962C8B-B14F-4D97-AF65-F5344CB8AC3E}">
        <p14:creationId xmlns:p14="http://schemas.microsoft.com/office/powerpoint/2010/main" val="427591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Сравнительная характеристика загрязнения окружающей среды от работы АЭС и ТЭС 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(на 1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ГВт·ч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выработанной электроэнергии)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747248" cy="5002720"/>
          </a:xfrm>
        </p:spPr>
      </p:pic>
    </p:spTree>
    <p:extLst>
      <p:ext uri="{BB962C8B-B14F-4D97-AF65-F5344CB8AC3E}">
        <p14:creationId xmlns:p14="http://schemas.microsoft.com/office/powerpoint/2010/main" val="2667113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24" y="82297"/>
            <a:ext cx="11814048" cy="133502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Авария на Чернобыльской АЭС (26 апреля 1986 г.)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" y="813816"/>
            <a:ext cx="5961888" cy="5779008"/>
          </a:xfrm>
        </p:spPr>
      </p:pic>
      <p:sp>
        <p:nvSpPr>
          <p:cNvPr id="5" name="TextBox 4"/>
          <p:cNvSpPr txBox="1"/>
          <p:nvPr/>
        </p:nvSpPr>
        <p:spPr>
          <a:xfrm>
            <a:off x="6510528" y="923544"/>
            <a:ext cx="54955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В окружающую среду было выброшено 5-30% от всего количества урана, находящегося в 4-м энергоблоке, а также многочисленные радиоактивные изотопы: </a:t>
            </a:r>
            <a:r>
              <a:rPr lang="en-US" sz="2000" b="1" dirty="0" smtClean="0"/>
              <a:t>Sr-90, Cs-137</a:t>
            </a:r>
            <a:r>
              <a:rPr lang="ru-RU" sz="2000" b="1" dirty="0" smtClean="0"/>
              <a:t> (период полураспада 30 лет), </a:t>
            </a:r>
            <a:r>
              <a:rPr lang="en-US" sz="2000" b="1" dirty="0" smtClean="0"/>
              <a:t>I-131 (</a:t>
            </a:r>
            <a:r>
              <a:rPr lang="ru-RU" sz="2000" b="1" dirty="0" smtClean="0"/>
              <a:t>период полураспада 8 дней) и др.</a:t>
            </a:r>
          </a:p>
          <a:p>
            <a:r>
              <a:rPr lang="ru-RU" sz="2000" b="1" dirty="0" smtClean="0"/>
              <a:t>   Из 30-километровой зоны было экстренно эвакуировано 115 тыс. человек. </a:t>
            </a:r>
          </a:p>
          <a:p>
            <a:r>
              <a:rPr lang="ru-RU" sz="2000" b="1" dirty="0" smtClean="0"/>
              <a:t>   Радиоактивное заражение выявлено в Киевской и Житомирской области (Украина), Гомельской области (Белоруссия), Брянской области (Россия), а также в Ленинградской области, Мордовии, Чувашии.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За рубежом – в арктических областях России, Норвегии, Финляндии, Швеции.</a:t>
            </a:r>
          </a:p>
          <a:p>
            <a:r>
              <a:rPr lang="ru-RU" sz="2000" b="1" dirty="0" smtClean="0"/>
              <a:t>   В настоящее время над энергоблоком построен стальной саркофаг (стоимость 1,5 млрд. евро).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81145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7"/>
            <a:ext cx="10515600" cy="76809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Водородная энергетика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78034"/>
            <a:ext cx="10515600" cy="2870422"/>
          </a:xfrm>
        </p:spPr>
      </p:pic>
      <p:sp>
        <p:nvSpPr>
          <p:cNvPr id="5" name="TextBox 4"/>
          <p:cNvSpPr txBox="1"/>
          <p:nvPr/>
        </p:nvSpPr>
        <p:spPr>
          <a:xfrm>
            <a:off x="256032" y="3767328"/>
            <a:ext cx="116951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Водородная энергетика – производство, транспортировка и использование Н₂ в качестве, прежде всего, источника энергии. 4 способа производства водорода:</a:t>
            </a:r>
          </a:p>
          <a:p>
            <a:r>
              <a:rPr lang="ru-RU" b="1" dirty="0" smtClean="0"/>
              <a:t>   1. «Зеленый водород» – получают путем электролиза воды с применением возобновляемых источников энергии (ветер, солнце). Самый чистый, но пока не рентабельный  - 10 долл./кг.</a:t>
            </a:r>
          </a:p>
          <a:p>
            <a:r>
              <a:rPr lang="ru-RU" b="1" dirty="0" smtClean="0"/>
              <a:t>   2. «Желтый водород» – при получении путем электролиза воды используется атомные электростанции (АЭС) - 2,3 долл./кг.</a:t>
            </a:r>
          </a:p>
          <a:p>
            <a:r>
              <a:rPr lang="ru-RU" b="1" dirty="0" smtClean="0"/>
              <a:t>   3. «Серый водород» – получают путем газификации угля (нагревание угля с водяным паром при 800-1300⁰С без доступа воздуха на ТЭС – 2-2,5 долл./кг). </a:t>
            </a:r>
          </a:p>
          <a:p>
            <a:r>
              <a:rPr lang="ru-RU" b="1" dirty="0" smtClean="0"/>
              <a:t>   4. «Голубой водород» – получение аналогично «серому», но выделяемый СО₂ не выбрасывается в атмосферу, а утилизируется в хранилищах – 2-5 долл./кг. 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22197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3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Гениальное предвидение Жуля Верна, автора «Таинственного острова»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7" y="1014984"/>
            <a:ext cx="6216197" cy="5596128"/>
          </a:xfrm>
        </p:spPr>
      </p:pic>
      <p:sp>
        <p:nvSpPr>
          <p:cNvPr id="5" name="TextBox 4"/>
          <p:cNvSpPr txBox="1"/>
          <p:nvPr/>
        </p:nvSpPr>
        <p:spPr>
          <a:xfrm>
            <a:off x="6647688" y="1024128"/>
            <a:ext cx="5230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Какое топливо заменит уголь?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Вода, - ответил инженер </a:t>
            </a:r>
            <a:r>
              <a:rPr lang="ru-RU" b="1" dirty="0" err="1" smtClean="0"/>
              <a:t>Сайрус</a:t>
            </a:r>
            <a:r>
              <a:rPr lang="ru-RU" b="1" dirty="0" smtClean="0"/>
              <a:t> Смит. Но вода, разложенная на составные части. Это будет делаться с помощью электричества. Водород и кислород, из которых состоит вода, будут применяться раздельно; они окажутся неисчерпаемым и таким мощным источником тепла и света, что углю до них далеко!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В трюмы пароходов, в тендеры паровозов станут грузить не уголь, а баллоны с этими двумя сжатыми газами, а они будут сгорать с огромной тепловой отдачей.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Следовательно, бояться нечего. Когда каменноугольные залежи иссякнут, человек превратит в топливо воду.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b="1" dirty="0" smtClean="0">
                <a:solidFill>
                  <a:srgbClr val="00B0F0"/>
                </a:solidFill>
              </a:rPr>
              <a:t>Вода, это уголь грядущих веков!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5733288"/>
            <a:ext cx="502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Теплота сгорания молекулярного водорода: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Н₂ (1 моль)+ 0,5·О₂ (0,5 моля)→ Н₂О (1 моль)    285,2 кДж/моль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92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9326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«Вода – это уголь грядущих веков»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700" b="1" dirty="0" smtClean="0">
                <a:solidFill>
                  <a:srgbClr val="FF0000"/>
                </a:solidFill>
                <a:latin typeface="+mn-lt"/>
              </a:rPr>
              <a:t>Жуль Верн «Таинственный остров»</a:t>
            </a:r>
            <a:endParaRPr lang="ru-RU" sz="27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" y="901216"/>
            <a:ext cx="11192256" cy="5499584"/>
          </a:xfrm>
        </p:spPr>
      </p:pic>
    </p:spTree>
    <p:extLst>
      <p:ext uri="{BB962C8B-B14F-4D97-AF65-F5344CB8AC3E}">
        <p14:creationId xmlns:p14="http://schemas.microsoft.com/office/powerpoint/2010/main" val="2763098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6305"/>
            <a:ext cx="10515600" cy="80467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Электролизер и топливный элемент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859536"/>
            <a:ext cx="6492240" cy="5230369"/>
          </a:xfrm>
        </p:spPr>
      </p:pic>
      <p:sp>
        <p:nvSpPr>
          <p:cNvPr id="5" name="TextBox 4"/>
          <p:cNvSpPr txBox="1"/>
          <p:nvPr/>
        </p:nvSpPr>
        <p:spPr>
          <a:xfrm>
            <a:off x="265176" y="5980176"/>
            <a:ext cx="6364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Получение Н₂ и О₂ при электролизе воды</a:t>
            </a:r>
          </a:p>
          <a:p>
            <a:pPr algn="ctr"/>
            <a:r>
              <a:rPr lang="ru-RU" b="1" dirty="0" smtClean="0"/>
              <a:t>Суммарная реакция: 2Н₂О → 2Н₂ + О₂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26" y="859536"/>
            <a:ext cx="4762500" cy="5230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53912" y="5980176"/>
            <a:ext cx="6038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Генерация электрического тока в топливном элементе. </a:t>
            </a:r>
            <a:endParaRPr lang="ru-RU" b="1" dirty="0"/>
          </a:p>
          <a:p>
            <a:pPr algn="ctr"/>
            <a:r>
              <a:rPr lang="ru-RU" b="1" dirty="0" smtClean="0"/>
              <a:t>Суммарная реакция: 2Н₂ + О₂ → 2Н₂О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887968" y="758952"/>
            <a:ext cx="3166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Для получения 1т Н₂ затрачивается</a:t>
            </a:r>
          </a:p>
          <a:p>
            <a:r>
              <a:rPr lang="ru-RU" sz="1400" b="1" dirty="0" smtClean="0"/>
              <a:t> 18 т Н₂О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589587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8873"/>
            <a:ext cx="10515600" cy="59435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Перспективы водородной энергетики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" y="958247"/>
            <a:ext cx="10515600" cy="3193130"/>
          </a:xfrm>
        </p:spPr>
      </p:pic>
      <p:sp>
        <p:nvSpPr>
          <p:cNvPr id="5" name="TextBox 4"/>
          <p:cNvSpPr txBox="1"/>
          <p:nvPr/>
        </p:nvSpPr>
        <p:spPr>
          <a:xfrm>
            <a:off x="329184" y="4270248"/>
            <a:ext cx="115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Прогноз Международного агентства    по возобновляемым источникам энергии (</a:t>
            </a:r>
            <a:r>
              <a:rPr lang="en-US" b="1" dirty="0" smtClean="0"/>
              <a:t>IRENA)</a:t>
            </a:r>
            <a:r>
              <a:rPr lang="ru-RU" b="1" dirty="0" smtClean="0"/>
              <a:t>: на водородную энергетику к 2050 г. будет приходиться до 18% всей потребляемой энергии. </a:t>
            </a:r>
          </a:p>
          <a:p>
            <a:r>
              <a:rPr lang="ru-RU" b="1" dirty="0" smtClean="0"/>
              <a:t>   По данным </a:t>
            </a:r>
            <a:r>
              <a:rPr lang="ru-RU" b="1" dirty="0" err="1" smtClean="0"/>
              <a:t>Росатома</a:t>
            </a:r>
            <a:r>
              <a:rPr lang="ru-RU" b="1" dirty="0" smtClean="0"/>
              <a:t> для того, чтобы Н₂ стал полноценным мировым источников </a:t>
            </a:r>
            <a:r>
              <a:rPr lang="ru-RU" b="1" dirty="0" err="1" smtClean="0"/>
              <a:t>низкоуглеродной</a:t>
            </a:r>
            <a:r>
              <a:rPr lang="ru-RU" b="1" dirty="0" smtClean="0"/>
              <a:t> энергии необходимо к 2050 г. нарастить мощность электролизеров от нынешних 0,2 ГВт до 3300 ГВт. Тогда они будут потреблять электроэнергии вдвое больше, чем весь современный Китай.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Достижение нулевых выбросов СО₂ к 2050 г. при одновременном увеличении производства электроэнергии в 2,5 раза (оптимальный сценарий) эквивалентно введению в эксплуатацию нынешнего объема всей энергетической промышленности США каждые 3 года.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78863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888" y="0"/>
            <a:ext cx="11841480" cy="7647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  <a:latin typeface="+mn-lt"/>
              </a:rPr>
              <a:t>Биоводород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 – </a:t>
            </a:r>
            <a:r>
              <a:rPr lang="ru-RU" sz="2800" b="1" dirty="0" err="1">
                <a:solidFill>
                  <a:srgbClr val="FF0000"/>
                </a:solidFill>
                <a:latin typeface="+mn-lt"/>
              </a:rPr>
              <a:t>фотоферментативное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образование с участием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нитрогеназы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 descr="H:\БИОЭНЕРГЕТИКА (МАТЕРИАЛЫ К НОВОМУ КУРСУ)\ФОТОСИНТЕЗ-Материалы\генерация водорода Rhodobacte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692697"/>
            <a:ext cx="878497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6888" y="4509121"/>
            <a:ext cx="11841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Пурпурные </a:t>
            </a:r>
            <a:r>
              <a:rPr lang="ru-RU" b="1" dirty="0"/>
              <a:t>несерные бактерии (</a:t>
            </a:r>
            <a:r>
              <a:rPr lang="en-US" b="1" dirty="0" err="1"/>
              <a:t>Rhodobacter</a:t>
            </a:r>
            <a:r>
              <a:rPr lang="en-US" b="1" dirty="0"/>
              <a:t> </a:t>
            </a:r>
            <a:r>
              <a:rPr lang="en-US" b="1" dirty="0" err="1"/>
              <a:t>sphaeroides</a:t>
            </a:r>
            <a:r>
              <a:rPr lang="en-US" b="1" dirty="0"/>
              <a:t>) </a:t>
            </a:r>
            <a:r>
              <a:rPr lang="ru-RU" b="1" dirty="0"/>
              <a:t> способны осуществлять процессы </a:t>
            </a:r>
            <a:r>
              <a:rPr lang="en-US" b="1" dirty="0"/>
              <a:t>N</a:t>
            </a:r>
            <a:r>
              <a:rPr lang="en-US" b="1" dirty="0">
                <a:latin typeface="Calibri"/>
              </a:rPr>
              <a:t>₂-</a:t>
            </a:r>
            <a:r>
              <a:rPr lang="ru-RU" b="1" dirty="0">
                <a:latin typeface="Calibri"/>
              </a:rPr>
              <a:t>фиксации и Н₂-генерации.  </a:t>
            </a:r>
            <a:r>
              <a:rPr lang="ru-RU" b="1" dirty="0" err="1">
                <a:latin typeface="Calibri"/>
              </a:rPr>
              <a:t>Хемогетеротрофное</a:t>
            </a:r>
            <a:r>
              <a:rPr lang="ru-RU" b="1" dirty="0">
                <a:latin typeface="Calibri"/>
              </a:rPr>
              <a:t> окисление органического субстрата (</a:t>
            </a:r>
            <a:r>
              <a:rPr lang="en-US" b="1" dirty="0">
                <a:latin typeface="Calibri"/>
              </a:rPr>
              <a:t>1</a:t>
            </a:r>
            <a:r>
              <a:rPr lang="ru-RU" b="1" dirty="0">
                <a:latin typeface="Calibri"/>
              </a:rPr>
              <a:t>- </a:t>
            </a:r>
            <a:r>
              <a:rPr lang="ru-RU" b="1" dirty="0" err="1">
                <a:latin typeface="Calibri"/>
              </a:rPr>
              <a:t>пируват</a:t>
            </a:r>
            <a:r>
              <a:rPr lang="en-US" b="1" dirty="0">
                <a:latin typeface="Calibri"/>
              </a:rPr>
              <a:t>) </a:t>
            </a:r>
            <a:r>
              <a:rPr lang="ru-RU" b="1" dirty="0" smtClean="0">
                <a:latin typeface="Calibri"/>
              </a:rPr>
              <a:t>генерирует </a:t>
            </a:r>
            <a:r>
              <a:rPr lang="ru-RU" b="1" dirty="0">
                <a:latin typeface="Calibri"/>
              </a:rPr>
              <a:t>гидрид-ион (:Н⁺). Электроны поступают на цитохром </a:t>
            </a:r>
            <a:r>
              <a:rPr lang="ru-RU" b="1" i="1" dirty="0">
                <a:latin typeface="Calibri"/>
              </a:rPr>
              <a:t>с</a:t>
            </a:r>
            <a:r>
              <a:rPr lang="ru-RU" b="1" dirty="0">
                <a:latin typeface="Calibri"/>
              </a:rPr>
              <a:t> и далее по системе электронного транспорта на </a:t>
            </a:r>
            <a:r>
              <a:rPr lang="ru-RU" b="1" dirty="0" err="1">
                <a:latin typeface="Calibri"/>
              </a:rPr>
              <a:t>ферредоксин</a:t>
            </a:r>
            <a:r>
              <a:rPr lang="ru-RU" b="1" dirty="0">
                <a:latin typeface="Calibri"/>
              </a:rPr>
              <a:t> (</a:t>
            </a:r>
            <a:r>
              <a:rPr lang="en-US" b="1" dirty="0" err="1">
                <a:latin typeface="Calibri"/>
              </a:rPr>
              <a:t>Fd</a:t>
            </a:r>
            <a:r>
              <a:rPr lang="en-US" b="1" dirty="0">
                <a:latin typeface="Calibri"/>
              </a:rPr>
              <a:t>). </a:t>
            </a:r>
            <a:r>
              <a:rPr lang="ru-RU" b="1" dirty="0">
                <a:latin typeface="Calibri"/>
              </a:rPr>
              <a:t>Этот белок переносит электроны на </a:t>
            </a:r>
            <a:r>
              <a:rPr lang="ru-RU" b="1" dirty="0" err="1">
                <a:latin typeface="Calibri"/>
              </a:rPr>
              <a:t>нитрогеназу</a:t>
            </a:r>
            <a:r>
              <a:rPr lang="ru-RU" b="1" dirty="0">
                <a:latin typeface="Calibri"/>
              </a:rPr>
              <a:t>, которая катализирует восстановление протонов до Н₂</a:t>
            </a:r>
            <a:r>
              <a:rPr lang="en-US" b="1" dirty="0">
                <a:latin typeface="Calibri"/>
              </a:rPr>
              <a:t> </a:t>
            </a:r>
            <a:r>
              <a:rPr lang="ru-RU" b="1" dirty="0">
                <a:latin typeface="Calibri"/>
              </a:rPr>
              <a:t>и одновременное восстановление </a:t>
            </a:r>
            <a:r>
              <a:rPr lang="en-US" b="1" dirty="0">
                <a:latin typeface="Calibri"/>
              </a:rPr>
              <a:t>N₂ </a:t>
            </a:r>
            <a:r>
              <a:rPr lang="ru-RU" b="1" dirty="0">
                <a:latin typeface="Calibri"/>
              </a:rPr>
              <a:t> до </a:t>
            </a:r>
            <a:r>
              <a:rPr lang="en-US" b="1" dirty="0">
                <a:latin typeface="Calibri"/>
              </a:rPr>
              <a:t>NH₃</a:t>
            </a:r>
            <a:r>
              <a:rPr lang="ru-RU" b="1" dirty="0">
                <a:latin typeface="Calibri"/>
              </a:rPr>
              <a:t>. Оба процесса требуют затраты АТР, генерируемого АТР-</a:t>
            </a:r>
            <a:r>
              <a:rPr lang="ru-RU" b="1" dirty="0" err="1">
                <a:latin typeface="Calibri"/>
              </a:rPr>
              <a:t>синтазой</a:t>
            </a:r>
            <a:r>
              <a:rPr lang="ru-RU" b="1" dirty="0">
                <a:latin typeface="Calibri"/>
              </a:rPr>
              <a:t> за счет  градиента протонов Н⁺ .</a:t>
            </a:r>
          </a:p>
          <a:p>
            <a:r>
              <a:rPr lang="ru-RU" b="1" dirty="0" err="1">
                <a:solidFill>
                  <a:srgbClr val="FF0000"/>
                </a:solidFill>
                <a:latin typeface="Calibri"/>
              </a:rPr>
              <a:t>Биоводород</a:t>
            </a:r>
            <a:r>
              <a:rPr lang="ru-RU" b="1" dirty="0">
                <a:solidFill>
                  <a:srgbClr val="FF0000"/>
                </a:solidFill>
                <a:latin typeface="Calibri"/>
              </a:rPr>
              <a:t> – перспективное </a:t>
            </a:r>
            <a:r>
              <a:rPr lang="ru-RU" b="1" dirty="0" err="1">
                <a:solidFill>
                  <a:srgbClr val="FF0000"/>
                </a:solidFill>
                <a:latin typeface="Calibri"/>
              </a:rPr>
              <a:t>биотопливо</a:t>
            </a:r>
            <a:r>
              <a:rPr lang="ru-RU" b="1" dirty="0">
                <a:solidFill>
                  <a:srgbClr val="FF0000"/>
                </a:solidFill>
                <a:latin typeface="Calibri"/>
              </a:rPr>
              <a:t>.  2Н₂+О₂→2Н₂О (выделение 572 кДж/моль О₂)</a:t>
            </a:r>
          </a:p>
          <a:p>
            <a:r>
              <a:rPr lang="en-US" b="1" dirty="0">
                <a:latin typeface="Calibri"/>
              </a:rPr>
              <a:t>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31504" y="3933056"/>
            <a:ext cx="8928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/>
              </a:rPr>
              <a:t>(1) </a:t>
            </a:r>
            <a:r>
              <a:rPr lang="ru-RU" sz="1600" b="1" dirty="0">
                <a:latin typeface="Calibri"/>
              </a:rPr>
              <a:t>Пример: окисление </a:t>
            </a:r>
            <a:r>
              <a:rPr lang="ru-RU" sz="1600" b="1" dirty="0" err="1">
                <a:latin typeface="Calibri"/>
              </a:rPr>
              <a:t>пирувата</a:t>
            </a:r>
            <a:r>
              <a:rPr lang="ru-RU" sz="1600" b="1" dirty="0">
                <a:latin typeface="Calibri"/>
              </a:rPr>
              <a:t>. </a:t>
            </a:r>
            <a:r>
              <a:rPr lang="ru-RU" sz="1600" b="1" i="1" dirty="0" err="1">
                <a:latin typeface="Calibri"/>
              </a:rPr>
              <a:t>Пируват</a:t>
            </a:r>
            <a:r>
              <a:rPr lang="ru-RU" sz="1600" b="1" i="1" dirty="0">
                <a:latin typeface="Calibri"/>
              </a:rPr>
              <a:t> + </a:t>
            </a:r>
            <a:r>
              <a:rPr lang="ru-RU" sz="1600" b="1" i="1" dirty="0" err="1">
                <a:latin typeface="Calibri"/>
              </a:rPr>
              <a:t>СоА</a:t>
            </a:r>
            <a:r>
              <a:rPr lang="ru-RU" sz="1600" b="1" i="1" dirty="0">
                <a:latin typeface="Calibri"/>
              </a:rPr>
              <a:t> + </a:t>
            </a:r>
            <a:r>
              <a:rPr lang="en-US" sz="1600" b="1" i="1" dirty="0">
                <a:latin typeface="Calibri"/>
              </a:rPr>
              <a:t>NAD⁺ → </a:t>
            </a:r>
            <a:r>
              <a:rPr lang="ru-RU" sz="1600" b="1" i="1" dirty="0">
                <a:latin typeface="Calibri"/>
              </a:rPr>
              <a:t>Ацетил-Со</a:t>
            </a:r>
            <a:r>
              <a:rPr lang="en-US" sz="1600" b="1" i="1" dirty="0">
                <a:latin typeface="Calibri"/>
              </a:rPr>
              <a:t>A + NADH+H⁺</a:t>
            </a:r>
            <a:r>
              <a:rPr lang="ru-RU" sz="1600" b="1" i="1" dirty="0">
                <a:latin typeface="Calibri"/>
              </a:rPr>
              <a:t> + СО₂</a:t>
            </a:r>
            <a:r>
              <a:rPr lang="en-US" sz="1600" b="1" i="1" dirty="0">
                <a:latin typeface="Calibri"/>
              </a:rPr>
              <a:t> </a:t>
            </a:r>
            <a:r>
              <a:rPr lang="ru-RU" sz="1600" b="1" i="1" dirty="0">
                <a:latin typeface="Calibri"/>
              </a:rPr>
              <a:t> </a:t>
            </a:r>
            <a:endParaRPr lang="ru-RU" sz="1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816080" y="220486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ШШШШШ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4072" y="306896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ШШШШШ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079776" y="3861048"/>
            <a:ext cx="486054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8940316" y="3861048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401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017"/>
            <a:ext cx="10515600" cy="81381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Солнечная энергетика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456" y="850392"/>
            <a:ext cx="5611368" cy="5843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76" y="844676"/>
            <a:ext cx="5522976" cy="29729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04" y="1033272"/>
            <a:ext cx="224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1970 г.: 120 </a:t>
            </a:r>
            <a:r>
              <a:rPr lang="ru-RU" b="1" dirty="0" err="1" smtClean="0">
                <a:solidFill>
                  <a:srgbClr val="FF0000"/>
                </a:solidFill>
              </a:rPr>
              <a:t>долл</a:t>
            </a:r>
            <a:r>
              <a:rPr lang="ru-RU" b="1" dirty="0" smtClean="0">
                <a:solidFill>
                  <a:srgbClr val="FF0000"/>
                </a:solidFill>
              </a:rPr>
              <a:t>/Вт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3280" y="4727448"/>
            <a:ext cx="2231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2000г.: 3,5долл/Вт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3288" y="4087368"/>
            <a:ext cx="6364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Максимальный поток солнечной энергии на уровне моря: 1020 Вт/</a:t>
            </a:r>
            <a:r>
              <a:rPr lang="ru-RU" b="1" dirty="0" err="1" smtClean="0"/>
              <a:t>кв.м</a:t>
            </a:r>
            <a:r>
              <a:rPr lang="ru-RU" b="1" dirty="0" smtClean="0"/>
              <a:t>. Суммарно это в 10.000 раз больше </a:t>
            </a:r>
            <a:r>
              <a:rPr lang="ru-RU" b="1" dirty="0" smtClean="0"/>
              <a:t> потребления </a:t>
            </a:r>
            <a:r>
              <a:rPr lang="ru-RU" b="1" dirty="0" smtClean="0"/>
              <a:t>всей энергии человечеством. В 2010 г</a:t>
            </a:r>
            <a:r>
              <a:rPr lang="ru-RU" b="1" dirty="0" smtClean="0"/>
              <a:t>. </a:t>
            </a:r>
            <a:r>
              <a:rPr lang="ru-RU" b="1" dirty="0" smtClean="0"/>
              <a:t>на долю солнечной энергетики приходилось 0,1% от общемировой генерации энергии. Прогноз: к 2050 г. – 20 -25%.</a:t>
            </a:r>
          </a:p>
          <a:p>
            <a:r>
              <a:rPr lang="ru-RU" b="1" dirty="0" smtClean="0"/>
              <a:t>   Трудности: зависимость от  прозрачности атмосферы, сезонность, необходимость больших площадей, трудности утилизации фотоэлементов (наличие </a:t>
            </a:r>
            <a:r>
              <a:rPr lang="en-US" b="1" dirty="0" err="1" smtClean="0"/>
              <a:t>Pb</a:t>
            </a:r>
            <a:r>
              <a:rPr lang="en-US" b="1" dirty="0" smtClean="0"/>
              <a:t>, As</a:t>
            </a:r>
            <a:r>
              <a:rPr lang="ru-RU" b="1" dirty="0" smtClean="0"/>
              <a:t> и др.), КПД – не выше 30%, примерно </a:t>
            </a:r>
            <a:r>
              <a:rPr lang="ru-RU" b="1" dirty="0" smtClean="0"/>
              <a:t>70% </a:t>
            </a:r>
            <a:r>
              <a:rPr lang="ru-RU" b="1" dirty="0" smtClean="0"/>
              <a:t>идет на нагрев фотоэлементов.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87849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n-lt"/>
              </a:rPr>
              <a:t>Фиксация азота </a:t>
            </a:r>
            <a:r>
              <a:rPr lang="ru-RU" sz="3200" b="1" dirty="0" err="1">
                <a:solidFill>
                  <a:srgbClr val="FF0000"/>
                </a:solidFill>
                <a:latin typeface="+mn-lt"/>
              </a:rPr>
              <a:t>нитрогеназным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 комплексом</a:t>
            </a:r>
          </a:p>
        </p:txBody>
      </p:sp>
      <p:pic>
        <p:nvPicPr>
          <p:cNvPr id="1027" name="Picture 3" descr="H:\БИОЭНЕРГЕТИКА (МАТЕРИАЛЫ К НОВОМУ КУРСУ)\ФОТОСИНТЕЗ-Материалы\nitrogenase-Leninger-resiz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692696"/>
            <a:ext cx="576986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43016" y="692697"/>
            <a:ext cx="60380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При </a:t>
            </a:r>
            <a:r>
              <a:rPr lang="ru-RU" sz="2000" b="1" dirty="0"/>
              <a:t>окислении </a:t>
            </a:r>
            <a:r>
              <a:rPr lang="ru-RU" sz="2000" b="1" dirty="0" err="1"/>
              <a:t>пирувата</a:t>
            </a:r>
            <a:r>
              <a:rPr lang="ru-RU" sz="2000" b="1" dirty="0"/>
              <a:t> 8 электронов через </a:t>
            </a:r>
            <a:r>
              <a:rPr lang="ru-RU" sz="2000" b="1" dirty="0" err="1"/>
              <a:t>ферредоксин</a:t>
            </a:r>
            <a:r>
              <a:rPr lang="ru-RU" sz="2000" b="1" dirty="0"/>
              <a:t> (</a:t>
            </a:r>
            <a:r>
              <a:rPr lang="en-US" sz="2000" b="1" dirty="0" err="1"/>
              <a:t>Fd</a:t>
            </a:r>
            <a:r>
              <a:rPr lang="en-US" sz="2000" b="1" dirty="0"/>
              <a:t>) </a:t>
            </a:r>
            <a:r>
              <a:rPr lang="ru-RU" sz="2000" b="1" dirty="0"/>
              <a:t>поступают </a:t>
            </a:r>
            <a:r>
              <a:rPr lang="ru-RU" sz="2000" b="1" i="1" dirty="0"/>
              <a:t>по одному </a:t>
            </a:r>
            <a:r>
              <a:rPr lang="ru-RU" sz="2000" b="1" dirty="0"/>
              <a:t>в </a:t>
            </a:r>
            <a:r>
              <a:rPr lang="ru-RU" sz="2000" b="1" dirty="0" err="1"/>
              <a:t>окислительно</a:t>
            </a:r>
            <a:r>
              <a:rPr lang="ru-RU" sz="2000" b="1" dirty="0"/>
              <a:t>-восстановительную цепочку: редуктаза </a:t>
            </a:r>
            <a:r>
              <a:rPr lang="ru-RU" sz="2000" b="1" dirty="0" err="1"/>
              <a:t>динитрогеназа</a:t>
            </a:r>
            <a:r>
              <a:rPr lang="ru-RU" sz="2000" b="1" dirty="0"/>
              <a:t> </a:t>
            </a:r>
            <a:r>
              <a:rPr lang="ru-RU" sz="2000" b="1" dirty="0">
                <a:latin typeface="Calibri"/>
              </a:rPr>
              <a:t>→ </a:t>
            </a:r>
            <a:r>
              <a:rPr lang="ru-RU" sz="2000" b="1" dirty="0" err="1">
                <a:latin typeface="Calibri"/>
              </a:rPr>
              <a:t>динитрогеназа</a:t>
            </a:r>
            <a:r>
              <a:rPr lang="ru-RU" sz="2000" b="1" dirty="0">
                <a:latin typeface="Calibri"/>
              </a:rPr>
              <a:t>. Для восстановления 1 м-</a:t>
            </a:r>
            <a:r>
              <a:rPr lang="ru-RU" sz="2000" b="1" dirty="0" err="1">
                <a:latin typeface="Calibri"/>
              </a:rPr>
              <a:t>лы</a:t>
            </a:r>
            <a:r>
              <a:rPr lang="ru-RU" sz="2000" b="1" dirty="0">
                <a:latin typeface="Calibri"/>
              </a:rPr>
              <a:t> </a:t>
            </a:r>
            <a:r>
              <a:rPr lang="en-US" sz="2000" b="1" dirty="0">
                <a:latin typeface="Calibri"/>
              </a:rPr>
              <a:t>N₂ </a:t>
            </a:r>
            <a:r>
              <a:rPr lang="ru-RU" sz="2000" b="1" dirty="0">
                <a:latin typeface="Calibri"/>
              </a:rPr>
              <a:t>до </a:t>
            </a:r>
            <a:r>
              <a:rPr lang="en-US" sz="2000" b="1" dirty="0">
                <a:latin typeface="Calibri"/>
              </a:rPr>
              <a:t>NH₃ </a:t>
            </a:r>
            <a:r>
              <a:rPr lang="ru-RU" sz="2000" b="1" dirty="0">
                <a:latin typeface="Calibri"/>
              </a:rPr>
              <a:t>требуется 6е⁻: </a:t>
            </a:r>
            <a:r>
              <a:rPr lang="en-US" sz="2000" b="1" dirty="0">
                <a:latin typeface="Calibri"/>
              </a:rPr>
              <a:t>N₂ + 3H₂ </a:t>
            </a:r>
            <a:r>
              <a:rPr lang="ru-RU" sz="2000" b="1" dirty="0">
                <a:latin typeface="Calibri"/>
              </a:rPr>
              <a:t>+</a:t>
            </a:r>
            <a:r>
              <a:rPr lang="en-US" sz="2000" b="1" dirty="0">
                <a:latin typeface="Calibri"/>
              </a:rPr>
              <a:t> </a:t>
            </a:r>
            <a:r>
              <a:rPr lang="ru-RU" sz="2000" b="1" dirty="0">
                <a:latin typeface="Calibri"/>
              </a:rPr>
              <a:t>6е⁻</a:t>
            </a:r>
            <a:r>
              <a:rPr lang="en-US" sz="2000" b="1" dirty="0">
                <a:latin typeface="Calibri"/>
              </a:rPr>
              <a:t> </a:t>
            </a:r>
            <a:r>
              <a:rPr lang="ru-RU" sz="2000" b="1" dirty="0">
                <a:latin typeface="Calibri"/>
              </a:rPr>
              <a:t>→</a:t>
            </a:r>
            <a:r>
              <a:rPr lang="en-US" sz="2000" b="1" dirty="0">
                <a:latin typeface="Calibri"/>
              </a:rPr>
              <a:t> </a:t>
            </a:r>
            <a:r>
              <a:rPr lang="ru-RU" sz="2000" b="1" dirty="0">
                <a:latin typeface="Calibri"/>
              </a:rPr>
              <a:t>2</a:t>
            </a:r>
            <a:r>
              <a:rPr lang="en-US" sz="2000" b="1" dirty="0">
                <a:latin typeface="Calibri"/>
              </a:rPr>
              <a:t>NH₃.</a:t>
            </a:r>
          </a:p>
          <a:p>
            <a:r>
              <a:rPr lang="ru-RU" sz="2000" b="1" dirty="0">
                <a:latin typeface="Calibri"/>
              </a:rPr>
              <a:t>Кроме того, 2е⁻ требуются для обязательного  сопутствующего процесса - восстановления 2Н⁺ до Н₂. </a:t>
            </a:r>
          </a:p>
          <a:p>
            <a:r>
              <a:rPr lang="ru-RU" sz="2000" b="1" dirty="0">
                <a:latin typeface="Calibri"/>
              </a:rPr>
              <a:t> Итого: на фиксацию  1 м-</a:t>
            </a:r>
            <a:r>
              <a:rPr lang="ru-RU" sz="2000" b="1" dirty="0" err="1">
                <a:latin typeface="Calibri"/>
              </a:rPr>
              <a:t>лы</a:t>
            </a:r>
            <a:r>
              <a:rPr lang="ru-RU" sz="2000" b="1" dirty="0">
                <a:latin typeface="Calibri"/>
              </a:rPr>
              <a:t> </a:t>
            </a:r>
            <a:r>
              <a:rPr lang="en-US" sz="2000" b="1" dirty="0">
                <a:latin typeface="Calibri"/>
              </a:rPr>
              <a:t>N₂ </a:t>
            </a:r>
            <a:r>
              <a:rPr lang="ru-RU" sz="2000" b="1" dirty="0">
                <a:latin typeface="Calibri"/>
              </a:rPr>
              <a:t>тратится 8е⁻</a:t>
            </a:r>
            <a:r>
              <a:rPr lang="en-US" sz="2000" b="1" dirty="0">
                <a:latin typeface="Calibri"/>
              </a:rPr>
              <a:t> </a:t>
            </a:r>
            <a:r>
              <a:rPr lang="ru-RU" sz="2000" b="1" dirty="0">
                <a:latin typeface="Calibri"/>
              </a:rPr>
              <a:t>и 8Н⁺.</a:t>
            </a:r>
          </a:p>
          <a:p>
            <a:r>
              <a:rPr lang="ru-RU" sz="2000" b="1" dirty="0">
                <a:latin typeface="Calibri"/>
              </a:rPr>
              <a:t>Образовавшаяся м-ла </a:t>
            </a:r>
            <a:r>
              <a:rPr lang="en-US" sz="2000" b="1" dirty="0">
                <a:latin typeface="Calibri"/>
              </a:rPr>
              <a:t>NH₃ </a:t>
            </a:r>
            <a:r>
              <a:rPr lang="ru-RU" sz="2000" b="1" dirty="0">
                <a:latin typeface="Calibri"/>
              </a:rPr>
              <a:t>превращается в ион аммония: </a:t>
            </a:r>
            <a:r>
              <a:rPr lang="en-US" sz="2000" b="1" dirty="0">
                <a:latin typeface="Calibri"/>
              </a:rPr>
              <a:t>2NH₃ + 2H⁺ → 2NH₄⁺</a:t>
            </a:r>
            <a:r>
              <a:rPr lang="ru-RU" sz="2000" b="1" dirty="0">
                <a:latin typeface="Calibri"/>
              </a:rPr>
              <a:t>, на что затрачивается еще 2Н⁺.</a:t>
            </a:r>
          </a:p>
          <a:p>
            <a:r>
              <a:rPr lang="ru-RU" sz="2000" b="1" dirty="0">
                <a:latin typeface="Calibri"/>
              </a:rPr>
              <a:t>Итоговая реакция:</a:t>
            </a:r>
          </a:p>
          <a:p>
            <a:r>
              <a:rPr lang="en-US" sz="2000" b="1" dirty="0">
                <a:latin typeface="Calibri"/>
              </a:rPr>
              <a:t>N₂ + 10H⁺ + 8e⁻ + 16 ATP →</a:t>
            </a:r>
          </a:p>
          <a:p>
            <a:r>
              <a:rPr lang="en-US" sz="2000" b="1" dirty="0">
                <a:latin typeface="Calibri"/>
              </a:rPr>
              <a:t>2NH₄ + 16 ADP + 16P + H₂.</a:t>
            </a:r>
          </a:p>
          <a:p>
            <a:r>
              <a:rPr lang="ru-RU" sz="2000" b="1" dirty="0">
                <a:latin typeface="Calibri"/>
              </a:rPr>
              <a:t>Итоговая реакция протекает в 8 циклов, на каждый цикл расходуется 2АТР.</a:t>
            </a:r>
            <a:endParaRPr lang="en-US" sz="2000" b="1" dirty="0">
              <a:latin typeface="Calibri"/>
            </a:endParaRPr>
          </a:p>
          <a:p>
            <a:endParaRPr lang="en-US" b="1" dirty="0">
              <a:latin typeface="Calibri"/>
            </a:endParaRPr>
          </a:p>
          <a:p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31504" y="5949281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Calibri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63578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896" y="365125"/>
            <a:ext cx="1104290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Биоводород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 -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фотоферментативное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образование с участием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гидрогеназы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" y="1517905"/>
            <a:ext cx="6912864" cy="515721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96" y="3172969"/>
            <a:ext cx="4480560" cy="35021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43800" y="1435608"/>
            <a:ext cx="43342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2H⁺ + 2e⁻ → H₂</a:t>
            </a:r>
          </a:p>
          <a:p>
            <a:r>
              <a:rPr lang="ru-RU" sz="2000" b="1" dirty="0" smtClean="0"/>
              <a:t>В качестве донора электронов выступает восстановленный </a:t>
            </a:r>
            <a:r>
              <a:rPr lang="ru-RU" sz="2000" b="1" dirty="0" err="1" smtClean="0"/>
              <a:t>ферредоксин</a:t>
            </a:r>
            <a:r>
              <a:rPr lang="ru-RU" sz="2000" b="1" dirty="0" smtClean="0"/>
              <a:t> (</a:t>
            </a:r>
            <a:r>
              <a:rPr lang="en-US" sz="2000" b="1" dirty="0" err="1" smtClean="0"/>
              <a:t>Fd</a:t>
            </a:r>
            <a:r>
              <a:rPr lang="en-US" sz="2000" b="1" dirty="0" smtClean="0"/>
              <a:t>)</a:t>
            </a:r>
            <a:r>
              <a:rPr lang="ru-RU" sz="2000" b="1" dirty="0" smtClean="0"/>
              <a:t>:</a:t>
            </a:r>
          </a:p>
          <a:p>
            <a:pPr algn="ctr"/>
            <a:r>
              <a:rPr lang="en-US" sz="2000" b="1" dirty="0" smtClean="0"/>
              <a:t>2H⁺ + </a:t>
            </a:r>
            <a:r>
              <a:rPr lang="en-US" sz="2000" b="1" dirty="0" err="1" smtClean="0"/>
              <a:t>Fd</a:t>
            </a:r>
            <a:r>
              <a:rPr lang="en-US" sz="2000" b="1" dirty="0" smtClean="0"/>
              <a:t>(red) → H₂ + </a:t>
            </a:r>
            <a:r>
              <a:rPr lang="en-US" sz="2000" b="1" dirty="0" err="1" smtClean="0"/>
              <a:t>Fd</a:t>
            </a:r>
            <a:r>
              <a:rPr lang="en-US" sz="2000" b="1" dirty="0" smtClean="0"/>
              <a:t>(ox)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52302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81381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Схема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фотобиореактора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36" y="822960"/>
            <a:ext cx="9948671" cy="5724144"/>
          </a:xfrm>
        </p:spPr>
      </p:pic>
    </p:spTree>
    <p:extLst>
      <p:ext uri="{BB962C8B-B14F-4D97-AF65-F5344CB8AC3E}">
        <p14:creationId xmlns:p14="http://schemas.microsoft.com/office/powerpoint/2010/main" val="2722371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223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Парижское соглашение по климату (2015 г.)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06640" y="722376"/>
            <a:ext cx="47853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Парижское соглашение по климату было подготовлено взамен Киотского протокола. Оно не включает каких либо механизмов принуждения (санкций) к государствам, которые его подписали.</a:t>
            </a:r>
          </a:p>
          <a:p>
            <a:r>
              <a:rPr lang="ru-RU" b="1" dirty="0" smtClean="0"/>
              <a:t>   Декларируется: не допустить роста средней температуры Земли на 2⁰С к 2100 году, что возможно путем сокращения всех выбросов СО₂ к 2050 г.</a:t>
            </a:r>
          </a:p>
          <a:p>
            <a:r>
              <a:rPr lang="ru-RU" b="1" dirty="0" smtClean="0"/>
              <a:t>   Россия 23.09.2019 г. приняла соглашение, но считает, что его специальной ратификации не требуется. Россия   должна достичь к 2030 г. уровня выбросов не более 70% от уровня 1990 г., а реально этот уровень в 2018 г. составил всего около 52%. То есть соглашение Россия выполнила.</a:t>
            </a:r>
          </a:p>
          <a:p>
            <a:r>
              <a:rPr lang="ru-RU" b="1" dirty="0" smtClean="0"/>
              <a:t>   США вышли из соглашения в 2020 г., но вновь вернулись 19 февраля 2021 г.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658368"/>
            <a:ext cx="6976872" cy="6007607"/>
          </a:xfrm>
        </p:spPr>
      </p:pic>
    </p:spTree>
    <p:extLst>
      <p:ext uri="{BB962C8B-B14F-4D97-AF65-F5344CB8AC3E}">
        <p14:creationId xmlns:p14="http://schemas.microsoft.com/office/powerpoint/2010/main" val="1777386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72" y="64009"/>
            <a:ext cx="11978640" cy="97840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Поставки сырьевых ресурсов в Европу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795528"/>
            <a:ext cx="6754841" cy="5815584"/>
          </a:xfrm>
        </p:spPr>
      </p:pic>
      <p:sp>
        <p:nvSpPr>
          <p:cNvPr id="5" name="TextBox 4"/>
          <p:cNvSpPr txBox="1"/>
          <p:nvPr/>
        </p:nvSpPr>
        <p:spPr>
          <a:xfrm>
            <a:off x="7580376" y="868680"/>
            <a:ext cx="432511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Доля России в поставках природного газа в Европу:</a:t>
            </a:r>
          </a:p>
          <a:p>
            <a:r>
              <a:rPr lang="ru-RU" b="1" dirty="0" smtClean="0"/>
              <a:t>2019 г.    - 44,7% (198,97 млрд. м³).</a:t>
            </a:r>
          </a:p>
          <a:p>
            <a:r>
              <a:rPr lang="ru-RU" b="1" dirty="0" smtClean="0"/>
              <a:t>2020 г.     - 39,3% (174,87 млрд. м³).</a:t>
            </a:r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Доля России в поставках нефти в Европу:</a:t>
            </a:r>
          </a:p>
          <a:p>
            <a:r>
              <a:rPr lang="ru-RU" b="1" dirty="0" smtClean="0"/>
              <a:t>2019 г.   - 28% (262 млн. тонн).</a:t>
            </a:r>
          </a:p>
          <a:p>
            <a:r>
              <a:rPr lang="ru-RU" b="1" dirty="0" smtClean="0"/>
              <a:t>2020 г.   - 26,4 % (232,5 млн. тонн).</a:t>
            </a:r>
          </a:p>
          <a:p>
            <a:endParaRPr lang="ru-RU" b="1" dirty="0"/>
          </a:p>
          <a:p>
            <a:r>
              <a:rPr lang="ru-RU" b="1" dirty="0" smtClean="0"/>
              <a:t>Евросоюз планирует сокращение общего импорта к 2030 г. </a:t>
            </a:r>
            <a:r>
              <a:rPr lang="ru-RU" b="1" dirty="0"/>
              <a:t>п</a:t>
            </a:r>
            <a:r>
              <a:rPr lang="ru-RU" b="1" dirty="0" smtClean="0"/>
              <a:t>о сравнению с 2015 г:</a:t>
            </a:r>
          </a:p>
          <a:p>
            <a:r>
              <a:rPr lang="ru-RU" b="1" dirty="0" smtClean="0"/>
              <a:t>Угля – на 71-77%.</a:t>
            </a:r>
          </a:p>
          <a:p>
            <a:r>
              <a:rPr lang="ru-RU" b="1" dirty="0" smtClean="0"/>
              <a:t>Нефти – на 23-25%.</a:t>
            </a:r>
          </a:p>
          <a:p>
            <a:r>
              <a:rPr lang="ru-RU" b="1" dirty="0" smtClean="0"/>
              <a:t>Газа – на 13-19%.</a:t>
            </a:r>
          </a:p>
          <a:p>
            <a:endParaRPr lang="ru-RU" b="1" dirty="0"/>
          </a:p>
          <a:p>
            <a:r>
              <a:rPr lang="ru-RU" b="1" dirty="0" smtClean="0"/>
              <a:t>После 2030 г. по сравнению с 2015 г.:</a:t>
            </a:r>
          </a:p>
          <a:p>
            <a:r>
              <a:rPr lang="ru-RU" b="1" dirty="0" smtClean="0"/>
              <a:t>Уголь – полностью отказаться.</a:t>
            </a:r>
          </a:p>
          <a:p>
            <a:r>
              <a:rPr lang="ru-RU" b="1" dirty="0" smtClean="0"/>
              <a:t>Нефти  – на 78-79%.</a:t>
            </a:r>
          </a:p>
          <a:p>
            <a:r>
              <a:rPr lang="ru-RU" b="1" dirty="0" smtClean="0"/>
              <a:t>Газа – 58-67%.</a:t>
            </a:r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98700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106070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«Зеленая сделка» (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The European Green Deal)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48472" y="859536"/>
            <a:ext cx="36210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«Зеленая сделка» – одобрена Еврокомиссией в 2019 г. Цели: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Снизить выбросы парниковых газов к 2030 г. (усиленный вариант) на 55%.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Достичь полной «углеродной нейтральности» (переход к полностью «зеленой энергетике») к 2050 г.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Жесткие экономические механизмы достижения этих результатов не только для стран Евросоюза, но и для других стран.</a:t>
            </a:r>
            <a:endParaRPr lang="ru-RU" sz="2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859536"/>
            <a:ext cx="8165592" cy="580644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63" y="859536"/>
            <a:ext cx="3346705" cy="188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62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" y="1"/>
            <a:ext cx="11640312" cy="67665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Механизмы экономического принуждения к «зеленой сделке»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0" y="777240"/>
            <a:ext cx="4555759" cy="5852159"/>
          </a:xfrm>
        </p:spPr>
      </p:pic>
      <p:sp>
        <p:nvSpPr>
          <p:cNvPr id="5" name="TextBox 4"/>
          <p:cNvSpPr txBox="1"/>
          <p:nvPr/>
        </p:nvSpPr>
        <p:spPr>
          <a:xfrm>
            <a:off x="5321808" y="804672"/>
            <a:ext cx="66568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С целью заставить импортеров продукции в Евросоюз (ЕС) активизировать свою национальную политику по защите климата в ЕС с 1 января 2023 г. </a:t>
            </a:r>
            <a:r>
              <a:rPr lang="ru-RU" b="1" dirty="0" smtClean="0"/>
              <a:t>будет </a:t>
            </a:r>
            <a:r>
              <a:rPr lang="ru-RU" b="1" dirty="0" smtClean="0"/>
              <a:t>введен трансграничный углеродный налог (</a:t>
            </a:r>
            <a:r>
              <a:rPr lang="en-US" b="1" dirty="0" smtClean="0">
                <a:solidFill>
                  <a:srgbClr val="00B050"/>
                </a:solidFill>
              </a:rPr>
              <a:t>Border Carbon Tax, BCT</a:t>
            </a:r>
            <a:r>
              <a:rPr lang="en-US" b="1" dirty="0" smtClean="0"/>
              <a:t>)</a:t>
            </a:r>
            <a:r>
              <a:rPr lang="ru-RU" b="1" dirty="0" smtClean="0"/>
              <a:t>. Он направлен на компенсацию затрат </a:t>
            </a:r>
            <a:r>
              <a:rPr lang="ru-RU" b="1" i="1" dirty="0" smtClean="0"/>
              <a:t>европейских производителей </a:t>
            </a:r>
            <a:r>
              <a:rPr lang="ru-RU" b="1" i="1" dirty="0" smtClean="0"/>
              <a:t>(!) </a:t>
            </a:r>
            <a:r>
              <a:rPr lang="ru-RU" b="1" dirty="0" smtClean="0"/>
              <a:t>своих </a:t>
            </a:r>
            <a:r>
              <a:rPr lang="ru-RU" b="1" dirty="0"/>
              <a:t>з</a:t>
            </a:r>
            <a:r>
              <a:rPr lang="ru-RU" b="1" dirty="0" smtClean="0"/>
              <a:t>атрат на уменьшение выбросов парниковых газов – </a:t>
            </a:r>
            <a:r>
              <a:rPr lang="ru-RU" b="1" dirty="0" smtClean="0">
                <a:solidFill>
                  <a:srgbClr val="FF0000"/>
                </a:solidFill>
              </a:rPr>
              <a:t>за счет стран, не входящих в ЕС.</a:t>
            </a:r>
          </a:p>
          <a:p>
            <a:r>
              <a:rPr lang="ru-RU" b="1" dirty="0" smtClean="0"/>
              <a:t>   Планируемое увеличение доходов европейского бюджета от ВСТ – от 5 до 14 млрд. евро/год.</a:t>
            </a:r>
          </a:p>
          <a:p>
            <a:r>
              <a:rPr lang="ru-RU" b="1" dirty="0" smtClean="0"/>
              <a:t>   По проекту цена за 1 тонну выбросов СО₂ - 30 евро с тенденцией к увеличению.</a:t>
            </a:r>
          </a:p>
          <a:p>
            <a:r>
              <a:rPr lang="ru-RU" b="1" dirty="0" smtClean="0"/>
              <a:t>   Масштабная «декарбонизация» экономики ЕС (общие затраты – не менее 1 трлн. евро) приведет к:</a:t>
            </a:r>
          </a:p>
          <a:p>
            <a:r>
              <a:rPr lang="ru-RU" b="1" dirty="0"/>
              <a:t> </a:t>
            </a:r>
            <a:r>
              <a:rPr lang="ru-RU" b="1" dirty="0" smtClean="0"/>
              <a:t>  - снижению импорта сырья в ЕС (газ, нефть, металлы и др.), что  вызовет повышение цен на сырье;</a:t>
            </a:r>
          </a:p>
          <a:p>
            <a:r>
              <a:rPr lang="ru-RU" b="1" dirty="0"/>
              <a:t> </a:t>
            </a:r>
            <a:r>
              <a:rPr lang="ru-RU" b="1" dirty="0" smtClean="0"/>
              <a:t>  - рост инфляции;</a:t>
            </a:r>
          </a:p>
          <a:p>
            <a:r>
              <a:rPr lang="ru-RU" b="1" dirty="0"/>
              <a:t> </a:t>
            </a:r>
            <a:r>
              <a:rPr lang="ru-RU" b="1" dirty="0" smtClean="0"/>
              <a:t>  - неизбежному увеличению импорта металлов и минералов для производства солнечных батарей, </a:t>
            </a:r>
            <a:r>
              <a:rPr lang="ru-RU" b="1" dirty="0" err="1" smtClean="0"/>
              <a:t>ветрогенераторов</a:t>
            </a:r>
            <a:r>
              <a:rPr lang="ru-RU" b="1" dirty="0" smtClean="0"/>
              <a:t>, топливных элементов и батарей, </a:t>
            </a:r>
            <a:r>
              <a:rPr lang="ru-RU" b="1" dirty="0" err="1" smtClean="0"/>
              <a:t>электроавтомобилей</a:t>
            </a:r>
            <a:r>
              <a:rPr lang="ru-RU" b="1" dirty="0" smtClean="0"/>
              <a:t> и др. продукции;</a:t>
            </a:r>
          </a:p>
          <a:p>
            <a:r>
              <a:rPr lang="ru-RU" b="1" dirty="0"/>
              <a:t> </a:t>
            </a:r>
            <a:r>
              <a:rPr lang="ru-RU" b="1" dirty="0" smtClean="0"/>
              <a:t>- ответных мер других стран вплоть до «торговых войн».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97313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" y="109729"/>
            <a:ext cx="11905488" cy="74980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Опасности для России от трансграничного углеродного налога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859536"/>
            <a:ext cx="4636008" cy="5715000"/>
          </a:xfrm>
        </p:spPr>
      </p:pic>
      <p:sp>
        <p:nvSpPr>
          <p:cNvPr id="5" name="TextBox 4"/>
          <p:cNvSpPr txBox="1"/>
          <p:nvPr/>
        </p:nvSpPr>
        <p:spPr>
          <a:xfrm>
            <a:off x="5093208" y="923544"/>
            <a:ext cx="67391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Позиция России: данный налог направлен на создание несправедливых конкурентных преимуществ стран Евросоюза перед другими странами. Выбросы СО₂ из стран ЕС за все время измерений – 22% от мировой эмиссии, а от России – только 6%.</a:t>
            </a:r>
          </a:p>
          <a:p>
            <a:r>
              <a:rPr lang="ru-RU" b="1" dirty="0" smtClean="0"/>
              <a:t>   Этот налог опасен для России утратой (до 42%) рынков сбыта сырья (но не ранее 2035 г., т.к. к этому времени добыча собственного газа в ЕС упадет в 2 раза), и на рынке ЕС может появиться мощный конкурент России с меньшим «углеродным следом» - Саудовская Аравия.</a:t>
            </a:r>
          </a:p>
          <a:p>
            <a:r>
              <a:rPr lang="ru-RU" b="1" dirty="0" smtClean="0"/>
              <a:t>Риски для России: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Базовый сценарий: налог вводится в 2025 г. И распространяется только на прямые выбросы (непосредственно при производстве данной продукции). Потери экспортеров 33,3 млрд. евро в 2025-2030 г.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Негативный сценарий, налог вводится уже в 2022 г. и распространяется как на конкретного экспортера, так и на всю цепочку производителей. Потери экспортеров 50,6 млрд. евро.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Возможные компенсации отечественных потерь:  выпуск льготных «зеленых облигаций», участие в получении средств ЕС (до 10%) на экологические процедуры. 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99262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" y="64009"/>
            <a:ext cx="11612880" cy="9784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Перспективы использования различных источников энергии 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93" y="859536"/>
            <a:ext cx="5157141" cy="59070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34" y="1042417"/>
            <a:ext cx="6303301" cy="550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71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0"/>
            <a:ext cx="11576304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Мультидисциплинарные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исследования: главное направление науки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3010" name="Picture 2" descr="G:\Материалы к генетике гениальности\НБИК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8" y="978407"/>
            <a:ext cx="8640960" cy="44668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456" y="5589241"/>
            <a:ext cx="11823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Границы между науками стираются.  Один и тот же объект все чаще изучается разными науками.  Происходит конвергенция наук. </a:t>
            </a:r>
          </a:p>
          <a:p>
            <a:r>
              <a:rPr lang="ru-RU" b="1" dirty="0"/>
              <a:t>Физика вторгается в химию (химическая физика), химия в биологию (</a:t>
            </a:r>
            <a:r>
              <a:rPr lang="ru-RU" b="1" dirty="0" err="1"/>
              <a:t>бионеограническая</a:t>
            </a:r>
            <a:r>
              <a:rPr lang="ru-RU" b="1" dirty="0"/>
              <a:t> химия), физика и химия в биологию (молекулярная биология)</a:t>
            </a:r>
          </a:p>
        </p:txBody>
      </p:sp>
    </p:spTree>
    <p:extLst>
      <p:ext uri="{BB962C8B-B14F-4D97-AF65-F5344CB8AC3E}">
        <p14:creationId xmlns:p14="http://schemas.microsoft.com/office/powerpoint/2010/main" val="70847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529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Ветряные электростанции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251" y="1163783"/>
            <a:ext cx="5221605" cy="556952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1052944"/>
            <a:ext cx="5920509" cy="561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42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smtClean="0">
                <a:solidFill>
                  <a:srgbClr val="FF0000"/>
                </a:solidFill>
                <a:latin typeface="+mn-lt"/>
              </a:rPr>
              <a:t>Занятие  (экология-3)</a:t>
            </a:r>
            <a:endParaRPr lang="ru-RU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96895"/>
            <a:ext cx="10515600" cy="35800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1628123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58521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Ветроэнергетика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5" y="658368"/>
            <a:ext cx="6035047" cy="6071616"/>
          </a:xfrm>
        </p:spPr>
      </p:pic>
      <p:sp>
        <p:nvSpPr>
          <p:cNvPr id="5" name="TextBox 4"/>
          <p:cNvSpPr txBox="1"/>
          <p:nvPr/>
        </p:nvSpPr>
        <p:spPr>
          <a:xfrm>
            <a:off x="6169152" y="749808"/>
            <a:ext cx="5809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На долю ветроэнергетики (ВЭ) приходится 3% от мирового производства электроэнергии.</a:t>
            </a:r>
          </a:p>
          <a:p>
            <a:r>
              <a:rPr lang="ru-RU" b="1" dirty="0" smtClean="0"/>
              <a:t>   Запасы энергии ветра в ≥ 100 раз превышают запасы гидроэнергии всех рек планеты.</a:t>
            </a:r>
          </a:p>
          <a:p>
            <a:r>
              <a:rPr lang="ru-RU" b="1" dirty="0" smtClean="0"/>
              <a:t>   Уже к 2002 г. общая установленная мощность всех </a:t>
            </a:r>
            <a:r>
              <a:rPr lang="ru-RU" b="1" dirty="0" err="1" smtClean="0"/>
              <a:t>ветрогенераторов</a:t>
            </a:r>
            <a:r>
              <a:rPr lang="ru-RU" b="1" dirty="0" smtClean="0"/>
              <a:t> была больше чем 30 атомных электростанций.</a:t>
            </a:r>
          </a:p>
          <a:p>
            <a:r>
              <a:rPr lang="ru-RU" b="1" dirty="0" smtClean="0"/>
              <a:t>   Работа одного </a:t>
            </a:r>
            <a:r>
              <a:rPr lang="ru-RU" b="1" dirty="0" err="1" smtClean="0"/>
              <a:t>ветрогенератора</a:t>
            </a:r>
            <a:r>
              <a:rPr lang="ru-RU" b="1" dirty="0"/>
              <a:t> </a:t>
            </a:r>
            <a:r>
              <a:rPr lang="ru-RU" b="1" dirty="0" smtClean="0"/>
              <a:t>мощностью 1 МВт за 20 лет экономит 29 тыс. тонн угля или 92 тыс. баррелей нефти.</a:t>
            </a:r>
          </a:p>
          <a:p>
            <a:r>
              <a:rPr lang="ru-RU" b="1" dirty="0" smtClean="0"/>
              <a:t>   К 2050 г. ветроэнергетика позволит сократить выбросы СО₂ в атмосферу на 1,5 млрд. тонн.</a:t>
            </a:r>
          </a:p>
          <a:p>
            <a:r>
              <a:rPr lang="ru-RU" b="1" dirty="0" smtClean="0"/>
              <a:t>   Трудности: непостоянство силы и направления ветряных потоков ведет к неравномерности генерации энергии, требуются большие площади и очень емкие аккумуляторы. 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32" y="5166360"/>
            <a:ext cx="5093208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29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8873"/>
            <a:ext cx="10515600" cy="90525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Гидроэнергетика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6" y="841248"/>
            <a:ext cx="5973972" cy="5394959"/>
          </a:xfrm>
        </p:spPr>
      </p:pic>
      <p:sp>
        <p:nvSpPr>
          <p:cNvPr id="5" name="TextBox 4"/>
          <p:cNvSpPr txBox="1"/>
          <p:nvPr/>
        </p:nvSpPr>
        <p:spPr>
          <a:xfrm>
            <a:off x="365760" y="6419088"/>
            <a:ext cx="647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Красноярская ГЭС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28232" y="841248"/>
            <a:ext cx="54558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Для устройства  гидроэлектростанций требуется: а) постоянная обеспеченность водой круглый год; б) большой уклон реки для строительства плотины.</a:t>
            </a:r>
          </a:p>
          <a:p>
            <a:r>
              <a:rPr lang="ru-RU" b="1" dirty="0" smtClean="0"/>
              <a:t>Трудности: а)высокие затраты на строительство; б) чаще всего, удаленность от потребителей; в) затопление поселений и земель, пригодных для сельского хозяйства; г) опасности прорыва плотины; д) экологические проблемы: снижение численности рыб, исчезновение мест гнездования птиц и др. 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32" y="3426571"/>
            <a:ext cx="5590032" cy="313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7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8412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Атомная </a:t>
            </a:r>
            <a:r>
              <a:rPr lang="ru-RU" sz="3200" b="1" smtClean="0">
                <a:solidFill>
                  <a:srgbClr val="FF0000"/>
                </a:solidFill>
                <a:latin typeface="+mn-lt"/>
              </a:rPr>
              <a:t>энергетика 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" y="731520"/>
            <a:ext cx="7445925" cy="5998464"/>
          </a:xfrm>
        </p:spPr>
      </p:pic>
      <p:sp>
        <p:nvSpPr>
          <p:cNvPr id="5" name="TextBox 4"/>
          <p:cNvSpPr txBox="1"/>
          <p:nvPr/>
        </p:nvSpPr>
        <p:spPr>
          <a:xfrm>
            <a:off x="7818119" y="731520"/>
            <a:ext cx="420454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Принцип работы: цепная реакция деления ядер </a:t>
            </a:r>
            <a:r>
              <a:rPr lang="en-US" sz="2000" b="1" dirty="0" smtClean="0"/>
              <a:t>U235</a:t>
            </a:r>
            <a:r>
              <a:rPr lang="ru-RU" sz="2000" b="1" dirty="0" smtClean="0"/>
              <a:t> или </a:t>
            </a:r>
            <a:r>
              <a:rPr lang="en-US" sz="2000" b="1" dirty="0" smtClean="0"/>
              <a:t>Pu239 </a:t>
            </a:r>
            <a:r>
              <a:rPr lang="ru-RU" sz="2000" b="1" dirty="0" smtClean="0"/>
              <a:t>приводит к выделению тепла, которое используется в </a:t>
            </a:r>
            <a:r>
              <a:rPr lang="ru-RU" sz="2000" b="1" dirty="0" err="1" smtClean="0"/>
              <a:t>теплогенераторах</a:t>
            </a:r>
            <a:r>
              <a:rPr lang="ru-RU" sz="2000" b="1" dirty="0" smtClean="0"/>
              <a:t> для получения электроэнергии.</a:t>
            </a:r>
          </a:p>
          <a:p>
            <a:r>
              <a:rPr lang="ru-RU" sz="2000" b="1" dirty="0" smtClean="0"/>
              <a:t>   Атомная энергетика вырабатывает около 13% всей электроэнергии в мире.</a:t>
            </a:r>
          </a:p>
          <a:p>
            <a:r>
              <a:rPr lang="ru-RU" sz="2000" b="1" dirty="0" smtClean="0"/>
              <a:t>   Трудности: а) проблемы утилизации радиоактивных отходов; б) аварии, приводящие к экологическим катастрофам; в) выделение в среду больше тепла, чем ТЭС; г) опасности «двойного применения» – в мирных и военных целях; д) поводы к военным акциям (операция Израиля «Опера»).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317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789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Операция Израиля «Опера» в июне 1981 г.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50976"/>
            <a:ext cx="5833871" cy="55961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48" y="3273552"/>
            <a:ext cx="5635752" cy="31910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376" y="950976"/>
            <a:ext cx="2935224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54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74980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Цепная реакция деления ядер урана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822960"/>
            <a:ext cx="5379720" cy="5715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943" y="822960"/>
            <a:ext cx="6296025" cy="571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06440" y="969264"/>
            <a:ext cx="3090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Kr – </a:t>
            </a:r>
            <a:r>
              <a:rPr lang="ru-RU" b="1" dirty="0" smtClean="0"/>
              <a:t>криптон</a:t>
            </a:r>
          </a:p>
          <a:p>
            <a:r>
              <a:rPr lang="ru-RU" b="1" dirty="0" err="1" smtClean="0"/>
              <a:t>Ва</a:t>
            </a:r>
            <a:r>
              <a:rPr lang="ru-RU" b="1" dirty="0" smtClean="0"/>
              <a:t> – барий</a:t>
            </a:r>
          </a:p>
          <a:p>
            <a:r>
              <a:rPr lang="en-US" b="1" dirty="0" err="1" smtClean="0"/>
              <a:t>Rb</a:t>
            </a:r>
            <a:r>
              <a:rPr lang="en-US" b="1" dirty="0" smtClean="0"/>
              <a:t> – </a:t>
            </a:r>
            <a:r>
              <a:rPr lang="ru-RU" b="1" dirty="0" smtClean="0"/>
              <a:t>рубидий</a:t>
            </a:r>
          </a:p>
          <a:p>
            <a:r>
              <a:rPr lang="en-US" b="1" dirty="0" err="1" smtClean="0"/>
              <a:t>Sc</a:t>
            </a:r>
            <a:r>
              <a:rPr lang="en-US" b="1" dirty="0" smtClean="0"/>
              <a:t>  -  </a:t>
            </a:r>
            <a:r>
              <a:rPr lang="ru-RU" b="1" dirty="0" smtClean="0"/>
              <a:t>цезий</a:t>
            </a:r>
          </a:p>
          <a:p>
            <a:r>
              <a:rPr lang="en-US" b="1" dirty="0" err="1" smtClean="0"/>
              <a:t>Sr</a:t>
            </a:r>
            <a:r>
              <a:rPr lang="en-US" b="1" dirty="0" smtClean="0"/>
              <a:t>   - </a:t>
            </a:r>
            <a:r>
              <a:rPr lang="ru-RU" b="1" dirty="0" smtClean="0"/>
              <a:t> стронций</a:t>
            </a:r>
            <a:endParaRPr lang="en-US" b="1" dirty="0" smtClean="0"/>
          </a:p>
          <a:p>
            <a:r>
              <a:rPr lang="en-US" b="1" dirty="0" smtClean="0"/>
              <a:t>La -   </a:t>
            </a:r>
            <a:r>
              <a:rPr lang="ru-RU" b="1" dirty="0" smtClean="0"/>
              <a:t>лантан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34335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86867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Обогащение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U23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5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32" y="740664"/>
            <a:ext cx="5876544" cy="57904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37192" y="1499616"/>
            <a:ext cx="245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UF₆ - </a:t>
            </a:r>
            <a:r>
              <a:rPr lang="ru-RU" sz="1600" b="1" dirty="0" err="1" smtClean="0"/>
              <a:t>гексафторид</a:t>
            </a:r>
            <a:r>
              <a:rPr lang="ru-RU" sz="1600" b="1" dirty="0" smtClean="0"/>
              <a:t> урана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25312" y="6281928"/>
            <a:ext cx="606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Коэффициент сепарации для одной центрифуги всего 1,01</a:t>
            </a:r>
            <a:endParaRPr lang="ru-RU" b="1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3" y="1179577"/>
            <a:ext cx="6000369" cy="5037886"/>
          </a:xfrm>
        </p:spPr>
      </p:pic>
    </p:spTree>
    <p:extLst>
      <p:ext uri="{BB962C8B-B14F-4D97-AF65-F5344CB8AC3E}">
        <p14:creationId xmlns:p14="http://schemas.microsoft.com/office/powerpoint/2010/main" val="29648879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2446</Words>
  <Application>Microsoft Office PowerPoint</Application>
  <PresentationFormat>Широкоэкранный</PresentationFormat>
  <Paragraphs>152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Занятие (экология-3)</vt:lpstr>
      <vt:lpstr>Солнечная энергетика</vt:lpstr>
      <vt:lpstr>Ветряные электростанции</vt:lpstr>
      <vt:lpstr>Ветроэнергетика</vt:lpstr>
      <vt:lpstr>Гидроэнергетика</vt:lpstr>
      <vt:lpstr>Атомная энергетика </vt:lpstr>
      <vt:lpstr>Операция Израиля «Опера» в июне 1981 г.</vt:lpstr>
      <vt:lpstr>Цепная реакция деления ядер урана</vt:lpstr>
      <vt:lpstr>Обогащение U235 </vt:lpstr>
      <vt:lpstr>К истории создания газовой центрифуги (Сухуми)</vt:lpstr>
      <vt:lpstr>Атомная электростанция</vt:lpstr>
      <vt:lpstr>Сравнительная характеристика загрязнения окружающей среды от работы АЭС и ТЭС  (на 1 ГВт·ч выработанной электроэнергии)</vt:lpstr>
      <vt:lpstr>Авария на Чернобыльской АЭС (26 апреля 1986 г.) </vt:lpstr>
      <vt:lpstr>Водородная энергетика</vt:lpstr>
      <vt:lpstr>Гениальное предвидение Жуля Верна, автора «Таинственного острова»</vt:lpstr>
      <vt:lpstr>«Вода – это уголь грядущих веков»  Жуль Верн «Таинственный остров»</vt:lpstr>
      <vt:lpstr>Электролизер и топливный элемент</vt:lpstr>
      <vt:lpstr>Перспективы водородной энергетики</vt:lpstr>
      <vt:lpstr>Биоводород – фотоферментативное  образование с участием нитрогеназы</vt:lpstr>
      <vt:lpstr>Фиксация азота нитрогеназным комплексом</vt:lpstr>
      <vt:lpstr>Биоводород  - фотоферментативное образование с участием гидрогеназы</vt:lpstr>
      <vt:lpstr>Схема фотобиореактора</vt:lpstr>
      <vt:lpstr>Парижское соглашение по климату (2015 г.)</vt:lpstr>
      <vt:lpstr>Поставки сырьевых ресурсов в Европу</vt:lpstr>
      <vt:lpstr>«Зеленая сделка» (The European Green Deal)</vt:lpstr>
      <vt:lpstr>Механизмы экономического принуждения к «зеленой сделке»</vt:lpstr>
      <vt:lpstr>Опасности для России от трансграничного углеродного налога</vt:lpstr>
      <vt:lpstr>Перспективы использования различных источников энергии </vt:lpstr>
      <vt:lpstr>Мультидисциплинарные исследования: главное направление науки</vt:lpstr>
      <vt:lpstr>Занятие  (экология-3)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(экология-3)</dc:title>
  <dc:creator>Кирилл</dc:creator>
  <cp:lastModifiedBy>Кирилл А. Мошков</cp:lastModifiedBy>
  <cp:revision>65</cp:revision>
  <dcterms:created xsi:type="dcterms:W3CDTF">2021-06-19T16:08:11Z</dcterms:created>
  <dcterms:modified xsi:type="dcterms:W3CDTF">2021-10-11T08:34:27Z</dcterms:modified>
</cp:coreProperties>
</file>