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8" r:id="rId12"/>
    <p:sldId id="298" r:id="rId13"/>
    <p:sldId id="288" r:id="rId14"/>
    <p:sldId id="265" r:id="rId15"/>
    <p:sldId id="266" r:id="rId16"/>
    <p:sldId id="267" r:id="rId17"/>
    <p:sldId id="293" r:id="rId18"/>
    <p:sldId id="290" r:id="rId19"/>
    <p:sldId id="294" r:id="rId20"/>
    <p:sldId id="295" r:id="rId21"/>
    <p:sldId id="296" r:id="rId22"/>
    <p:sldId id="269" r:id="rId23"/>
    <p:sldId id="289" r:id="rId24"/>
    <p:sldId id="270" r:id="rId25"/>
    <p:sldId id="271" r:id="rId26"/>
    <p:sldId id="273" r:id="rId27"/>
    <p:sldId id="274" r:id="rId28"/>
    <p:sldId id="284" r:id="rId29"/>
    <p:sldId id="285" r:id="rId30"/>
    <p:sldId id="291" r:id="rId31"/>
    <p:sldId id="292" r:id="rId32"/>
    <p:sldId id="28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10F0C-99E3-460F-9B68-0A5F1638E48A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85549-2BC8-4E05-9485-12BF0463B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0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85549-2BC8-4E05-9485-12BF0463B82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4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9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9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5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6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7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3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9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2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6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5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E0A7-964C-43D1-A7C3-AAD495B61C7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2B89-AE5F-4458-8DCF-C9103B863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1441"/>
            <a:ext cx="9144000" cy="105155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Занятие (экология-1)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63625"/>
            <a:ext cx="9144000" cy="49469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32" y="1143001"/>
            <a:ext cx="6894576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4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Путаница с терминологией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" y="758952"/>
            <a:ext cx="7201662" cy="5934456"/>
          </a:xfrm>
        </p:spPr>
      </p:pic>
      <p:sp>
        <p:nvSpPr>
          <p:cNvPr id="5" name="TextBox 4"/>
          <p:cNvSpPr txBox="1"/>
          <p:nvPr/>
        </p:nvSpPr>
        <p:spPr>
          <a:xfrm>
            <a:off x="7708392" y="877824"/>
            <a:ext cx="42245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Два определения экологии: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Классическое: Изучение взаимоотношений человека, других животных, растений, микроорганизмов между собой и с окружающей средой. 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 обиходном языке под экологией понимается чаще всего охрана окружающей среды, ее защита от неблагоприятных воздействий промышленности, вырубки лесов, загрязнения вод и атмосферы  и т.п. Реализация этих задач экологии возможна лишь в результате о коллективных действий всех стран.</a:t>
            </a:r>
          </a:p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1707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96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«Как сын грустит о матери, грустим мы о Земле, она одна»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024128"/>
            <a:ext cx="6894576" cy="5650992"/>
          </a:xfrm>
        </p:spPr>
      </p:pic>
      <p:sp>
        <p:nvSpPr>
          <p:cNvPr id="3" name="TextBox 2"/>
          <p:cNvSpPr txBox="1"/>
          <p:nvPr/>
        </p:nvSpPr>
        <p:spPr>
          <a:xfrm>
            <a:off x="9628632" y="1280160"/>
            <a:ext cx="2468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формуле Фрэнка Дрейка для расчета количества цивилизаций в нашей Галактике (Млечный путь): время жизни цивилизации, способной к контакту не более  10 000 лет.</a:t>
            </a:r>
          </a:p>
          <a:p>
            <a:r>
              <a:rPr lang="ru-RU" b="1" dirty="0" smtClean="0"/>
              <a:t>   Дальше цивилизация вымирает в результате войн и/или  загрязнения планеты.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617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46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Поиски внеземных цивилизаций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(проект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SETI  - Search for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Extraterrestrial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Intelligence)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1427357"/>
            <a:ext cx="5185317" cy="5263375"/>
          </a:xfrm>
        </p:spPr>
      </p:pic>
      <p:sp>
        <p:nvSpPr>
          <p:cNvPr id="5" name="TextBox 4"/>
          <p:cNvSpPr txBox="1"/>
          <p:nvPr/>
        </p:nvSpPr>
        <p:spPr>
          <a:xfrm>
            <a:off x="5475249" y="1304693"/>
            <a:ext cx="67167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основ</a:t>
            </a:r>
            <a:r>
              <a:rPr lang="en-US" b="1" dirty="0" smtClean="0"/>
              <a:t>e</a:t>
            </a:r>
            <a:r>
              <a:rPr lang="ru-RU" b="1" dirty="0" smtClean="0"/>
              <a:t> проекта</a:t>
            </a:r>
            <a:r>
              <a:rPr lang="en-US" b="1" dirty="0" smtClean="0"/>
              <a:t> SETI </a:t>
            </a:r>
            <a:r>
              <a:rPr lang="ru-RU" b="1" dirty="0" smtClean="0"/>
              <a:t>была положена формула Фрэнка Дрейка (1960 г.) для приблизительной оценки количества</a:t>
            </a:r>
            <a:r>
              <a:rPr lang="en-US" b="1" dirty="0" smtClean="0"/>
              <a:t> N</a:t>
            </a:r>
            <a:r>
              <a:rPr lang="ru-RU" b="1" dirty="0" smtClean="0"/>
              <a:t> внеземных цивилизаций в нашей Галактике (Млечный Путь):</a:t>
            </a:r>
          </a:p>
          <a:p>
            <a:r>
              <a:rPr lang="en-US" b="1" dirty="0" smtClean="0"/>
              <a:t>N = A x B x C x D x E x F x G,</a:t>
            </a:r>
          </a:p>
          <a:p>
            <a:r>
              <a:rPr lang="ru-RU" b="1" dirty="0" smtClean="0"/>
              <a:t>Где: А – кол-во звезд, образующихся в Галактике за год (7);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В – </a:t>
            </a:r>
            <a:r>
              <a:rPr lang="en-US" b="1" dirty="0" smtClean="0"/>
              <a:t> </a:t>
            </a:r>
            <a:r>
              <a:rPr lang="ru-RU" b="1" dirty="0" smtClean="0"/>
              <a:t>доля звезд, обладающих планетами (0,5);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С  - среднее кол-во планет в планетной системе с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подходящими для жизни условиями (2);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en-US" b="1" dirty="0" smtClean="0"/>
              <a:t>D – </a:t>
            </a:r>
            <a:r>
              <a:rPr lang="ru-RU" b="1" dirty="0" smtClean="0"/>
              <a:t>вероятность зарождения жизни на планете с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подходящими условиями (1);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en-US" b="1" dirty="0" smtClean="0"/>
              <a:t>E –</a:t>
            </a:r>
            <a:r>
              <a:rPr lang="ru-RU" b="1" dirty="0" smtClean="0"/>
              <a:t> вероятность развития жизни до разумных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форм (10</a:t>
            </a:r>
            <a:r>
              <a:rPr lang="ru-RU" b="1" dirty="0" smtClean="0">
                <a:latin typeface="Calibri" panose="020F0502020204030204" pitchFamily="34" charset="0"/>
              </a:rPr>
              <a:t>⁻²)</a:t>
            </a:r>
            <a:r>
              <a:rPr lang="ru-RU" b="1" dirty="0" smtClean="0"/>
              <a:t>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en-US" b="1" dirty="0" smtClean="0"/>
              <a:t>F - </a:t>
            </a:r>
            <a:r>
              <a:rPr lang="ru-RU" b="1" dirty="0" smtClean="0"/>
              <a:t> вероятность развития разумной жизни до </a:t>
            </a:r>
            <a:r>
              <a:rPr lang="en-US" b="1" dirty="0" smtClean="0"/>
              <a:t> </a:t>
            </a:r>
            <a:r>
              <a:rPr lang="ru-RU" b="1" dirty="0" smtClean="0"/>
              <a:t>состояния,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когда она способна к контакту и ищет его (10</a:t>
            </a:r>
            <a:r>
              <a:rPr lang="ru-RU" b="1" dirty="0" smtClean="0">
                <a:latin typeface="Calibri" panose="020F0502020204030204" pitchFamily="34" charset="0"/>
              </a:rPr>
              <a:t>⁻²)</a:t>
            </a:r>
            <a:r>
              <a:rPr lang="ru-RU" b="1" dirty="0" smtClean="0"/>
              <a:t>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</a:t>
            </a:r>
            <a:r>
              <a:rPr lang="en-US" b="1" dirty="0" smtClean="0"/>
              <a:t>G –</a:t>
            </a:r>
            <a:r>
              <a:rPr lang="ru-RU" b="1" dirty="0" smtClean="0"/>
              <a:t> время жизни цивилизации, способной к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контакту (10 000 лет).</a:t>
            </a:r>
          </a:p>
          <a:p>
            <a:r>
              <a:rPr lang="ru-RU" b="1" dirty="0" smtClean="0"/>
              <a:t>Тогда: </a:t>
            </a:r>
            <a:r>
              <a:rPr lang="en-US" b="1" dirty="0" smtClean="0">
                <a:solidFill>
                  <a:srgbClr val="C00000"/>
                </a:solidFill>
              </a:rPr>
              <a:t>N = 10</a:t>
            </a:r>
            <a:r>
              <a:rPr lang="en-US" b="1" dirty="0" smtClean="0"/>
              <a:t>.</a:t>
            </a:r>
          </a:p>
          <a:p>
            <a:r>
              <a:rPr lang="ru-RU" b="1" dirty="0" smtClean="0"/>
              <a:t>Современные оценки более пессимистичны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N = 2·10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⁻².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69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77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ТОП-9 экологических проблем на нашей Земле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2" y="804672"/>
            <a:ext cx="7738831" cy="5852159"/>
          </a:xfrm>
        </p:spPr>
      </p:pic>
      <p:sp>
        <p:nvSpPr>
          <p:cNvPr id="5" name="TextBox 4"/>
          <p:cNvSpPr txBox="1"/>
          <p:nvPr/>
        </p:nvSpPr>
        <p:spPr>
          <a:xfrm>
            <a:off x="8183880" y="877824"/>
            <a:ext cx="3774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Изменение климата (глобальное потепление).</a:t>
            </a:r>
          </a:p>
          <a:p>
            <a:r>
              <a:rPr lang="ru-RU" b="1" dirty="0" smtClean="0"/>
              <a:t>2. Получение энергии  путем сжигания ископаемого топлива ведет к увеличению содержания парниковых газов (СО₂ и др.).</a:t>
            </a:r>
          </a:p>
          <a:p>
            <a:r>
              <a:rPr lang="ru-RU" b="1" dirty="0" smtClean="0"/>
              <a:t>3. Нехватка питьевой воды.</a:t>
            </a:r>
          </a:p>
          <a:p>
            <a:r>
              <a:rPr lang="ru-RU" b="1" dirty="0" smtClean="0"/>
              <a:t>4. Уменьшение биоразнообразия – исчезновение многих видов.</a:t>
            </a:r>
          </a:p>
          <a:p>
            <a:r>
              <a:rPr lang="ru-RU" b="1" dirty="0" smtClean="0"/>
              <a:t>5. Загрязнение атмосферы.</a:t>
            </a:r>
          </a:p>
          <a:p>
            <a:r>
              <a:rPr lang="ru-RU" b="1" dirty="0" smtClean="0"/>
              <a:t>6. Загрязнение воды.</a:t>
            </a:r>
          </a:p>
          <a:p>
            <a:r>
              <a:rPr lang="ru-RU" b="1" dirty="0" smtClean="0"/>
              <a:t>7. </a:t>
            </a:r>
            <a:r>
              <a:rPr lang="ru-RU" b="1" dirty="0" smtClean="0"/>
              <a:t>Загрязнение  отходами </a:t>
            </a:r>
            <a:r>
              <a:rPr lang="ru-RU" b="1" dirty="0" smtClean="0"/>
              <a:t>деятельности человека.</a:t>
            </a:r>
          </a:p>
          <a:p>
            <a:r>
              <a:rPr lang="ru-RU" b="1" dirty="0" smtClean="0"/>
              <a:t>8. Разрушение озонового слоя выбросами </a:t>
            </a:r>
            <a:r>
              <a:rPr lang="ru-RU" b="1" dirty="0" err="1" smtClean="0"/>
              <a:t>хлорфторуглеродов</a:t>
            </a:r>
            <a:r>
              <a:rPr lang="ru-RU" b="1" dirty="0" smtClean="0"/>
              <a:t> </a:t>
            </a:r>
            <a:r>
              <a:rPr lang="ru-RU" b="1" dirty="0" smtClean="0"/>
              <a:t>(фреон и др.).</a:t>
            </a:r>
          </a:p>
          <a:p>
            <a:r>
              <a:rPr lang="ru-RU" b="1" dirty="0" smtClean="0"/>
              <a:t>9. Уменьшение рыбных запасов.</a:t>
            </a:r>
          </a:p>
          <a:p>
            <a:r>
              <a:rPr lang="ru-RU" b="1" dirty="0" smtClean="0"/>
              <a:t>10. </a:t>
            </a:r>
            <a:r>
              <a:rPr lang="ru-RU" b="1" dirty="0" smtClean="0"/>
              <a:t>Пожары и вырубка </a:t>
            </a:r>
            <a:r>
              <a:rPr lang="ru-RU" b="1" dirty="0" smtClean="0"/>
              <a:t>лесов.</a:t>
            </a:r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252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7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Возможны ли  коллективные действия разных стран по защите окружающей среды?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9" y="950977"/>
            <a:ext cx="5577839" cy="4398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1" y="950977"/>
            <a:ext cx="5946267" cy="4398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89" y="5660136"/>
            <a:ext cx="1177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 войны на Земле ведутся за обладанием </a:t>
            </a:r>
            <a:r>
              <a:rPr lang="ru-RU" b="1" dirty="0" smtClean="0">
                <a:solidFill>
                  <a:srgbClr val="FF0000"/>
                </a:solidFill>
              </a:rPr>
              <a:t>ресурсов</a:t>
            </a:r>
            <a:r>
              <a:rPr lang="ru-RU" b="1" dirty="0" smtClean="0"/>
              <a:t> (природных, технических, человеческих),  </a:t>
            </a:r>
            <a:r>
              <a:rPr lang="ru-RU" b="1" dirty="0" smtClean="0">
                <a:solidFill>
                  <a:srgbClr val="FF0000"/>
                </a:solidFill>
              </a:rPr>
              <a:t>путей</a:t>
            </a:r>
            <a:r>
              <a:rPr lang="ru-RU" b="1" dirty="0" smtClean="0"/>
              <a:t> их доставки и за </a:t>
            </a:r>
            <a:r>
              <a:rPr lang="ru-RU" b="1" dirty="0" smtClean="0"/>
              <a:t>расширение </a:t>
            </a:r>
            <a:r>
              <a:rPr lang="ru-RU" b="1" dirty="0" smtClean="0"/>
              <a:t>действующих </a:t>
            </a:r>
            <a:r>
              <a:rPr lang="ru-RU" b="1" dirty="0" smtClean="0">
                <a:solidFill>
                  <a:srgbClr val="FF0000"/>
                </a:solidFill>
              </a:rPr>
              <a:t>рынков сбыта</a:t>
            </a:r>
            <a:r>
              <a:rPr lang="ru-RU" b="1" dirty="0" smtClean="0"/>
              <a:t> и </a:t>
            </a:r>
            <a:r>
              <a:rPr lang="ru-RU" b="1" dirty="0" smtClean="0"/>
              <a:t>создание </a:t>
            </a:r>
            <a:r>
              <a:rPr lang="ru-RU" b="1" dirty="0" smtClean="0"/>
              <a:t>новых.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437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412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Мировые экологические проблемы надо рассматривать  в рамках геополитики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941833"/>
            <a:ext cx="5577840" cy="5568696"/>
          </a:xfrm>
        </p:spPr>
      </p:pic>
      <p:sp>
        <p:nvSpPr>
          <p:cNvPr id="5" name="TextBox 4"/>
          <p:cNvSpPr txBox="1"/>
          <p:nvPr/>
        </p:nvSpPr>
        <p:spPr>
          <a:xfrm>
            <a:off x="5943600" y="941832"/>
            <a:ext cx="6137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Геополитика</a:t>
            </a:r>
            <a:r>
              <a:rPr lang="ru-RU" sz="2000" b="1" dirty="0" smtClean="0"/>
              <a:t> – концепция о доминирующей роли географического положения государств в целях </a:t>
            </a:r>
            <a:r>
              <a:rPr lang="ru-RU" sz="2000" b="1" dirty="0" smtClean="0"/>
              <a:t>их контроля за: </a:t>
            </a:r>
            <a:r>
              <a:rPr lang="ru-RU" sz="2000" b="1" dirty="0" smtClean="0"/>
              <a:t>а) </a:t>
            </a:r>
            <a:r>
              <a:rPr lang="ru-RU" sz="2000" b="1" dirty="0" smtClean="0"/>
              <a:t>территориями, </a:t>
            </a:r>
            <a:r>
              <a:rPr lang="ru-RU" sz="2000" b="1" dirty="0" smtClean="0"/>
              <a:t>которые содержат важные для этих государств ресурсы, б) </a:t>
            </a:r>
            <a:r>
              <a:rPr lang="ru-RU" sz="2000" b="1" dirty="0" smtClean="0"/>
              <a:t>путями </a:t>
            </a:r>
            <a:r>
              <a:rPr lang="ru-RU" sz="2000" b="1" dirty="0" smtClean="0"/>
              <a:t>их доставки и в) </a:t>
            </a:r>
            <a:r>
              <a:rPr lang="ru-RU" sz="2000" b="1" dirty="0" smtClean="0"/>
              <a:t>рынками </a:t>
            </a:r>
            <a:r>
              <a:rPr lang="ru-RU" sz="2000" b="1" dirty="0" smtClean="0"/>
              <a:t>сбыта своей продукции.</a:t>
            </a:r>
          </a:p>
          <a:p>
            <a:r>
              <a:rPr lang="ru-RU" sz="2000" b="1" dirty="0" smtClean="0"/>
              <a:t>   Основное положение геополитики – постоянное противоречие между цивилизациями </a:t>
            </a:r>
            <a:r>
              <a:rPr lang="ru-RU" sz="2000" b="1" dirty="0" smtClean="0">
                <a:solidFill>
                  <a:srgbClr val="FF0000"/>
                </a:solidFill>
              </a:rPr>
              <a:t>СУШИ </a:t>
            </a:r>
            <a:r>
              <a:rPr lang="ru-RU" sz="2000" b="1" dirty="0" smtClean="0"/>
              <a:t>(страны Бегемота – </a:t>
            </a:r>
            <a:r>
              <a:rPr lang="ru-RU" sz="2000" b="1" dirty="0" err="1" smtClean="0"/>
              <a:t>теллурократия</a:t>
            </a:r>
            <a:r>
              <a:rPr lang="ru-RU" sz="2000" b="1" dirty="0" smtClean="0"/>
              <a:t>) и </a:t>
            </a:r>
            <a:r>
              <a:rPr lang="ru-RU" sz="2000" b="1" dirty="0" smtClean="0">
                <a:solidFill>
                  <a:srgbClr val="0070C0"/>
                </a:solidFill>
              </a:rPr>
              <a:t>МОРЯ</a:t>
            </a:r>
            <a:r>
              <a:rPr lang="ru-RU" sz="2000" b="1" dirty="0" smtClean="0"/>
              <a:t> (страны морского чудовища, Левиафана, - </a:t>
            </a:r>
            <a:r>
              <a:rPr lang="ru-RU" sz="2000" b="1" dirty="0" err="1" smtClean="0"/>
              <a:t>талассократия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04154"/>
            <a:ext cx="6137910" cy="28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9966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Россия - 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Хартлэнд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069848"/>
            <a:ext cx="6912864" cy="5532120"/>
          </a:xfrm>
        </p:spPr>
      </p:pic>
      <p:sp>
        <p:nvSpPr>
          <p:cNvPr id="5" name="TextBox 4"/>
          <p:cNvSpPr txBox="1"/>
          <p:nvPr/>
        </p:nvSpPr>
        <p:spPr>
          <a:xfrm>
            <a:off x="7059168" y="905256"/>
            <a:ext cx="48280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err="1" smtClean="0"/>
              <a:t>Хартлэнд</a:t>
            </a:r>
            <a:r>
              <a:rPr lang="ru-RU" sz="2000" b="1" dirty="0" smtClean="0"/>
              <a:t> (</a:t>
            </a:r>
            <a:r>
              <a:rPr lang="en-US" sz="2000" b="1" dirty="0" smtClean="0"/>
              <a:t>Heartland) – </a:t>
            </a:r>
            <a:r>
              <a:rPr lang="ru-RU" sz="2000" b="1" dirty="0" smtClean="0"/>
              <a:t>«срединная земля», приблизительно совпадает с территорией Российской империи и СССР. Это понятие  введено основоположником геополитики </a:t>
            </a:r>
            <a:r>
              <a:rPr lang="ru-RU" sz="2000" b="1" dirty="0" err="1" smtClean="0"/>
              <a:t>Хелфордом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Маккиндером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Хартлэнд</a:t>
            </a:r>
            <a:r>
              <a:rPr lang="ru-RU" sz="2000" b="1" dirty="0" smtClean="0"/>
              <a:t> – представляет огромный интерес для стран </a:t>
            </a:r>
            <a:r>
              <a:rPr lang="ru-RU" sz="2000" b="1" dirty="0" smtClean="0">
                <a:solidFill>
                  <a:srgbClr val="0070C0"/>
                </a:solidFill>
              </a:rPr>
              <a:t>МОРЯ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талассократии</a:t>
            </a:r>
            <a:r>
              <a:rPr lang="ru-RU" sz="2000" b="1" dirty="0" smtClean="0"/>
              <a:t>) ввиду своих огромных природных </a:t>
            </a:r>
            <a:r>
              <a:rPr lang="ru-RU" sz="2000" b="1" dirty="0" smtClean="0">
                <a:solidFill>
                  <a:srgbClr val="FF0000"/>
                </a:solidFill>
              </a:rPr>
              <a:t>ресурсов</a:t>
            </a:r>
            <a:r>
              <a:rPr lang="ru-RU" sz="2000" b="1" dirty="0" smtClean="0"/>
              <a:t>, однако недоступных для этих стран ввиду своего географического (континентального) положения.</a:t>
            </a:r>
          </a:p>
          <a:p>
            <a:r>
              <a:rPr lang="ru-RU" sz="2000" b="1" dirty="0" smtClean="0"/>
              <a:t>   </a:t>
            </a:r>
            <a:r>
              <a:rPr lang="ru-RU" sz="2000" b="1" dirty="0" err="1" smtClean="0"/>
              <a:t>Маккиндер</a:t>
            </a:r>
            <a:r>
              <a:rPr lang="ru-RU" sz="2000" b="1" dirty="0" smtClean="0"/>
              <a:t>: «</a:t>
            </a:r>
            <a:r>
              <a:rPr lang="ru-RU" sz="2000" b="1" i="1" dirty="0" smtClean="0"/>
              <a:t>Кто контролирует </a:t>
            </a:r>
            <a:r>
              <a:rPr lang="ru-RU" sz="2000" b="1" i="1" dirty="0" err="1" smtClean="0"/>
              <a:t>Хартлэнд</a:t>
            </a:r>
            <a:r>
              <a:rPr lang="ru-RU" sz="2000" b="1" i="1" dirty="0" smtClean="0"/>
              <a:t>, тот контролирует Мировой остров (Евразия+ Африка), кто контролирует Мировой остров, тот командует миром</a:t>
            </a:r>
            <a:r>
              <a:rPr lang="ru-RU" sz="2000" b="1" dirty="0" smtClean="0"/>
              <a:t>».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4745736" y="3026664"/>
            <a:ext cx="292608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57400" y="3163824"/>
            <a:ext cx="329184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8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92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«Жизненное пространство» -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“Lebensraum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im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Osten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”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749808"/>
            <a:ext cx="5949696" cy="5879591"/>
          </a:xfrm>
        </p:spPr>
      </p:pic>
      <p:sp>
        <p:nvSpPr>
          <p:cNvPr id="5" name="TextBox 4"/>
          <p:cNvSpPr txBox="1"/>
          <p:nvPr/>
        </p:nvSpPr>
        <p:spPr>
          <a:xfrm>
            <a:off x="6327648" y="786384"/>
            <a:ext cx="5864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Жизненное пространство на Востоке – важнейший план немецкой пропаганды как кайзера Вильгельма </a:t>
            </a:r>
            <a:r>
              <a:rPr lang="en-US" b="1" dirty="0" smtClean="0"/>
              <a:t>II</a:t>
            </a:r>
            <a:r>
              <a:rPr lang="ru-RU" b="1" dirty="0"/>
              <a:t> </a:t>
            </a:r>
            <a:r>
              <a:rPr lang="ru-RU" b="1" dirty="0" smtClean="0"/>
              <a:t>перед Первой мировой войной, так и главным образом Гитлера перед Второй мировой войной. Направлен на захват и заселение германскими народами (т.н. «арийцами») территорий Восточной Европы и России.</a:t>
            </a:r>
          </a:p>
          <a:p>
            <a:r>
              <a:rPr lang="ru-RU" b="1" dirty="0" smtClean="0"/>
              <a:t>   План был ориентирован на захват плодородных земель Украины (территория богатая черноземом), и нефтяных месторождений Баку.</a:t>
            </a:r>
          </a:p>
          <a:p>
            <a:r>
              <a:rPr lang="ru-RU" b="1" dirty="0" smtClean="0"/>
              <a:t>Похожие планы существуют и в </a:t>
            </a:r>
            <a:r>
              <a:rPr lang="ru-RU" b="1" smtClean="0"/>
              <a:t>настоящее время: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3685032"/>
            <a:ext cx="5513832" cy="31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0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78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Россия – лидер по суммарным доказанным запасам полезных ископаемых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03538"/>
              </p:ext>
            </p:extLst>
          </p:nvPr>
        </p:nvGraphicFramePr>
        <p:xfrm>
          <a:off x="838200" y="877821"/>
          <a:ext cx="10515600" cy="5646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92">
                  <a:extLst>
                    <a:ext uri="{9D8B030D-6E8A-4147-A177-3AD203B41FA5}">
                      <a16:colId xmlns:a16="http://schemas.microsoft.com/office/drawing/2014/main" val="2562971577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795138038"/>
                    </a:ext>
                  </a:extLst>
                </a:gridCol>
                <a:gridCol w="3099816">
                  <a:extLst>
                    <a:ext uri="{9D8B030D-6E8A-4147-A177-3AD203B41FA5}">
                      <a16:colId xmlns:a16="http://schemas.microsoft.com/office/drawing/2014/main" val="3140390570"/>
                    </a:ext>
                  </a:extLst>
                </a:gridCol>
                <a:gridCol w="3608832">
                  <a:extLst>
                    <a:ext uri="{9D8B030D-6E8A-4147-A177-3AD203B41FA5}">
                      <a16:colId xmlns:a16="http://schemas.microsoft.com/office/drawing/2014/main" val="585113627"/>
                    </a:ext>
                  </a:extLst>
                </a:gridCol>
              </a:tblGrid>
              <a:tr h="471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Уголь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Нефть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497874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Россия – 24,38 %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15,16 %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5,16 %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934894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Иран – 16,48 %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13,45 %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65529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Катар -11,56 %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14534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США – 6,91 %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23,33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3,39 %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849460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Туркмения – 5,91 %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111313"/>
                  </a:ext>
                </a:extLst>
              </a:tr>
              <a:tr h="46463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Саудовская Аравия – 4,57 %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16,68 %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531946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ОАЭ – 2,95 %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6,31 %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31232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Нигерия – 2,79 %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41849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 - 1,46 %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13, 24 %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893997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Австралия – 1,55%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13,94 %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325213"/>
                  </a:ext>
                </a:extLst>
              </a:tr>
              <a:tr h="4710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Венесуэла – 2,75 %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19,59 %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950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33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589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Гренландия – Остров сокровищ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9" y="841248"/>
            <a:ext cx="5200731" cy="5797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8" y="461772"/>
            <a:ext cx="2155779" cy="1746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768096"/>
            <a:ext cx="3593592" cy="2542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5712" y="841248"/>
            <a:ext cx="2872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1946 г. США предложили Дании продать Гренландию за 100 млн. долл. + бонус: территории на севере Аляски.   Датчане отказались, может быть, </a:t>
            </a:r>
            <a:r>
              <a:rPr lang="ru-RU" b="1" dirty="0"/>
              <a:t>и</a:t>
            </a:r>
            <a:r>
              <a:rPr lang="ru-RU" b="1" dirty="0" smtClean="0"/>
              <a:t> зря – через 20 лет там найдут нефть!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32120" y="3310128"/>
            <a:ext cx="6327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2019 г. Дональд Трамп вновь поднял этот вопрос, Дания опять отказалась. В этот раз не зря.</a:t>
            </a:r>
          </a:p>
          <a:p>
            <a:r>
              <a:rPr lang="ru-RU" b="1" dirty="0" smtClean="0"/>
              <a:t>   В Гренландии большие запасы полезных ископаемых: 230 тыс. т. урановых руд, нефть – 50 млрд. баррелей нефти, цинковая и свинцовая руда (160 тыс. т. и 61 тыс. т.), золотоносная руда (438 тыс. т.), </a:t>
            </a:r>
            <a:r>
              <a:rPr lang="ru-RU" b="1" dirty="0"/>
              <a:t>а</a:t>
            </a:r>
            <a:r>
              <a:rPr lang="ru-RU" b="1" dirty="0" smtClean="0"/>
              <a:t>лмазы. </a:t>
            </a:r>
          </a:p>
          <a:p>
            <a:r>
              <a:rPr lang="ru-RU" b="1" dirty="0" smtClean="0"/>
              <a:t>   По запасам редкоземельных металлов (РЗМ) Гренландия (1,5 </a:t>
            </a:r>
            <a:r>
              <a:rPr lang="ru-RU" b="1" dirty="0" err="1" smtClean="0"/>
              <a:t>мл.т</a:t>
            </a:r>
            <a:r>
              <a:rPr lang="ru-RU" b="1" dirty="0" smtClean="0"/>
              <a:t>.) близка к США (1,4 </a:t>
            </a:r>
            <a:r>
              <a:rPr lang="ru-RU" b="1" dirty="0" err="1" smtClean="0"/>
              <a:t>млн.т</a:t>
            </a:r>
            <a:r>
              <a:rPr lang="ru-RU" b="1" dirty="0" smtClean="0"/>
              <a:t>.).</a:t>
            </a:r>
          </a:p>
          <a:p>
            <a:r>
              <a:rPr lang="ru-RU" b="1" dirty="0" smtClean="0"/>
              <a:t>   Добыча РЗМ в Гренландии уже контролируется китайскими акционерами. Китай лидер по запасам РЗМ, а также осуществляет производство 97% оксидов  и 89% сплавов всех мировых РЗМ.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591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Кто такая? 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ridays 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or 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uture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307592"/>
            <a:ext cx="7205472" cy="5385816"/>
          </a:xfrm>
        </p:spPr>
      </p:pic>
    </p:spTree>
    <p:extLst>
      <p:ext uri="{BB962C8B-B14F-4D97-AF65-F5344CB8AC3E}">
        <p14:creationId xmlns:p14="http://schemas.microsoft.com/office/powerpoint/2010/main" val="2014217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593"/>
            <a:ext cx="10515600" cy="877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Курильские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острова – предмет притязаний Японии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4" y="1042416"/>
            <a:ext cx="7847784" cy="52260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042416"/>
            <a:ext cx="3335628" cy="2414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57032" y="3655441"/>
            <a:ext cx="3749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Вулкан Кудрявый на о. Итуруп – крупнейшее в мире месторождение чистого (без примесей) рения: 20 т/год. Рений в благодаря свой феноменальной </a:t>
            </a:r>
            <a:r>
              <a:rPr lang="ru-RU" b="1" dirty="0" err="1" smtClean="0"/>
              <a:t>термоустойчивости</a:t>
            </a:r>
            <a:r>
              <a:rPr lang="ru-RU" b="1" dirty="0" smtClean="0"/>
              <a:t> совершенно необходим при производстве реактивных двигателей. </a:t>
            </a:r>
          </a:p>
          <a:p>
            <a:r>
              <a:rPr lang="ru-RU" b="1" dirty="0" smtClean="0"/>
              <a:t>Ежегодная добыча  в мире: 40-50 т.</a:t>
            </a:r>
          </a:p>
          <a:p>
            <a:r>
              <a:rPr lang="ru-RU" b="1" dirty="0" smtClean="0"/>
              <a:t>России сейчас необходимо не менее 5 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475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1"/>
            <a:ext cx="10515600" cy="9052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Актуальность Курильских островов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859536"/>
            <a:ext cx="6247082" cy="5678424"/>
          </a:xfrm>
        </p:spPr>
      </p:pic>
    </p:spTree>
    <p:extLst>
      <p:ext uri="{BB962C8B-B14F-4D97-AF65-F5344CB8AC3E}">
        <p14:creationId xmlns:p14="http://schemas.microsoft.com/office/powerpoint/2010/main" val="122546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98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«Римский клуб»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8" y="685800"/>
            <a:ext cx="6440368" cy="5998463"/>
          </a:xfrm>
        </p:spPr>
      </p:pic>
      <p:sp>
        <p:nvSpPr>
          <p:cNvPr id="5" name="TextBox 4"/>
          <p:cNvSpPr txBox="1"/>
          <p:nvPr/>
        </p:nvSpPr>
        <p:spPr>
          <a:xfrm>
            <a:off x="6976872" y="813816"/>
            <a:ext cx="49011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FF0000"/>
                </a:solidFill>
              </a:rPr>
              <a:t>Римский клуб</a:t>
            </a:r>
            <a:r>
              <a:rPr lang="ru-RU" b="1" dirty="0" smtClean="0"/>
              <a:t>» </a:t>
            </a:r>
            <a:r>
              <a:rPr lang="ru-RU" b="1" dirty="0" smtClean="0"/>
              <a:t>– международная неправительственная организация (аналитический центр), созданная в 1968 г. В клуб входит ровно 100 членов – представители мировой политической, финансовой, культурной и научной элиты. </a:t>
            </a:r>
          </a:p>
          <a:p>
            <a:r>
              <a:rPr lang="ru-RU" b="1" dirty="0" smtClean="0"/>
              <a:t>     Клуб заказывает и финансирует исследования в различных социально значимых областях, в </a:t>
            </a:r>
            <a:r>
              <a:rPr lang="ru-RU" b="1" dirty="0" err="1" smtClean="0"/>
              <a:t>т.ч</a:t>
            </a:r>
            <a:r>
              <a:rPr lang="ru-RU" b="1" dirty="0" smtClean="0"/>
              <a:t>. </a:t>
            </a:r>
            <a:r>
              <a:rPr lang="ru-RU" b="1" dirty="0" smtClean="0"/>
              <a:t>изучение </a:t>
            </a:r>
            <a:r>
              <a:rPr lang="ru-RU" b="1" dirty="0" smtClean="0"/>
              <a:t>перспектив развития биосферы и путей предотвращения глобального эколого-экономического кризиса.</a:t>
            </a:r>
          </a:p>
          <a:p>
            <a:r>
              <a:rPr lang="ru-RU" b="1" dirty="0" smtClean="0"/>
              <a:t>     По этой тематике опубликованы доклады:</a:t>
            </a:r>
          </a:p>
          <a:p>
            <a:r>
              <a:rPr lang="ru-RU" b="1" dirty="0" smtClean="0"/>
              <a:t>«Пределы роста» (1972),</a:t>
            </a:r>
          </a:p>
          <a:p>
            <a:r>
              <a:rPr lang="ru-RU" b="1" dirty="0" smtClean="0"/>
              <a:t>«За пределами роста» (1989),</a:t>
            </a:r>
          </a:p>
          <a:p>
            <a:r>
              <a:rPr lang="ru-RU" b="1" dirty="0" smtClean="0"/>
              <a:t>«За пределами роста, 30 лет спустя» (2004),</a:t>
            </a:r>
          </a:p>
          <a:p>
            <a:r>
              <a:rPr lang="ru-RU" b="1" dirty="0" smtClean="0"/>
              <a:t>«Разорение природы» (2012),</a:t>
            </a:r>
          </a:p>
          <a:p>
            <a:r>
              <a:rPr lang="ru-RU" b="1" dirty="0" smtClean="0"/>
              <a:t>«Как добыча полезных ископаемых грабит планету» (2014),</a:t>
            </a:r>
          </a:p>
          <a:p>
            <a:r>
              <a:rPr lang="ru-RU" b="1" dirty="0" smtClean="0"/>
              <a:t>«</a:t>
            </a:r>
            <a:r>
              <a:rPr lang="en-US" b="1" dirty="0" smtClean="0"/>
              <a:t>Com on! </a:t>
            </a:r>
            <a:r>
              <a:rPr lang="ru-RU" b="1" dirty="0" smtClean="0"/>
              <a:t>Капитализм, близорукость, население и разрушение планеты» (2018) и др.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120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132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Экологические организации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894493"/>
            <a:ext cx="2152650" cy="23424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93" y="961167"/>
            <a:ext cx="2295525" cy="2438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28" y="942306"/>
            <a:ext cx="1857375" cy="2457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8" y="4239958"/>
            <a:ext cx="2628900" cy="1743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56" y="4075366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7" y="3959352"/>
            <a:ext cx="2679192" cy="1859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448" y="3236976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Всемирный фонд дикой природы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9156" y="3399756"/>
            <a:ext cx="251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Гринпис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81545" y="3399756"/>
            <a:ext cx="400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Международный зеленый крест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5448" y="6153912"/>
            <a:ext cx="344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Всероссийское общество охраны природы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3360" y="6071616"/>
            <a:ext cx="389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Международный союз охраны природы и природных ресурсов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6071616"/>
            <a:ext cx="378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Международный социально-экологический союз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97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Экологическая нагрузка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4" y="612648"/>
            <a:ext cx="6568772" cy="6070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3992" y="713232"/>
            <a:ext cx="5120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Нагрузка на окружающую среду со стороны деятельности человека - </a:t>
            </a:r>
            <a:r>
              <a:rPr lang="ru-RU" b="1" dirty="0" smtClean="0">
                <a:solidFill>
                  <a:srgbClr val="FF0000"/>
                </a:solidFill>
              </a:rPr>
              <a:t>экологический след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en-US" b="1" dirty="0" smtClean="0"/>
              <a:t>ecological footprint)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Экологическая нагрузка определяется как земельная территория, необходимая для:</a:t>
            </a:r>
          </a:p>
          <a:p>
            <a:r>
              <a:rPr lang="ru-RU" b="1" dirty="0" smtClean="0"/>
              <a:t>  а) производства нужного количества ресурсов: продовольствия, др. товаров, площадей под </a:t>
            </a:r>
            <a:r>
              <a:rPr lang="ru-RU" b="1" dirty="0" smtClean="0"/>
              <a:t>промышленные предприятия </a:t>
            </a:r>
            <a:r>
              <a:rPr lang="ru-RU" b="1" dirty="0" smtClean="0"/>
              <a:t>и  домовую застройку и </a:t>
            </a:r>
            <a:r>
              <a:rPr lang="ru-RU" b="1" dirty="0" err="1" smtClean="0"/>
              <a:t>т.п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 б) разложения выбросов, производимых в результате хозяйственной деятельности (прежде всего, СО₂, который выделяется при сжигании топлива). </a:t>
            </a:r>
          </a:p>
          <a:p>
            <a:endParaRPr lang="ru-RU" b="1" dirty="0" smtClean="0"/>
          </a:p>
          <a:p>
            <a:r>
              <a:rPr lang="ru-RU" b="1" dirty="0" smtClean="0"/>
              <a:t>   Выяснилось, что </a:t>
            </a:r>
            <a:r>
              <a:rPr lang="ru-RU" b="1" dirty="0" smtClean="0"/>
              <a:t>потребности</a:t>
            </a:r>
            <a:r>
              <a:rPr lang="ru-RU" b="1" dirty="0" smtClean="0"/>
              <a:t> человечества, </a:t>
            </a:r>
            <a:r>
              <a:rPr lang="ru-RU" b="1" dirty="0" smtClean="0"/>
              <a:t>начиная с 1980 г.,  уже на 20% </a:t>
            </a:r>
            <a:r>
              <a:rPr lang="ru-RU" b="1" dirty="0" smtClean="0"/>
              <a:t>превышают </a:t>
            </a:r>
            <a:r>
              <a:rPr lang="ru-RU" b="1" dirty="0" smtClean="0"/>
              <a:t>уровень </a:t>
            </a:r>
            <a:r>
              <a:rPr lang="ru-RU" b="1" dirty="0" err="1" smtClean="0"/>
              <a:t>самоподдержания</a:t>
            </a:r>
            <a:r>
              <a:rPr lang="ru-RU" b="1" dirty="0" smtClean="0"/>
              <a:t> (потенциальной емкости биосферы, еще способной к </a:t>
            </a:r>
            <a:r>
              <a:rPr lang="ru-RU" b="1" i="1" dirty="0" smtClean="0"/>
              <a:t>обратимой регенерации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Этот уровень был превышен еще в 80-х годах </a:t>
            </a:r>
            <a:r>
              <a:rPr lang="en-US" b="1" dirty="0" smtClean="0"/>
              <a:t>XX</a:t>
            </a:r>
            <a:r>
              <a:rPr lang="ru-RU" b="1" dirty="0" smtClean="0"/>
              <a:t> века.   </a:t>
            </a:r>
            <a:endParaRPr lang="ru-RU" b="1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024974" y="1964424"/>
            <a:ext cx="265176" cy="20223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828032" y="1453896"/>
            <a:ext cx="859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17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10424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Можно ли вернуть развитие человеческой деятельности обратно в безопасную зону?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9" y="1020953"/>
            <a:ext cx="520508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80" y="1020952"/>
            <a:ext cx="6062472" cy="435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" y="5586984"/>
            <a:ext cx="1161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 этой проблемы очевидно: увеличить уровень потребления в бедных странах и снизить экологическую нагрузку в богатых. Однако общество в целом – </a:t>
            </a:r>
            <a:r>
              <a:rPr lang="ru-RU" b="1" dirty="0" smtClean="0">
                <a:solidFill>
                  <a:srgbClr val="FF0000"/>
                </a:solidFill>
              </a:rPr>
              <a:t>эгоистично</a:t>
            </a:r>
            <a:r>
              <a:rPr lang="ru-RU" b="1" dirty="0" smtClean="0"/>
              <a:t>, оно не только не желает добровольно уменьшить уровень потребления в богатых странах (что привело бы к снижению нагрузки), но хочет и дальше повышать уровень потребления путем наращивания </a:t>
            </a:r>
            <a:r>
              <a:rPr lang="ru-RU" b="1" i="1" dirty="0" smtClean="0"/>
              <a:t>промышленного производства (экономического роста)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4742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82297"/>
            <a:ext cx="11594592" cy="11064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Стремительный  рост промышленного производства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9440" y="1097280"/>
            <a:ext cx="5074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Уже более 200 лет именно промышленный рост определяет поведение мировой социально-экономической системы.</a:t>
            </a:r>
          </a:p>
          <a:p>
            <a:r>
              <a:rPr lang="ru-RU" sz="2400" b="1" dirty="0" smtClean="0"/>
              <a:t>   Общий объем </a:t>
            </a:r>
            <a:r>
              <a:rPr lang="ru-RU" sz="2400" b="1" dirty="0" smtClean="0"/>
              <a:t>промышленного производства </a:t>
            </a:r>
            <a:r>
              <a:rPr lang="ru-RU" sz="2400" b="1" dirty="0" smtClean="0"/>
              <a:t>неуклонно </a:t>
            </a:r>
            <a:r>
              <a:rPr lang="ru-RU" sz="2400" b="1" dirty="0" smtClean="0"/>
              <a:t>растет, </a:t>
            </a:r>
            <a:r>
              <a:rPr lang="ru-RU" sz="2400" b="1" dirty="0" smtClean="0"/>
              <a:t>несмотря на периодические спады (скачки цен на нефть, эпидемии и др. краткосрочные факторы). </a:t>
            </a:r>
          </a:p>
          <a:p>
            <a:r>
              <a:rPr lang="ru-RU" sz="2400" b="1" dirty="0" smtClean="0"/>
              <a:t>   Производство промышленной продукции увеличивается   быстрее, чем численность населения; это приводит к </a:t>
            </a:r>
            <a:r>
              <a:rPr lang="ru-RU" sz="2400" b="1" i="1" dirty="0" smtClean="0"/>
              <a:t>некоторому</a:t>
            </a:r>
            <a:r>
              <a:rPr lang="ru-RU" sz="2400" b="1" dirty="0" smtClean="0"/>
              <a:t> повышению среднего уровня благосостояния.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64" y="832105"/>
            <a:ext cx="6835076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2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5760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Рост численности населения Земли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7888" y="822960"/>
            <a:ext cx="35570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1650 г. – 0,5 млрд. Прирост – 0,3%, удвоение – 240 лет.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1900 г. - 1,6 млрд. Прирост – 0,7-0,8%, удвоение 100 лет.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1965 г. – 3,3-3,5 млрд. Прирост – </a:t>
            </a:r>
            <a:r>
              <a:rPr lang="ru-RU" sz="2000" b="1" dirty="0" smtClean="0">
                <a:solidFill>
                  <a:srgbClr val="FF0000"/>
                </a:solidFill>
              </a:rPr>
              <a:t>2%</a:t>
            </a:r>
            <a:r>
              <a:rPr lang="ru-RU" sz="2000" b="1" dirty="0" smtClean="0"/>
              <a:t>, (это максимум), удвоение – 36 лет.</a:t>
            </a:r>
          </a:p>
          <a:p>
            <a:r>
              <a:rPr lang="ru-RU" sz="2000" b="1" dirty="0" smtClean="0"/>
              <a:t>В целом такая динамика описывается более резко растущей функцией, чем экспонента – гиперболой.</a:t>
            </a:r>
          </a:p>
          <a:p>
            <a:r>
              <a:rPr lang="ru-RU" sz="2000" b="1" dirty="0" smtClean="0"/>
              <a:t>   К 2001 г. </a:t>
            </a:r>
            <a:r>
              <a:rPr lang="ru-RU" sz="2000" b="1" dirty="0" smtClean="0"/>
              <a:t>темпы </a:t>
            </a:r>
            <a:r>
              <a:rPr lang="ru-RU" sz="2000" b="1" dirty="0" smtClean="0"/>
              <a:t>начали  снижаться: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2001 г. – 6,251 млрд. Прирост – </a:t>
            </a:r>
            <a:r>
              <a:rPr lang="ru-RU" sz="2000" b="1" dirty="0" smtClean="0">
                <a:solidFill>
                  <a:srgbClr val="FF0000"/>
                </a:solidFill>
              </a:rPr>
              <a:t>1,3%</a:t>
            </a:r>
            <a:r>
              <a:rPr lang="ru-RU" sz="2000" b="1" dirty="0" smtClean="0"/>
              <a:t>, удвоение – 55 лет. </a:t>
            </a:r>
          </a:p>
          <a:p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" y="685800"/>
            <a:ext cx="8046720" cy="5952744"/>
          </a:xfrm>
          <a:prstGeom prst="rect">
            <a:avLst/>
          </a:prstGeom>
        </p:spPr>
      </p:pic>
      <p:sp>
        <p:nvSpPr>
          <p:cNvPr id="3" name="Пятно 1 2"/>
          <p:cNvSpPr/>
          <p:nvPr/>
        </p:nvSpPr>
        <p:spPr>
          <a:xfrm>
            <a:off x="1408176" y="4818888"/>
            <a:ext cx="329184" cy="4937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5141976" y="4178808"/>
            <a:ext cx="445008" cy="4572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6096000" y="3026938"/>
            <a:ext cx="438912" cy="48906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720840" y="1390025"/>
            <a:ext cx="393192" cy="5394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07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91441"/>
            <a:ext cx="11951208" cy="9418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Фазы линейного, экспоненциального и гиперболического роста населения в три эпохи: А, В и С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868680"/>
            <a:ext cx="10104120" cy="4041648"/>
          </a:xfrm>
        </p:spPr>
      </p:pic>
      <p:sp>
        <p:nvSpPr>
          <p:cNvPr id="5" name="TextBox 4"/>
          <p:cNvSpPr txBox="1"/>
          <p:nvPr/>
        </p:nvSpPr>
        <p:spPr>
          <a:xfrm>
            <a:off x="146304" y="4910328"/>
            <a:ext cx="12045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Эпоха </a:t>
            </a:r>
            <a:r>
              <a:rPr lang="ru-RU" b="1" dirty="0" smtClean="0"/>
              <a:t> </a:t>
            </a:r>
            <a:r>
              <a:rPr lang="ru-RU" b="1" i="1" dirty="0" smtClean="0"/>
              <a:t>линейного</a:t>
            </a:r>
            <a:r>
              <a:rPr lang="ru-RU" b="1" dirty="0" smtClean="0"/>
              <a:t> роста: 4,4 млн. лет тому назад. Ее длительность – 2,8 млн. лет. Население к ее концу: 100.000.</a:t>
            </a:r>
          </a:p>
          <a:p>
            <a:r>
              <a:rPr lang="ru-RU" b="1" dirty="0" smtClean="0"/>
              <a:t>   Эпоха </a:t>
            </a:r>
            <a:r>
              <a:rPr lang="ru-RU" b="1" dirty="0" smtClean="0"/>
              <a:t> </a:t>
            </a:r>
            <a:r>
              <a:rPr lang="ru-RU" b="1" i="1" dirty="0" smtClean="0"/>
              <a:t>гиперболического</a:t>
            </a:r>
            <a:r>
              <a:rPr lang="ru-RU" b="1" dirty="0" smtClean="0"/>
              <a:t> роста. Ее длительность – 1,6 млн. лет. Население к концу (1965 г.): 3,3 млрд. В течение этой эпохи скорость роста пропорциональна </a:t>
            </a:r>
            <a:r>
              <a:rPr lang="ru-RU" b="1" dirty="0" smtClean="0">
                <a:solidFill>
                  <a:srgbClr val="FF0000"/>
                </a:solidFill>
              </a:rPr>
              <a:t>квадрату</a:t>
            </a:r>
            <a:r>
              <a:rPr lang="ru-RU" b="1" dirty="0" smtClean="0"/>
              <a:t> общего числа людей, населяющих Землю (</a:t>
            </a:r>
            <a:r>
              <a:rPr lang="en-US" b="1" dirty="0" smtClean="0"/>
              <a:t>N).</a:t>
            </a:r>
          </a:p>
          <a:p>
            <a:r>
              <a:rPr lang="ru-RU" b="1" dirty="0" smtClean="0"/>
              <a:t>   Далее наступает демографический переход длительностью 84 года, который заканчивается в 2049 г. (1965+84).</a:t>
            </a:r>
          </a:p>
          <a:p>
            <a:r>
              <a:rPr lang="ru-RU" b="1" dirty="0" smtClean="0"/>
              <a:t>С этого перехода начинается эпоха </a:t>
            </a:r>
            <a:r>
              <a:rPr lang="ru-RU" b="1" dirty="0" smtClean="0"/>
              <a:t>  перехода </a:t>
            </a:r>
            <a:r>
              <a:rPr lang="ru-RU" b="1" dirty="0" smtClean="0"/>
              <a:t>к </a:t>
            </a:r>
            <a:r>
              <a:rPr lang="ru-RU" b="1" i="1" dirty="0" smtClean="0"/>
              <a:t>стабилизированному</a:t>
            </a:r>
            <a:r>
              <a:rPr lang="ru-RU" b="1" dirty="0" smtClean="0"/>
              <a:t> пределу: 14 млрд.</a:t>
            </a:r>
          </a:p>
          <a:p>
            <a:r>
              <a:rPr lang="ru-RU" b="1" dirty="0" smtClean="0"/>
              <a:t> Приблизительная оценка: за все время роста, начиная с 4,4 млн. лет тому назад на Земле прожило 100 млрд. людей.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87065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64009"/>
            <a:ext cx="11686032" cy="7406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Сценарии: динамика численности населения и уровня благосостояния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472" y="649224"/>
            <a:ext cx="6565391" cy="60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Определение понятия «экология»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868680"/>
            <a:ext cx="3810000" cy="43068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5175504"/>
            <a:ext cx="3810000" cy="13929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2232" y="658368"/>
            <a:ext cx="7973568" cy="642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Экология </a:t>
            </a:r>
            <a:r>
              <a:rPr lang="ru-RU" sz="2000" b="1" dirty="0" smtClean="0"/>
              <a:t>– биологическая наука, изучающая организацию и функционирование  НАДОРГАНИЗМЕННЫХ систем различных уровней: популяций, сообществ (биоценозов), экосистем (биогеоценозов) и биосферы в целом.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  Популяция</a:t>
            </a:r>
            <a:r>
              <a:rPr lang="ru-RU" sz="2000" b="1" dirty="0" smtClean="0"/>
              <a:t> – совокупность особей </a:t>
            </a:r>
            <a:r>
              <a:rPr lang="ru-RU" sz="2000" b="1" i="1" dirty="0" smtClean="0"/>
              <a:t>одного </a:t>
            </a:r>
            <a:r>
              <a:rPr lang="ru-RU" sz="2000" b="1" i="1" dirty="0" smtClean="0">
                <a:solidFill>
                  <a:srgbClr val="00B050"/>
                </a:solidFill>
              </a:rPr>
              <a:t>вида</a:t>
            </a:r>
            <a:r>
              <a:rPr lang="ru-RU" sz="2000" b="1" dirty="0" smtClean="0"/>
              <a:t>, которые длительно существуют на определенной территории, свободно скрещиваются между собой и относительно изолированы от других особей того же вида.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Сообщество </a:t>
            </a:r>
            <a:r>
              <a:rPr lang="ru-RU" sz="2000" b="1" dirty="0" smtClean="0"/>
              <a:t>(биоценоз) – исторически сложившаяся совокупность популяций сосуществующих </a:t>
            </a:r>
            <a:r>
              <a:rPr lang="ru-RU" sz="2000" b="1" i="1" dirty="0" smtClean="0"/>
              <a:t>разных </a:t>
            </a:r>
            <a:r>
              <a:rPr lang="ru-RU" sz="2000" b="1" i="1" dirty="0" smtClean="0">
                <a:solidFill>
                  <a:srgbClr val="00B050"/>
                </a:solidFill>
              </a:rPr>
              <a:t>видов</a:t>
            </a:r>
            <a:r>
              <a:rPr lang="ru-RU" sz="2000" b="1" dirty="0" smtClean="0"/>
              <a:t>, населяющих общую территорию.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Биогеоценоз</a:t>
            </a:r>
            <a:r>
              <a:rPr lang="ru-RU" sz="2000" b="1" dirty="0" smtClean="0"/>
              <a:t> (экосистема) – биоценозы, объединенных с окружающей средой общим обменом веществ и энергией. Под окружающей средой понимаются различные факторы: климат, наличие неорганических и органических веществ, используемых для метаболизма.</a:t>
            </a:r>
          </a:p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Биосфера</a:t>
            </a:r>
            <a:r>
              <a:rPr lang="ru-RU" sz="2000" b="1" dirty="0" smtClean="0"/>
              <a:t> (сфера жизни на Земле, глобальная экосистема) – оболочка Земли (грунт, водная среда, атмосфера), заселенная живыми организмами вместе с продуктами их жизнедеятельности.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6354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5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Борьба «зеленой» энергетики против «карбоновой»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Управляемая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деиндустриализация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как метод устранения конкурентов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5" y="3078353"/>
            <a:ext cx="3786129" cy="36241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795528"/>
            <a:ext cx="3712464" cy="209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7408" y="941832"/>
            <a:ext cx="75102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Угроза экологической катастрофы (потепление климата) используется как метод полной трансформации мировой финансовой системы.    Начинаются мероприятия по сворачиванию традиционной («карбоновой») энергетики, основанной на использовании в качестве топлива нефть, уголь и газ, и на переходе на т.н. «зеленую» энергетику – ветряки, солнце,  геотермальные источники. </a:t>
            </a:r>
          </a:p>
          <a:p>
            <a:r>
              <a:rPr lang="ru-RU" b="1" dirty="0" smtClean="0"/>
              <a:t>   В США и Евросоюзе планируются новые правила доступа компаний к кредитам, исходя из их «карбонового» влияния на природу. Критерий доступа: рейтинг </a:t>
            </a:r>
            <a:r>
              <a:rPr lang="en-US" b="1" dirty="0" smtClean="0"/>
              <a:t>ESG (E – ecological, S – social, G – corporative government).</a:t>
            </a:r>
          </a:p>
          <a:p>
            <a:r>
              <a:rPr lang="ru-RU" b="1" dirty="0" smtClean="0"/>
              <a:t>   </a:t>
            </a:r>
            <a:r>
              <a:rPr lang="ru-RU" b="1" i="1" dirty="0" smtClean="0"/>
              <a:t>При «плохом» рейтинге фирме могут закрыть доступ на фондовые рынки, блокировать финансирование разведки и эксплуатации полезных ископаемых.</a:t>
            </a:r>
          </a:p>
          <a:p>
            <a:r>
              <a:rPr lang="ru-RU" b="1" dirty="0" smtClean="0"/>
              <a:t>   Эти критерии совместно с правительством США и ФРС разрабатывает круп</a:t>
            </a:r>
            <a:r>
              <a:rPr lang="ru-RU" b="1" dirty="0"/>
              <a:t>н</a:t>
            </a:r>
            <a:r>
              <a:rPr lang="ru-RU" b="1" dirty="0" smtClean="0"/>
              <a:t>ейший в мире частный инвестиционный фонд </a:t>
            </a:r>
            <a:r>
              <a:rPr lang="en-US" b="1" dirty="0" smtClean="0"/>
              <a:t>BlackRock</a:t>
            </a:r>
            <a:r>
              <a:rPr lang="ru-RU" b="1" dirty="0" smtClean="0"/>
              <a:t> (активы на конец 2019 г. – 7,4 трлн. </a:t>
            </a:r>
            <a:r>
              <a:rPr lang="ru-RU" b="1" dirty="0"/>
              <a:t>д</a:t>
            </a:r>
            <a:r>
              <a:rPr lang="ru-RU" b="1" dirty="0" smtClean="0"/>
              <a:t>олларов). Он меняет свою стратегию, выводя из своего портфеля ценные бумаги «карбоновой» энергетики и формируя специальный фонд Защиты окружающей среды (</a:t>
            </a:r>
            <a:r>
              <a:rPr lang="en-US" b="1" dirty="0" err="1" smtClean="0"/>
              <a:t>WelEAF</a:t>
            </a:r>
            <a:r>
              <a:rPr lang="en-US" b="1" dirty="0" smtClean="0"/>
              <a:t>).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Президент США Джо Байден  подписал указ, который запрещает выдачу лицензий на добычу нефти и природного газа на федеральных землях, включая шельфовую зону.</a:t>
            </a:r>
            <a:endParaRPr lang="en-US" b="1" dirty="0" smtClean="0"/>
          </a:p>
          <a:p>
            <a:endParaRPr lang="en-US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835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449"/>
            <a:ext cx="10515600" cy="10058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Грета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Тунберг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– борец против потепления климата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960120"/>
            <a:ext cx="8814816" cy="52120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58568"/>
            <a:ext cx="5152834" cy="44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1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+mn-lt"/>
              </a:rPr>
              <a:t>Занятие (экология-1) 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7318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86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                Вид и популяция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4191"/>
            <a:ext cx="3685714" cy="3723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283463"/>
            <a:ext cx="3840480" cy="27614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" y="2953512"/>
            <a:ext cx="11603736" cy="4442777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Межпопуляционное скрещивание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23360" y="777240"/>
            <a:ext cx="78545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ВИД</a:t>
            </a:r>
            <a:r>
              <a:rPr lang="ru-RU" sz="2000" b="1" dirty="0" smtClean="0"/>
              <a:t> – определенные категории растений, животных, микроорганизмов, способных к взаимному скрещиванию с образованием плодовитого потомства того же вида.</a:t>
            </a:r>
          </a:p>
          <a:p>
            <a:r>
              <a:rPr lang="ru-RU" sz="2000" b="1" dirty="0" smtClean="0"/>
              <a:t>   В состав вида входят породы и сорта. Они могут скрещиваться друг с другом.</a:t>
            </a:r>
          </a:p>
          <a:p>
            <a:r>
              <a:rPr lang="ru-RU" sz="2000" b="1" dirty="0" smtClean="0"/>
              <a:t>   Скрещивание особей разных видов (гибридизация), как правило, редкое явление (зебра + осел, лев + тигрица). Их потомство (в случае его появления) содержит значительную долю нежизнеспособных особей – т.наз. «разрушение гибридов» (</a:t>
            </a:r>
            <a:r>
              <a:rPr lang="en-US" sz="2000" b="1" dirty="0" smtClean="0"/>
              <a:t>hybrid breakdown)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Поскольку места с благоприятными условиями жизни прерываются с участками, не пригодными для жизни, вид распадается на отдельные популяции.</a:t>
            </a:r>
          </a:p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ПОПУЛЯЦИЯ</a:t>
            </a:r>
            <a:r>
              <a:rPr lang="ru-RU" sz="2000" b="1" dirty="0" smtClean="0"/>
              <a:t> – совокупность скрещивающихся друг с другом особей одного вида, которые длительно (на протяжении нескольких поколений) живую в пределах определенных территорий.</a:t>
            </a:r>
          </a:p>
          <a:p>
            <a:r>
              <a:rPr lang="ru-RU" sz="2000" b="1" dirty="0" smtClean="0"/>
              <a:t>   По этой причине особи одной популяции существуют относительно обособленно от особей другой популяции того же вида.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5680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32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Сообщество (биоценоз)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822960"/>
            <a:ext cx="10146792" cy="5843016"/>
          </a:xfrm>
        </p:spPr>
      </p:pic>
    </p:spTree>
    <p:extLst>
      <p:ext uri="{BB962C8B-B14F-4D97-AF65-F5344CB8AC3E}">
        <p14:creationId xmlns:p14="http://schemas.microsoft.com/office/powerpoint/2010/main" val="138550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8321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Экосистема (биогеоценоз: совокупность биоценоза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экотопа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941832"/>
            <a:ext cx="5751576" cy="56875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941832"/>
            <a:ext cx="5568695" cy="56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795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Биосфера (глобальная экосистема)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786384"/>
            <a:ext cx="5971032" cy="589788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4" y="603504"/>
            <a:ext cx="5980176" cy="6080760"/>
          </a:xfrm>
        </p:spPr>
      </p:pic>
    </p:spTree>
    <p:extLst>
      <p:ext uri="{BB962C8B-B14F-4D97-AF65-F5344CB8AC3E}">
        <p14:creationId xmlns:p14="http://schemas.microsoft.com/office/powerpoint/2010/main" val="100455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43" y="1"/>
            <a:ext cx="11607837" cy="7863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Владимир Иванович Вернадский – создатель концепции ноосферы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3" y="649224"/>
            <a:ext cx="7097850" cy="6025895"/>
          </a:xfrm>
        </p:spPr>
      </p:pic>
      <p:sp>
        <p:nvSpPr>
          <p:cNvPr id="7" name="TextBox 6"/>
          <p:cNvSpPr txBox="1"/>
          <p:nvPr/>
        </p:nvSpPr>
        <p:spPr>
          <a:xfrm>
            <a:off x="7562088" y="694944"/>
            <a:ext cx="4416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В.И.Вернадский</a:t>
            </a:r>
            <a:r>
              <a:rPr lang="ru-RU" b="1" dirty="0" smtClean="0"/>
              <a:t> – выдающийся отечественный ученый широчайшего диапазона (биология, геохимия, радиогеология, кристаллография, философия). Разработал концепцию перехода биосферы (сферы жизни) в </a:t>
            </a:r>
            <a:r>
              <a:rPr lang="ru-RU" b="1" dirty="0" smtClean="0">
                <a:solidFill>
                  <a:srgbClr val="FF0000"/>
                </a:solidFill>
              </a:rPr>
              <a:t>ноосферу</a:t>
            </a:r>
            <a:r>
              <a:rPr lang="ru-RU" b="1" dirty="0" smtClean="0"/>
              <a:t> (сферу разума).</a:t>
            </a:r>
          </a:p>
          <a:p>
            <a:r>
              <a:rPr lang="ru-RU" b="1" dirty="0" smtClean="0"/>
              <a:t>Ноосфера возникает в результате:</a:t>
            </a:r>
          </a:p>
          <a:p>
            <a:r>
              <a:rPr lang="ru-RU" b="1" dirty="0" smtClean="0"/>
              <a:t>- заселения человеком всей планеты;</a:t>
            </a:r>
          </a:p>
          <a:p>
            <a:r>
              <a:rPr lang="ru-RU" b="1" dirty="0" smtClean="0"/>
              <a:t> - возникновения глобальных систем передачи информации между странами (прообраз Интернета);</a:t>
            </a:r>
          </a:p>
          <a:p>
            <a:r>
              <a:rPr lang="ru-RU" b="1" dirty="0" smtClean="0"/>
              <a:t> - промышленной деятельности человека, которая становится новой «геологической силой»;</a:t>
            </a:r>
          </a:p>
          <a:p>
            <a:r>
              <a:rPr lang="ru-RU" b="1" dirty="0" smtClean="0"/>
              <a:t> - открытия новых источников энергии, прежде всего атомной;</a:t>
            </a:r>
          </a:p>
          <a:p>
            <a:r>
              <a:rPr lang="ru-RU" b="1" dirty="0"/>
              <a:t> </a:t>
            </a:r>
            <a:r>
              <a:rPr lang="ru-RU" b="1" dirty="0" smtClean="0"/>
              <a:t>- выхода человека в космос;</a:t>
            </a:r>
          </a:p>
          <a:p>
            <a:r>
              <a:rPr lang="ru-RU" b="1" dirty="0" smtClean="0"/>
              <a:t> - разумного управления биосферой (всех ресурсов Земли) в интересах все возрастающего населения.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610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9875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Кто такой эколог?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916941"/>
            <a:ext cx="3758184" cy="296926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" y="916942"/>
            <a:ext cx="4017645" cy="29692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92" y="916941"/>
            <a:ext cx="3765804" cy="2969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3" y="4041760"/>
            <a:ext cx="3876973" cy="2697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587" y="4041760"/>
            <a:ext cx="337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Эколог – </a:t>
            </a:r>
            <a:r>
              <a:rPr lang="ru-RU" b="1" dirty="0" err="1" smtClean="0"/>
              <a:t>мультидисциплинарный</a:t>
            </a:r>
            <a:r>
              <a:rPr lang="ru-RU" b="1" dirty="0" smtClean="0"/>
              <a:t>  специалист, который  бродит по законным владениям ботаника, зоолога, математика, </a:t>
            </a:r>
            <a:r>
              <a:rPr lang="ru-RU" b="1" dirty="0" smtClean="0"/>
              <a:t>химика, </a:t>
            </a:r>
            <a:r>
              <a:rPr lang="ru-RU" b="1" dirty="0" smtClean="0"/>
              <a:t>физика и других наук. Он, </a:t>
            </a:r>
            <a:r>
              <a:rPr lang="ru-RU" b="1" dirty="0" smtClean="0">
                <a:solidFill>
                  <a:srgbClr val="FF0000"/>
                </a:solidFill>
              </a:rPr>
              <a:t>как браконьер</a:t>
            </a:r>
            <a:r>
              <a:rPr lang="ru-RU" b="1" dirty="0" smtClean="0"/>
              <a:t>, смело вторгается во все интересующие его сферы.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44" y="4041761"/>
            <a:ext cx="4416552" cy="26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49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2384</Words>
  <Application>Microsoft Office PowerPoint</Application>
  <PresentationFormat>Широкоэкранный</PresentationFormat>
  <Paragraphs>175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Занятие (экология-1)</vt:lpstr>
      <vt:lpstr>Кто такая? Fridays For Future </vt:lpstr>
      <vt:lpstr>Определение понятия «экология»</vt:lpstr>
      <vt:lpstr>                    Вид и популяция</vt:lpstr>
      <vt:lpstr>Сообщество (биоценоз)</vt:lpstr>
      <vt:lpstr>Экосистема (биогеоценоз: совокупность биоценоза и экотопа)</vt:lpstr>
      <vt:lpstr>Биосфера (глобальная экосистема)</vt:lpstr>
      <vt:lpstr>Владимир Иванович Вернадский – создатель концепции ноосферы</vt:lpstr>
      <vt:lpstr>Кто такой эколог?</vt:lpstr>
      <vt:lpstr>Путаница с терминологией</vt:lpstr>
      <vt:lpstr>«Как сын грустит о матери, грустим мы о Земле, она одна»</vt:lpstr>
      <vt:lpstr>Поиски внеземных цивилизаций  (проект SETI  - Search for Extraterrestrial Intelligence)</vt:lpstr>
      <vt:lpstr>ТОП-9 экологических проблем на нашей Земле </vt:lpstr>
      <vt:lpstr> Возможны ли  коллективные действия разных стран по защите окружающей среды?</vt:lpstr>
      <vt:lpstr>Мировые экологические проблемы надо рассматривать  в рамках геополитики</vt:lpstr>
      <vt:lpstr>Россия -  Хартлэнд </vt:lpstr>
      <vt:lpstr>«Жизненное пространство» - “Lebensraum im Osten”</vt:lpstr>
      <vt:lpstr>Россия – лидер по суммарным доказанным запасам полезных ископаемых</vt:lpstr>
      <vt:lpstr>Гренландия – Остров сокровищ</vt:lpstr>
      <vt:lpstr>Курильские острова – предмет притязаний Японии</vt:lpstr>
      <vt:lpstr>Актуальность Курильских островов</vt:lpstr>
      <vt:lpstr>«Римский клуб»</vt:lpstr>
      <vt:lpstr>Экологические организации</vt:lpstr>
      <vt:lpstr>Экологическая нагрузка</vt:lpstr>
      <vt:lpstr>Можно ли вернуть развитие человеческой деятельности обратно в безопасную зону?</vt:lpstr>
      <vt:lpstr>Стремительный  рост промышленного производства</vt:lpstr>
      <vt:lpstr>Рост численности населения Земли</vt:lpstr>
      <vt:lpstr>Фазы линейного, экспоненциального и гиперболического роста населения в три эпохи: А, В и С</vt:lpstr>
      <vt:lpstr>Сценарии: динамика численности населения и уровня благосостояния</vt:lpstr>
      <vt:lpstr>Борьба «зеленой» энергетики против «карбоновой» Управляемая деиндустриализация как метод устранения конкурентов</vt:lpstr>
      <vt:lpstr>Грета Тунберг – борец против потепления климата</vt:lpstr>
      <vt:lpstr>Занятие (экология-1)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(экология)</dc:title>
  <dc:creator>Кирилл</dc:creator>
  <cp:lastModifiedBy>Кирилл</cp:lastModifiedBy>
  <cp:revision>109</cp:revision>
  <dcterms:created xsi:type="dcterms:W3CDTF">2021-06-04T13:57:07Z</dcterms:created>
  <dcterms:modified xsi:type="dcterms:W3CDTF">2021-09-26T16:23:57Z</dcterms:modified>
</cp:coreProperties>
</file>