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79" r:id="rId14"/>
    <p:sldId id="282" r:id="rId15"/>
    <p:sldId id="284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C0B0-6552-4664-84E6-EDF5D003379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00BF-8A3E-4E75-AEFB-DE70FFDE7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0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9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5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97BC-A12A-404E-A10D-D1F071E80FA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1122363"/>
            <a:ext cx="7799832" cy="554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104" y="146304"/>
            <a:ext cx="7114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Занятие 11.2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106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Переход от СТЭ 2.0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modern synthesis)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 новому синтезу эволюционной биологии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postmodern synthesis)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" y="1140047"/>
            <a:ext cx="4141216" cy="25449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3685032"/>
            <a:ext cx="4814316" cy="3024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2584" y="1335024"/>
            <a:ext cx="7210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Этот переход показывает центральную роль </a:t>
            </a:r>
            <a:r>
              <a:rPr lang="ru-RU" b="1" i="1" dirty="0" smtClean="0"/>
              <a:t>непредсказуемых  событий </a:t>
            </a:r>
            <a:r>
              <a:rPr lang="ru-RU" b="1" dirty="0" smtClean="0"/>
              <a:t>в эволюции. Случайность, ограниченная различными факторами, лежит в основе всей истории жизни. Таким образом:</a:t>
            </a:r>
          </a:p>
          <a:p>
            <a:r>
              <a:rPr lang="ru-RU" b="1" dirty="0" smtClean="0"/>
              <a:t>   «</a:t>
            </a:r>
            <a:r>
              <a:rPr lang="ru-RU" b="1" dirty="0" smtClean="0">
                <a:solidFill>
                  <a:srgbClr val="FF0000"/>
                </a:solidFill>
              </a:rPr>
              <a:t>Эволюция – это преимущественно стохастический процесс, основанный на исторической случайности и ограниченный условиями поддержания основ биологической организации и модулируемый механизмами адаптации к окружающей среде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024" y="3685032"/>
            <a:ext cx="66751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ru-RU" b="1" dirty="0" smtClean="0"/>
              <a:t>«Естественный отбор работает не как инженер. Он работает как ремесленник-самоучка, мастер на все руки, который не знает точно, что он собирается создать, и при этом использует все, что подвернется под руку, будь то обрывки ниток, трубочки, старые коробки, кубики и т.п. Короче он действует как тот мастеровой-халтурщик, который использует все, что есть в его распоряжении, чтобы сделать хоть что-то, лишь бы оно работало».</a:t>
            </a:r>
          </a:p>
          <a:p>
            <a:r>
              <a:rPr lang="en-US" b="1" dirty="0" smtClean="0"/>
              <a:t>   Jacob F. Evolution and Tinkering. </a:t>
            </a:r>
            <a:r>
              <a:rPr lang="en-US" b="1" i="1" dirty="0" smtClean="0"/>
              <a:t>Science</a:t>
            </a:r>
            <a:r>
              <a:rPr lang="en-US" b="1" dirty="0" smtClean="0"/>
              <a:t>, v. 196, p. 1161-1166. </a:t>
            </a:r>
            <a:endParaRPr lang="ru-RU" b="1" dirty="0" smtClean="0"/>
          </a:p>
          <a:p>
            <a:r>
              <a:rPr lang="en-US" sz="1600" b="1" dirty="0" smtClean="0"/>
              <a:t>   </a:t>
            </a:r>
            <a:r>
              <a:rPr lang="ru-RU" sz="1600" b="1" dirty="0" smtClean="0"/>
              <a:t>Франсуа Жакоб – Нобелевская премия 1965 г. за исследования механизмов регуляции генов.</a:t>
            </a:r>
          </a:p>
          <a:p>
            <a:endParaRPr lang="ru-RU" sz="16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417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Что же такое «эволюция» в свете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геномики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0" y="841248"/>
            <a:ext cx="4884952" cy="5335715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Эволюция жизни </a:t>
            </a:r>
            <a:r>
              <a:rPr lang="ru-RU" sz="1900" b="1" dirty="0" smtClean="0"/>
              <a:t>– это преимущественно стохастический процесс, основанный на исторической случайности, ограниченный прежде всего разнообразными условиями поддержания основ биологической организации и модулируемый механизмом адаптации (приспособления к условиям среды).</a:t>
            </a:r>
          </a:p>
          <a:p>
            <a:r>
              <a:rPr lang="ru-RU" sz="1900" b="1" dirty="0" smtClean="0"/>
              <a:t>Ограничения, формирующие ход эволюции: все виды предупреждения и устранения ошибок, среди них: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а) репарация ДНК;</a:t>
            </a:r>
          </a:p>
          <a:p>
            <a:r>
              <a:rPr lang="ru-RU" sz="1900" b="1" dirty="0" smtClean="0"/>
              <a:t>б) оптимизация расхода энергии;</a:t>
            </a:r>
          </a:p>
          <a:p>
            <a:r>
              <a:rPr lang="ru-RU" sz="1900" b="1" dirty="0"/>
              <a:t>в</a:t>
            </a:r>
            <a:r>
              <a:rPr lang="ru-RU" sz="1900" b="1" dirty="0" smtClean="0"/>
              <a:t>) контроль за правильным сворачиванием полипептидной цепи белка в функциональную макромолекулу (</a:t>
            </a:r>
            <a:r>
              <a:rPr lang="ru-RU" sz="1900" b="1" dirty="0" err="1" smtClean="0"/>
              <a:t>фолдинг</a:t>
            </a:r>
            <a:r>
              <a:rPr lang="ru-RU" sz="1900" b="1" dirty="0" smtClean="0"/>
              <a:t>);</a:t>
            </a:r>
          </a:p>
          <a:p>
            <a:r>
              <a:rPr lang="ru-RU" sz="1900" b="1" dirty="0"/>
              <a:t> </a:t>
            </a:r>
            <a:r>
              <a:rPr lang="ru-RU" sz="1900" b="1" dirty="0" smtClean="0"/>
              <a:t>в) «гонка вооружений» между        хозяином и паразитами;</a:t>
            </a:r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8" y="841249"/>
            <a:ext cx="6774712" cy="2423160"/>
          </a:xfrm>
          <a:prstGeom prst="rect">
            <a:avLst/>
          </a:prstGeom>
        </p:spPr>
      </p:pic>
      <p:pic>
        <p:nvPicPr>
          <p:cNvPr id="5" name="Picture 2" descr="H:\БИОЭНЕРГЕТИКА (МАТЕРИАЛЫ К НОВОМУ КУРСУ)\glucose oxid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8" y="3758184"/>
            <a:ext cx="6628409" cy="29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728" y="704088"/>
            <a:ext cx="211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Репарация ДНК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728" y="3108960"/>
            <a:ext cx="211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Оптимизация расхода энергии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0245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Что же такое «эволюция» в свете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геномики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?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032" y="868680"/>
            <a:ext cx="4809744" cy="530828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Эволюция жизни </a:t>
            </a:r>
            <a:r>
              <a:rPr lang="ru-RU" b="1" dirty="0"/>
              <a:t>– это преимущественно стохастический процесс, основанный на исторической случайности, </a:t>
            </a:r>
            <a:r>
              <a:rPr lang="ru-RU" b="1" i="1" dirty="0"/>
              <a:t>ограниченный </a:t>
            </a:r>
            <a:r>
              <a:rPr lang="ru-RU" b="1" dirty="0"/>
              <a:t>прежде всего разнообразными условиями поддержания основ биологической организации и модулируемый механизмом адаптации (приспособления к условиям среды).</a:t>
            </a:r>
          </a:p>
          <a:p>
            <a:r>
              <a:rPr lang="ru-RU" b="1" i="1" dirty="0"/>
              <a:t>Ограничения</a:t>
            </a:r>
            <a:r>
              <a:rPr lang="ru-RU" b="1" dirty="0"/>
              <a:t>, формирующие ход эволюции: все виды предупреждения и устранения ошибок, среди них:</a:t>
            </a:r>
          </a:p>
          <a:p>
            <a:r>
              <a:rPr lang="ru-RU" b="1" dirty="0"/>
              <a:t>а) репарация ДНК;</a:t>
            </a:r>
          </a:p>
          <a:p>
            <a:r>
              <a:rPr lang="ru-RU" b="1" dirty="0"/>
              <a:t>б) оптимизация расхода энергии;</a:t>
            </a:r>
          </a:p>
          <a:p>
            <a:r>
              <a:rPr lang="ru-RU" b="1" dirty="0"/>
              <a:t>в) контроль за правильным сворачиванием полипептидной цепи белка в функциональную </a:t>
            </a:r>
            <a:r>
              <a:rPr lang="ru-RU" b="1" dirty="0" smtClean="0"/>
              <a:t>макромолекулу (</a:t>
            </a:r>
            <a:r>
              <a:rPr lang="ru-RU" b="1" dirty="0" err="1" smtClean="0"/>
              <a:t>фолдинг</a:t>
            </a:r>
            <a:r>
              <a:rPr lang="ru-RU" b="1" dirty="0" smtClean="0"/>
              <a:t>);</a:t>
            </a:r>
            <a:endParaRPr lang="ru-RU" b="1" dirty="0"/>
          </a:p>
          <a:p>
            <a:r>
              <a:rPr lang="ru-RU" b="1" dirty="0"/>
              <a:t> в) «гонка вооружений» между        хозяином и паразитами;</a:t>
            </a:r>
          </a:p>
          <a:p>
            <a:r>
              <a:rPr lang="ru-RU" b="1" dirty="0" smtClean="0"/>
              <a:t>. </a:t>
            </a:r>
            <a:endParaRPr lang="ru-RU" b="1" dirty="0"/>
          </a:p>
          <a:p>
            <a:r>
              <a:rPr lang="ru-RU" b="1" dirty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1152144"/>
            <a:ext cx="6382512" cy="290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786384"/>
            <a:ext cx="421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Фолдинг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4233672"/>
            <a:ext cx="638251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91441"/>
            <a:ext cx="11722608" cy="813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овременная оценка дарвиновской и синтетической теории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98" y="996696"/>
            <a:ext cx="45719" cy="518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                            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905256"/>
            <a:ext cx="1140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sz="2400" b="1" dirty="0" smtClean="0"/>
              <a:t>Дарвин + СТЭ                                                       Современное состояние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016" y="1305342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Материал для эволюции поставляется в первую очередь случайными наследуемыми вариациями.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8696" y="1305342"/>
            <a:ext cx="619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Верно лишь отчасти</a:t>
            </a:r>
            <a:r>
              <a:rPr lang="ru-RU" b="1" dirty="0" smtClean="0"/>
              <a:t>. Этот материал гораздо </a:t>
            </a:r>
            <a:r>
              <a:rPr lang="ru-RU" b="1" dirty="0" smtClean="0"/>
              <a:t>разнообразнее: </a:t>
            </a:r>
            <a:r>
              <a:rPr lang="ru-RU" b="1" dirty="0" smtClean="0"/>
              <a:t>дупликация генов, областей генома и целых геномов; ГПГ, в том числе массовый перенос генов при </a:t>
            </a:r>
            <a:r>
              <a:rPr lang="ru-RU" b="1" dirty="0" err="1" smtClean="0"/>
              <a:t>эндосимбиозе</a:t>
            </a:r>
            <a:r>
              <a:rPr lang="ru-RU" b="1" dirty="0" smtClean="0"/>
              <a:t>; вторжение мобильных элементов.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312" y="2626792"/>
            <a:ext cx="523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Фиксация (редких) полезных изменений положительным отбором – главная движущая сила эволюции.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6712" y="2626792"/>
            <a:ext cx="616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Верно лишь отчасти</a:t>
            </a:r>
            <a:r>
              <a:rPr lang="ru-RU" b="1" dirty="0" smtClean="0"/>
              <a:t>. Положительный отбор – важен, но не доминирует количественно. Доминируют нейтральные процессы + очищающий отбор.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0312" y="372160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Изменения, фиксируемые отбором, крайне незначительны. Эволюцию описывает градуализм.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96712" y="3721608"/>
            <a:ext cx="577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r>
              <a:rPr lang="ru-RU" b="1" dirty="0" smtClean="0"/>
              <a:t>. Гораздо более значительные изменения – дупликация генов, ГПГ, </a:t>
            </a:r>
            <a:r>
              <a:rPr lang="ru-RU" b="1" dirty="0" err="1" smtClean="0"/>
              <a:t>делеции</a:t>
            </a:r>
            <a:r>
              <a:rPr lang="ru-RU" b="1" dirty="0" smtClean="0"/>
              <a:t>, вставки, перестановки частей генома, </a:t>
            </a:r>
            <a:r>
              <a:rPr lang="ru-RU" b="1" dirty="0" err="1" smtClean="0"/>
              <a:t>эндосимбиоз</a:t>
            </a:r>
            <a:r>
              <a:rPr lang="ru-RU" b="1" dirty="0" smtClean="0"/>
              <a:t>. Градуализм не является основным режимом эволюции.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608" y="5138928"/>
            <a:ext cx="527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Эволюция стремится производить все более сложные адаптивные свойства организма. Значит, прогресс – общая тенденция эволюции.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79008" y="5093423"/>
            <a:ext cx="590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r>
              <a:rPr lang="ru-RU" b="1" dirty="0" smtClean="0"/>
              <a:t>. Никакой тенденции к увеличению сложности в эволюции нет. Понятие прогресса является необоснованным.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67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91441"/>
            <a:ext cx="11722608" cy="813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овременная оценка дарвиновской и синтетической теории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98" y="996696"/>
            <a:ext cx="45719" cy="518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                            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905256"/>
            <a:ext cx="1140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sz="2400" b="1" dirty="0" smtClean="0"/>
              <a:t>Дарвин + СТЭ                                                       Современное состояние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0312" y="155448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Вся эволюция жизни может быть представлена единым большим древом.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79008" y="1453896"/>
            <a:ext cx="5989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r>
              <a:rPr lang="ru-RU" b="1" dirty="0" smtClean="0"/>
              <a:t>. Это понятие отвергается открытием ГПГ и мобильных генетических </a:t>
            </a:r>
            <a:r>
              <a:rPr lang="ru-RU" b="1" dirty="0" err="1" smtClean="0"/>
              <a:t>элементов.Тем</a:t>
            </a:r>
            <a:r>
              <a:rPr lang="ru-RU" b="1" dirty="0" smtClean="0"/>
              <a:t> не менее филогенетические деревья – важная форма представления эволюции отдельных генов и многих фаз эволюции в группах относительно близкородственных организмов.</a:t>
            </a:r>
          </a:p>
          <a:p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" y="3794760"/>
            <a:ext cx="512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сегодняшние формы клеточной жизни восходят к малому числу древних форм (возможно, одной единственной –</a:t>
            </a:r>
            <a:r>
              <a:rPr lang="en-US" b="1" dirty="0" smtClean="0"/>
              <a:t> LUCA).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5312" y="3794760"/>
            <a:ext cx="584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Верно</a:t>
            </a:r>
            <a:r>
              <a:rPr lang="ru-RU" b="1" dirty="0" smtClean="0"/>
              <a:t>. Сравнительная </a:t>
            </a:r>
            <a:r>
              <a:rPr lang="ru-RU" b="1" dirty="0" err="1" smtClean="0"/>
              <a:t>геномика</a:t>
            </a:r>
            <a:r>
              <a:rPr lang="ru-RU" b="1" dirty="0" smtClean="0"/>
              <a:t> </a:t>
            </a:r>
            <a:r>
              <a:rPr lang="ru-RU" b="1" smtClean="0"/>
              <a:t>подтверждает идею </a:t>
            </a:r>
            <a:r>
              <a:rPr lang="ru-RU" b="1" dirty="0" smtClean="0"/>
              <a:t>общего происхождения клеточной жизни. Не исключено, что </a:t>
            </a:r>
            <a:r>
              <a:rPr lang="en-US" b="1" dirty="0" smtClean="0"/>
              <a:t>LUCA </a:t>
            </a:r>
            <a:r>
              <a:rPr lang="ru-RU" b="1" dirty="0" smtClean="0"/>
              <a:t>сильно отличался от современных клеток.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889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Towards the postmodern synthesis (CT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 3.0)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9565" y="1120144"/>
            <a:ext cx="5111494" cy="4242816"/>
          </a:xfrm>
        </p:spPr>
      </p:pic>
      <p:sp>
        <p:nvSpPr>
          <p:cNvPr id="6" name="TextBox 5"/>
          <p:cNvSpPr txBox="1"/>
          <p:nvPr/>
        </p:nvSpPr>
        <p:spPr>
          <a:xfrm>
            <a:off x="201168" y="6217920"/>
            <a:ext cx="1199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Н.К.Кольцов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Н.В.Тимофеев</a:t>
            </a:r>
            <a:r>
              <a:rPr lang="ru-RU" sz="2000" b="1" dirty="0" smtClean="0"/>
              <a:t>-Ресовский, </a:t>
            </a:r>
            <a:r>
              <a:rPr lang="ru-RU" sz="2000" b="1" dirty="0" err="1" smtClean="0"/>
              <a:t>С.С.Четвериков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Н.И.Вавилов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Д.И.Ивановский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И.А.Рапопорт</a:t>
            </a:r>
            <a:r>
              <a:rPr lang="ru-RU" sz="2000" b="1" dirty="0" smtClean="0"/>
              <a:t> → 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871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Занятие 11.2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226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ортологи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гены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паралоги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795528"/>
            <a:ext cx="7155458" cy="5925312"/>
          </a:xfrm>
        </p:spPr>
      </p:pic>
      <p:sp>
        <p:nvSpPr>
          <p:cNvPr id="5" name="TextBox 4"/>
          <p:cNvSpPr txBox="1"/>
          <p:nvPr/>
        </p:nvSpPr>
        <p:spPr>
          <a:xfrm>
            <a:off x="7379208" y="877824"/>
            <a:ext cx="46804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Гены-гомологи</a:t>
            </a:r>
            <a:r>
              <a:rPr lang="ru-RU" b="1" dirty="0" smtClean="0"/>
              <a:t>: гены, имеющие общий предковый ген.</a:t>
            </a:r>
          </a:p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Ортологичные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гены</a:t>
            </a:r>
            <a:r>
              <a:rPr lang="ru-RU" b="1" dirty="0" smtClean="0"/>
              <a:t>: гены-гомологи, которые разошлись (</a:t>
            </a:r>
            <a:r>
              <a:rPr lang="ru-RU" b="1" dirty="0" err="1" smtClean="0"/>
              <a:t>дивергировали</a:t>
            </a:r>
            <a:r>
              <a:rPr lang="ru-RU" b="1" dirty="0" smtClean="0"/>
              <a:t>) в ходе видообразования вертикально от одного предкового гена, принадлежащему общему предку сравниваемых организмов. Как правило, они сохраняют свою исходную функцию в разных организмах.</a:t>
            </a:r>
          </a:p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00B050"/>
                </a:solidFill>
              </a:rPr>
              <a:t>Паралогичные</a:t>
            </a:r>
            <a:r>
              <a:rPr lang="ru-RU" b="1" dirty="0" smtClean="0">
                <a:solidFill>
                  <a:srgbClr val="00B050"/>
                </a:solidFill>
              </a:rPr>
              <a:t> гены</a:t>
            </a:r>
            <a:r>
              <a:rPr lang="ru-RU" b="1" dirty="0" smtClean="0"/>
              <a:t>: гены-гомологи, которые возникли в результате дупликации предкового </a:t>
            </a:r>
            <a:r>
              <a:rPr lang="ru-RU" b="1" dirty="0" smtClean="0"/>
              <a:t>гена</a:t>
            </a:r>
            <a:r>
              <a:rPr lang="en-US" b="1" dirty="0"/>
              <a:t>.</a:t>
            </a:r>
            <a:r>
              <a:rPr lang="ru-RU" b="1" dirty="0" smtClean="0"/>
              <a:t> </a:t>
            </a:r>
            <a:r>
              <a:rPr lang="ru-RU" b="1" dirty="0" smtClean="0"/>
              <a:t>Одна копия сохраняет свою функцию, другая в результате мутаций приобрела новую функцию.</a:t>
            </a:r>
          </a:p>
          <a:p>
            <a:r>
              <a:rPr lang="ru-RU" b="1" dirty="0" smtClean="0"/>
              <a:t>   Паралоги могут быть и в разных организмах, например </a:t>
            </a:r>
            <a:r>
              <a:rPr lang="el-GR" b="1" dirty="0" smtClean="0"/>
              <a:t>α</a:t>
            </a:r>
            <a:r>
              <a:rPr lang="ru-RU" b="1" dirty="0" smtClean="0"/>
              <a:t>-глобин человека и </a:t>
            </a:r>
            <a:r>
              <a:rPr lang="el-GR" b="1" dirty="0" smtClean="0"/>
              <a:t>β</a:t>
            </a:r>
            <a:r>
              <a:rPr lang="ru-RU" b="1" dirty="0" smtClean="0"/>
              <a:t>-глобин лошади, потому что исходно была дупликация предкового глобина на </a:t>
            </a:r>
            <a:r>
              <a:rPr lang="el-GR" b="1" dirty="0" smtClean="0"/>
              <a:t>α</a:t>
            </a:r>
            <a:r>
              <a:rPr lang="ru-RU" b="1" dirty="0" smtClean="0"/>
              <a:t>- и </a:t>
            </a:r>
            <a:r>
              <a:rPr lang="el-GR" b="1" dirty="0" smtClean="0"/>
              <a:t>β</a:t>
            </a:r>
            <a:r>
              <a:rPr lang="ru-RU" b="1" dirty="0" smtClean="0"/>
              <a:t>-глобин.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982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паралогичных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генов: семейство гемоглобинов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" y="832104"/>
            <a:ext cx="6200013" cy="4462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832104"/>
            <a:ext cx="5468112" cy="4352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16" y="5394960"/>
            <a:ext cx="1144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Гены различных гемоглобинов человека – </a:t>
            </a:r>
            <a:r>
              <a:rPr lang="ru-RU" b="1" dirty="0" err="1" smtClean="0"/>
              <a:t>паралоги</a:t>
            </a:r>
            <a:r>
              <a:rPr lang="ru-RU" b="1" dirty="0" smtClean="0"/>
              <a:t> друг другу. Несмотря на то, что они все сохранили общую </a:t>
            </a:r>
            <a:r>
              <a:rPr lang="ru-RU" b="1" dirty="0" smtClean="0"/>
              <a:t>функцию: </a:t>
            </a:r>
            <a:r>
              <a:rPr lang="ru-RU" b="1" dirty="0" smtClean="0"/>
              <a:t>транспорт О₂, функциональная активность  в результате дивергенции у разных вариантов гемоглобина отличается.  Например, фетальный гемоглобин (</a:t>
            </a:r>
            <a:r>
              <a:rPr lang="el-GR" b="1" dirty="0" smtClean="0"/>
              <a:t>α₂γ₂</a:t>
            </a:r>
            <a:r>
              <a:rPr lang="ru-RU" b="1" dirty="0" smtClean="0"/>
              <a:t>) имеет </a:t>
            </a:r>
            <a:r>
              <a:rPr lang="ru-RU" b="1" dirty="0" smtClean="0"/>
              <a:t>значительно более </a:t>
            </a:r>
            <a:r>
              <a:rPr lang="ru-RU" b="1" dirty="0" smtClean="0"/>
              <a:t> </a:t>
            </a:r>
            <a:r>
              <a:rPr lang="ru-RU" b="1" dirty="0" smtClean="0"/>
              <a:t>высокое сродство к О₂, чем гемоглобин взрослого человека (</a:t>
            </a:r>
            <a:r>
              <a:rPr lang="el-GR" b="1" dirty="0" smtClean="0"/>
              <a:t>α₂β₂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954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658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Паралогичные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гены трудно распознать из-за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горизонтального переноса генов (ГПГ)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768096"/>
            <a:ext cx="10625328" cy="5861304"/>
          </a:xfrm>
        </p:spPr>
      </p:pic>
    </p:spTree>
    <p:extLst>
      <p:ext uri="{BB962C8B-B14F-4D97-AF65-F5344CB8AC3E}">
        <p14:creationId xmlns:p14="http://schemas.microsoft.com/office/powerpoint/2010/main" val="6021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09729"/>
            <a:ext cx="11896344" cy="6675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Теория прерывистого равновесия против градуализма в СТЭ 2.0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8816" y="777240"/>
            <a:ext cx="5340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Постоянная «головная боль» эволюционной биологии – неполнота сведений о существовании межвидовых промежуточных форм. Накопление палеонтологических данный мало помогло ( если не сказать – совершенно не помогло) в решении этой проблемы.</a:t>
            </a:r>
          </a:p>
          <a:p>
            <a:r>
              <a:rPr lang="ru-RU" b="1" dirty="0" smtClean="0"/>
              <a:t>     Со времен Дарвина филетический градуализм (постепенная трансформация старых видов в новые) оказался бесперспективным.</a:t>
            </a:r>
          </a:p>
          <a:p>
            <a:r>
              <a:rPr lang="ru-RU" b="1" dirty="0" smtClean="0"/>
              <a:t>     В результате возникла концепция «</a:t>
            </a:r>
            <a:r>
              <a:rPr lang="ru-RU" b="1" dirty="0" smtClean="0">
                <a:solidFill>
                  <a:srgbClr val="FF0000"/>
                </a:solidFill>
              </a:rPr>
              <a:t>прерывистого равновесия</a:t>
            </a:r>
            <a:r>
              <a:rPr lang="ru-RU" b="1" dirty="0" smtClean="0"/>
              <a:t>» – история большинства видов соответствует в основном состоянию покоя (</a:t>
            </a:r>
            <a:r>
              <a:rPr lang="ru-RU" b="1" dirty="0" err="1" smtClean="0">
                <a:solidFill>
                  <a:srgbClr val="00B050"/>
                </a:solidFill>
              </a:rPr>
              <a:t>стасиса</a:t>
            </a:r>
            <a:r>
              <a:rPr lang="ru-RU" b="1" dirty="0" smtClean="0"/>
              <a:t>). Это состояние сменяется «внезапным» (по геологическому масштабу времени) видообразованием.</a:t>
            </a:r>
          </a:p>
          <a:p>
            <a:r>
              <a:rPr lang="ru-RU" b="1" dirty="0" smtClean="0"/>
              <a:t>     Возникновение новых видов объясняется главным образом миграцией старых видов в новые зоны обитания.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i="1" dirty="0" smtClean="0"/>
              <a:t>Важен также процесс крупных хромосомных перестроек.</a:t>
            </a:r>
            <a:endParaRPr lang="ru-RU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" y="777240"/>
            <a:ext cx="6254038" cy="5843016"/>
          </a:xfrm>
        </p:spPr>
      </p:pic>
    </p:spTree>
    <p:extLst>
      <p:ext uri="{BB962C8B-B14F-4D97-AF65-F5344CB8AC3E}">
        <p14:creationId xmlns:p14="http://schemas.microsoft.com/office/powerpoint/2010/main" val="47314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600" cy="80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прерывистого равновесия: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крупная хромосомная перестройка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63" y="959485"/>
            <a:ext cx="6848730" cy="5641975"/>
          </a:xfrm>
        </p:spPr>
      </p:pic>
      <p:sp>
        <p:nvSpPr>
          <p:cNvPr id="5" name="TextBox 4"/>
          <p:cNvSpPr txBox="1"/>
          <p:nvPr/>
        </p:nvSpPr>
        <p:spPr>
          <a:xfrm>
            <a:off x="7132320" y="5038344"/>
            <a:ext cx="474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Робертсоновская</a:t>
            </a:r>
            <a:r>
              <a:rPr lang="ru-RU" sz="2400" b="1" dirty="0" smtClean="0"/>
              <a:t> перестройка приводит к полной или частичной утрате коротких плеч хромосом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518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00585"/>
            <a:ext cx="11823192" cy="11521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Роберсоновская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перестойка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ходе эволюции привела к образованию хромосомы 2 человека из хромосом  шимпанзе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252728"/>
            <a:ext cx="2807208" cy="52120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1115568"/>
            <a:ext cx="5519928" cy="4224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6752" y="5340096"/>
            <a:ext cx="599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Хромосомный набор человека Н (слева): 22 пары </a:t>
            </a:r>
            <a:r>
              <a:rPr lang="ru-RU" b="1" dirty="0" err="1" smtClean="0"/>
              <a:t>аутосом</a:t>
            </a:r>
            <a:r>
              <a:rPr lang="ru-RU" b="1" dirty="0" smtClean="0"/>
              <a:t> + </a:t>
            </a:r>
            <a:r>
              <a:rPr lang="en-US" b="1" dirty="0" smtClean="0"/>
              <a:t>XY.</a:t>
            </a:r>
          </a:p>
          <a:p>
            <a:r>
              <a:rPr lang="ru-RU" b="1" dirty="0" smtClean="0"/>
              <a:t>Хромосомный набор шимпанзе С (справа): 23 пары </a:t>
            </a:r>
            <a:r>
              <a:rPr lang="ru-RU" b="1" dirty="0" err="1" smtClean="0"/>
              <a:t>аутосом</a:t>
            </a:r>
            <a:r>
              <a:rPr lang="ru-RU" b="1" dirty="0" smtClean="0"/>
              <a:t> + </a:t>
            </a:r>
            <a:r>
              <a:rPr lang="en-US" b="1" dirty="0" smtClean="0"/>
              <a:t>XY.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179576"/>
            <a:ext cx="2532888" cy="5550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" y="6099048"/>
            <a:ext cx="340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результате слияния было потеряно около 10% </a:t>
            </a:r>
            <a:r>
              <a:rPr lang="ru-RU" sz="1400" b="1" dirty="0" err="1" smtClean="0"/>
              <a:t>п.н</a:t>
            </a:r>
            <a:r>
              <a:rPr lang="ru-RU" sz="1400" b="1" dirty="0" smtClean="0"/>
              <a:t>. хромосомы 2</a:t>
            </a:r>
            <a:r>
              <a:rPr lang="en-US" sz="1400" b="1" dirty="0" smtClean="0"/>
              <a:t>q </a:t>
            </a:r>
            <a:r>
              <a:rPr lang="ru-RU" sz="1400" b="1" dirty="0" smtClean="0"/>
              <a:t>шимпанзе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9514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1049000" cy="740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Эволюция в мире микробов  и вирусов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трехдоменное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древо жизни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72" y="3594919"/>
            <a:ext cx="2490216" cy="312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80" y="1197864"/>
            <a:ext cx="4453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Карл </a:t>
            </a:r>
            <a:r>
              <a:rPr lang="ru-RU" sz="2000" b="1" dirty="0" err="1" smtClean="0"/>
              <a:t>Везе</a:t>
            </a:r>
            <a:r>
              <a:rPr lang="ru-RU" sz="2000" b="1" dirty="0" smtClean="0"/>
              <a:t> (</a:t>
            </a:r>
            <a:r>
              <a:rPr lang="en-US" sz="2000" b="1" dirty="0" smtClean="0"/>
              <a:t>Carl </a:t>
            </a:r>
            <a:r>
              <a:rPr lang="en-US" sz="2000" b="1" dirty="0" err="1" smtClean="0"/>
              <a:t>Woese</a:t>
            </a:r>
            <a:r>
              <a:rPr lang="en-US" sz="2000" b="1" dirty="0" smtClean="0"/>
              <a:t>) – </a:t>
            </a:r>
            <a:r>
              <a:rPr lang="ru-RU" sz="2000" b="1" dirty="0" smtClean="0"/>
              <a:t>физик по образованию, один из крупнейших биологов</a:t>
            </a:r>
            <a:r>
              <a:rPr lang="en-US" sz="2000" b="1" dirty="0" smtClean="0"/>
              <a:t> XX </a:t>
            </a:r>
            <a:r>
              <a:rPr lang="ru-RU" sz="2000" b="1" dirty="0" smtClean="0"/>
              <a:t>века. Его открытие </a:t>
            </a:r>
            <a:r>
              <a:rPr lang="ru-RU" sz="2000" b="1" i="1" dirty="0" err="1" smtClean="0"/>
              <a:t>трехдоменного</a:t>
            </a:r>
            <a:r>
              <a:rPr lang="ru-RU" sz="2000" b="1" i="1" dirty="0" smtClean="0"/>
              <a:t> древа жизни </a:t>
            </a:r>
            <a:r>
              <a:rPr lang="ru-RU" sz="2000" b="1" dirty="0" smtClean="0"/>
              <a:t>(бактерии, археи и эукариоты) – огромный вклад в эволюционную биологию.</a:t>
            </a:r>
          </a:p>
          <a:p>
            <a:r>
              <a:rPr lang="ru-RU" sz="2000" b="1" dirty="0" smtClean="0"/>
              <a:t>   Концепция </a:t>
            </a:r>
            <a:r>
              <a:rPr lang="ru-RU" sz="2000" b="1" dirty="0" err="1" smtClean="0"/>
              <a:t>трехдоменного</a:t>
            </a:r>
            <a:r>
              <a:rPr lang="ru-RU" sz="2000" b="1" dirty="0" smtClean="0"/>
              <a:t> древа внесла существенные коррективы в СТЭ 2.0, в которой не было уделено внимания тем фактам, что </a:t>
            </a:r>
            <a:r>
              <a:rPr lang="ru-RU" sz="2000" b="1" dirty="0" smtClean="0">
                <a:solidFill>
                  <a:srgbClr val="FF0000"/>
                </a:solidFill>
              </a:rPr>
              <a:t>домены</a:t>
            </a:r>
            <a:r>
              <a:rPr lang="ru-RU" sz="2000" b="1" dirty="0" smtClean="0"/>
              <a:t> прокариот и </a:t>
            </a:r>
            <a:r>
              <a:rPr lang="ru-RU" sz="2000" b="1" dirty="0" smtClean="0">
                <a:solidFill>
                  <a:srgbClr val="FF0000"/>
                </a:solidFill>
              </a:rPr>
              <a:t>империя</a:t>
            </a:r>
            <a:r>
              <a:rPr lang="ru-RU" sz="2000" b="1" dirty="0" smtClean="0"/>
              <a:t>  вирусов (самые распространенные формы жизни на Земле) обладают эволюционирующими геномами, не говоря уже о явлениях горизонтального переноса генов (ГПГ).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1197864"/>
            <a:ext cx="4489704" cy="228295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51561"/>
            <a:ext cx="2730392" cy="5568696"/>
          </a:xfrm>
        </p:spPr>
      </p:pic>
    </p:spTree>
    <p:extLst>
      <p:ext uri="{BB962C8B-B14F-4D97-AF65-F5344CB8AC3E}">
        <p14:creationId xmlns:p14="http://schemas.microsoft.com/office/powerpoint/2010/main" val="149347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Эндосимбиоз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не согласуется с градуализмом СТЭ 2.0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877824"/>
            <a:ext cx="5541264" cy="57515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56" y="836676"/>
            <a:ext cx="2438400" cy="197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9048" y="2808732"/>
            <a:ext cx="5843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Теория </a:t>
            </a:r>
            <a:r>
              <a:rPr lang="ru-RU" b="1" dirty="0" err="1" smtClean="0">
                <a:solidFill>
                  <a:srgbClr val="FF0000"/>
                </a:solidFill>
              </a:rPr>
              <a:t>эндосимбиоза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доказала, что митохондрии – потомки </a:t>
            </a:r>
            <a:r>
              <a:rPr lang="el-GR" b="1" dirty="0" smtClean="0"/>
              <a:t>α</a:t>
            </a:r>
            <a:r>
              <a:rPr lang="ru-RU" b="1" dirty="0" smtClean="0"/>
              <a:t>-</a:t>
            </a:r>
            <a:r>
              <a:rPr lang="ru-RU" b="1" dirty="0" err="1" smtClean="0"/>
              <a:t>протеобактерий</a:t>
            </a:r>
            <a:r>
              <a:rPr lang="ru-RU" b="1" dirty="0" smtClean="0"/>
              <a:t>, которые поселились в предковой </a:t>
            </a:r>
            <a:r>
              <a:rPr lang="ru-RU" b="1" dirty="0" err="1" smtClean="0"/>
              <a:t>эукариотической</a:t>
            </a:r>
            <a:r>
              <a:rPr lang="ru-RU" b="1" dirty="0" smtClean="0"/>
              <a:t> клетке хозяина. Предки митохондрий получали от хозяина энергетически выгодное соединение – </a:t>
            </a:r>
            <a:r>
              <a:rPr lang="ru-RU" b="1" dirty="0" err="1" smtClean="0"/>
              <a:t>пируват</a:t>
            </a:r>
            <a:r>
              <a:rPr lang="ru-RU" b="1" dirty="0" smtClean="0"/>
              <a:t>, а хозяин защищался с помощью этих аэробных квартирантов от токсичных для него радикалов кислорода.</a:t>
            </a:r>
          </a:p>
          <a:p>
            <a:r>
              <a:rPr lang="ru-RU" b="1" dirty="0" smtClean="0"/>
              <a:t>   В случае же растений хлоропласты произошли от фотосинтезирующих предков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Фундаментальная роль в эволюции, которая отводится уникальным (или крайне редким) событиям, таким как </a:t>
            </a:r>
            <a:r>
              <a:rPr lang="ru-RU" b="1" dirty="0" err="1" smtClean="0"/>
              <a:t>эндосимбиоз</a:t>
            </a:r>
            <a:r>
              <a:rPr lang="ru-RU" b="1" dirty="0" smtClean="0"/>
              <a:t>, не совместима  положениями  с градуализмом, ни с </a:t>
            </a:r>
            <a:r>
              <a:rPr lang="ru-RU" b="1" dirty="0" err="1" smtClean="0"/>
              <a:t>униформизмом</a:t>
            </a:r>
            <a:r>
              <a:rPr lang="ru-RU" b="1" dirty="0" smtClean="0"/>
              <a:t> (СТЭ 2.0).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4456" y="960120"/>
            <a:ext cx="27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Линн</a:t>
            </a:r>
            <a:r>
              <a:rPr lang="ru-RU" b="1" dirty="0" smtClean="0"/>
              <a:t> Саган (Маргулис)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3316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1273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Гены ортологи и гены паралоги</vt:lpstr>
      <vt:lpstr>Пример паралогичных генов: семейство гемоглобинов</vt:lpstr>
      <vt:lpstr>Паралогичные гены трудно распознать из-за  горизонтального переноса генов (ГПГ)</vt:lpstr>
      <vt:lpstr>Теория прерывистого равновесия против градуализма в СТЭ 2.0</vt:lpstr>
      <vt:lpstr>Пример прерывистого равновесия: крупная хромосомная перестройка  </vt:lpstr>
      <vt:lpstr>Роберсоновская перестойка в ходе эволюции привела к образованию хромосомы 2 человека из хромосом  шимпанзе</vt:lpstr>
      <vt:lpstr>Эволюция в мире микробов  и вирусов  и трехдоменное древо жизни</vt:lpstr>
      <vt:lpstr>Эндосимбиоз не согласуется с градуализмом СТЭ 2.0</vt:lpstr>
      <vt:lpstr>Переход от СТЭ 2.0 (modern synthesis) к новому синтезу эволюционной биологии (postmodern synthesis)</vt:lpstr>
      <vt:lpstr>Что же такое «эволюция» в свете геномики?</vt:lpstr>
      <vt:lpstr>Что же такое «эволюция» в свете геномики? </vt:lpstr>
      <vt:lpstr>Современная оценка дарвиновской и синтетической теории эволюции</vt:lpstr>
      <vt:lpstr>Современная оценка дарвиновской и синтетической теории эволюции</vt:lpstr>
      <vt:lpstr>Towards the postmodern synthesis (CTЭ 3.0)</vt:lpstr>
      <vt:lpstr>Занятие 11.2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91</cp:revision>
  <dcterms:created xsi:type="dcterms:W3CDTF">2021-08-13T13:51:19Z</dcterms:created>
  <dcterms:modified xsi:type="dcterms:W3CDTF">2022-04-13T18:43:03Z</dcterms:modified>
</cp:coreProperties>
</file>