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  <p:sldId id="265" r:id="rId12"/>
    <p:sldId id="267" r:id="rId13"/>
    <p:sldId id="268" r:id="rId14"/>
    <p:sldId id="284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EC0B0-6552-4664-84E6-EDF5D003379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00BF-8A3E-4E75-AEFB-DE70FFDE7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0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4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4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4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9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5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7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97BC-A12A-404E-A10D-D1F071E80FA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BEC5-ADC3-4591-B5D8-2186742D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5104" y="146304"/>
            <a:ext cx="7114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Занятие 11.1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6" y="915745"/>
            <a:ext cx="6985635" cy="5649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90" y="356616"/>
            <a:ext cx="4791457" cy="62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886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Нейтральная теория молекулярной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1672" y="954926"/>
            <a:ext cx="5010216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267663">
            <a:off x="1596062" y="1402797"/>
            <a:ext cx="361743" cy="139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351701" y="1585862"/>
            <a:ext cx="338328" cy="1065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629774">
            <a:off x="5075680" y="1507211"/>
            <a:ext cx="363926" cy="1288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5488" y="2651760"/>
            <a:ext cx="1993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Полезные </a:t>
            </a:r>
            <a:r>
              <a:rPr lang="ru-RU" b="1" dirty="0" smtClean="0"/>
              <a:t>(отбираются положительным отбором). Они крайне редки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68880" y="2779776"/>
            <a:ext cx="1901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Нейтральные </a:t>
            </a:r>
          </a:p>
          <a:p>
            <a:r>
              <a:rPr lang="ru-RU" b="1" dirty="0" smtClean="0"/>
              <a:t>(на них не действует отбор)</a:t>
            </a:r>
          </a:p>
          <a:p>
            <a:r>
              <a:rPr lang="ru-RU" b="1" dirty="0" smtClean="0"/>
              <a:t>Их подавляющее большинство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7768" y="2820896"/>
            <a:ext cx="1815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Вредные </a:t>
            </a:r>
            <a:r>
              <a:rPr lang="ru-RU" b="1" dirty="0" smtClean="0"/>
              <a:t>(отбираются отрицательным отбором, который в то же время допускает фиксацию нейтральных мутаций путем </a:t>
            </a:r>
            <a:r>
              <a:rPr lang="ru-RU" b="1" dirty="0" smtClean="0">
                <a:solidFill>
                  <a:srgbClr val="FF0000"/>
                </a:solidFill>
              </a:rPr>
              <a:t>дрейфа генов</a:t>
            </a:r>
            <a:r>
              <a:rPr lang="ru-RU" b="1" dirty="0" smtClean="0"/>
              <a:t>)</a:t>
            </a:r>
          </a:p>
          <a:p>
            <a:endParaRPr lang="ru-RU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38200" y="954926"/>
            <a:ext cx="5745480" cy="5222037"/>
          </a:xfrm>
        </p:spPr>
        <p:txBody>
          <a:bodyPr/>
          <a:lstStyle/>
          <a:p>
            <a:r>
              <a:rPr lang="ru-RU" b="1" dirty="0" smtClean="0"/>
              <a:t>         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3681" y="1014984"/>
            <a:ext cx="53777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Значительная часть внутривидовой изменчивости (особенно в малых по размеру популяциях) определяется не действием отбора, а результатом случайного дрейфа аллелей, которые нейтральны или почти нейтральны.</a:t>
            </a:r>
          </a:p>
          <a:p>
            <a:r>
              <a:rPr lang="ru-RU" b="1" dirty="0" smtClean="0"/>
              <a:t>     Теория молекулярной эволюции утверждает: чтобы зафиксироваться, мутация должна быть не в буквальном смысле полностью нейтральной, а всего лишь достаточно </a:t>
            </a:r>
            <a:r>
              <a:rPr lang="ru-RU" b="1" dirty="0" err="1" smtClean="0">
                <a:solidFill>
                  <a:srgbClr val="FF0000"/>
                </a:solidFill>
              </a:rPr>
              <a:t>маловредной</a:t>
            </a:r>
            <a:r>
              <a:rPr lang="ru-RU" b="1" dirty="0" smtClean="0"/>
              <a:t>, чтобы избежать немедленного удаления отрицательным отбором.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Эта теория является значительным отступлением от положения СТЭ 2.0 о том, что естественный отбор является единственной силой эволюции (хотя Дарвин и утверждал, что для целей классификации лучше подходят селективно нейтральные характеристики, но не развил эту перспективную идею).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Нейтральная теория так и не стала частью СТЭ 2.0.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9" y="4252552"/>
            <a:ext cx="4423747" cy="23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91441"/>
            <a:ext cx="11850624" cy="7315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Количественное измерение отбора сравнением последовательностей ДНК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37" y="676656"/>
            <a:ext cx="6174671" cy="5143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1316448"/>
            <a:ext cx="2779776" cy="3530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764024"/>
            <a:ext cx="301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Синонимичная мутация </a:t>
            </a:r>
            <a:r>
              <a:rPr lang="ru-RU" b="1" dirty="0" smtClean="0"/>
              <a:t>(нейтральная) – не приводит к замещению аминокислоты.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Несинонимичная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мутация</a:t>
            </a:r>
            <a:r>
              <a:rPr lang="ru-RU" b="1" dirty="0" smtClean="0"/>
              <a:t> – произошло  замещение аминокислоты.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1312" y="1627632"/>
            <a:ext cx="3776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Если в ходе эволюции число </a:t>
            </a:r>
            <a:r>
              <a:rPr lang="ru-RU" b="1" dirty="0" err="1" smtClean="0">
                <a:solidFill>
                  <a:srgbClr val="FF0000"/>
                </a:solidFill>
              </a:rPr>
              <a:t>несинонимичных</a:t>
            </a:r>
            <a:r>
              <a:rPr lang="ru-RU" b="1" dirty="0" smtClean="0"/>
              <a:t> замен становится все меньше и меньше по сравнению с синонимичными, то это означает, что эволюция соответствующего гена определяется </a:t>
            </a:r>
            <a:r>
              <a:rPr lang="ru-RU" b="1" dirty="0" smtClean="0">
                <a:solidFill>
                  <a:srgbClr val="FF0000"/>
                </a:solidFill>
              </a:rPr>
              <a:t>отрицательным отбором </a:t>
            </a:r>
            <a:r>
              <a:rPr lang="ru-RU" b="1" dirty="0" smtClean="0"/>
              <a:t>– он выбраковывает из популяции неприспособленные особи.</a:t>
            </a:r>
          </a:p>
          <a:p>
            <a:r>
              <a:rPr lang="ru-RU" b="1" dirty="0" smtClean="0"/>
              <a:t>   2. Противоположная ситуация – положительный отбор.</a:t>
            </a:r>
          </a:p>
          <a:p>
            <a:r>
              <a:rPr lang="ru-RU" b="1" dirty="0" smtClean="0"/>
              <a:t>    3. Если частоты синонимичных и </a:t>
            </a:r>
            <a:r>
              <a:rPr lang="ru-RU" b="1" dirty="0" err="1" smtClean="0"/>
              <a:t>несинонимичных</a:t>
            </a:r>
            <a:r>
              <a:rPr lang="ru-RU" b="1" dirty="0" smtClean="0"/>
              <a:t> замен совпадают – кодируемый белок не подвергается отбору (нейтральная эволюция).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328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73153"/>
            <a:ext cx="11832336" cy="786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Некодирующая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ДНК, эгоистичные гены и мобильные элементы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" y="960121"/>
            <a:ext cx="4517136" cy="4297680"/>
          </a:xfrm>
        </p:spPr>
      </p:pic>
      <p:sp>
        <p:nvSpPr>
          <p:cNvPr id="5" name="TextBox 4"/>
          <p:cNvSpPr txBox="1"/>
          <p:nvPr/>
        </p:nvSpPr>
        <p:spPr>
          <a:xfrm>
            <a:off x="5010912" y="969264"/>
            <a:ext cx="689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Даже близкородственные организмы </a:t>
            </a:r>
            <a:r>
              <a:rPr lang="ru-RU" b="1" dirty="0"/>
              <a:t>м</a:t>
            </a:r>
            <a:r>
              <a:rPr lang="ru-RU" b="1" dirty="0" smtClean="0"/>
              <a:t>огут иметь геномы, отличающиеся на порядок т.н. </a:t>
            </a:r>
            <a:r>
              <a:rPr lang="ru-RU" b="1" i="1" dirty="0" smtClean="0"/>
              <a:t>парадокс избыточности генома</a:t>
            </a:r>
            <a:r>
              <a:rPr lang="ru-RU" b="1" dirty="0" smtClean="0"/>
              <a:t>. Этот парадокс был разрешен с помощью 3-х фундаментальных идей:</a:t>
            </a:r>
          </a:p>
          <a:p>
            <a:r>
              <a:rPr lang="ru-RU" b="1" dirty="0" smtClean="0"/>
              <a:t>   1. </a:t>
            </a:r>
            <a:r>
              <a:rPr lang="ru-RU" b="1" dirty="0" err="1" smtClean="0"/>
              <a:t>Некодирующая</a:t>
            </a:r>
            <a:r>
              <a:rPr lang="ru-RU" b="1" dirty="0" smtClean="0"/>
              <a:t> «</a:t>
            </a:r>
            <a:r>
              <a:rPr lang="ru-RU" b="1" dirty="0" smtClean="0">
                <a:solidFill>
                  <a:srgbClr val="FF0000"/>
                </a:solidFill>
              </a:rPr>
              <a:t>мусорная</a:t>
            </a:r>
            <a:r>
              <a:rPr lang="ru-RU" b="1" dirty="0" smtClean="0"/>
              <a:t>» ДНК – значительная часть генома не кодирует каких-либо белков и состоит из разнообразных повторяющихся сегментов, которые образовались в результате размножения «эгоистичных элементов» – </a:t>
            </a:r>
            <a:r>
              <a:rPr lang="ru-RU" b="1" i="1" dirty="0" smtClean="0"/>
              <a:t>абсолютных паразитов </a:t>
            </a:r>
            <a:r>
              <a:rPr lang="ru-RU" b="1" dirty="0" smtClean="0"/>
              <a:t>(</a:t>
            </a:r>
            <a:r>
              <a:rPr lang="en-US" b="1" dirty="0" err="1" smtClean="0"/>
              <a:t>Orgel</a:t>
            </a:r>
            <a:r>
              <a:rPr lang="en-US" b="1" dirty="0" smtClean="0"/>
              <a:t> and Crick).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   </a:t>
            </a:r>
            <a:r>
              <a:rPr lang="ru-RU" b="1" dirty="0"/>
              <a:t>2</a:t>
            </a:r>
            <a:r>
              <a:rPr lang="ru-RU" b="1" dirty="0" smtClean="0"/>
              <a:t>. Концепция «</a:t>
            </a:r>
            <a:r>
              <a:rPr lang="ru-RU" b="1" dirty="0" smtClean="0">
                <a:solidFill>
                  <a:srgbClr val="FF0000"/>
                </a:solidFill>
              </a:rPr>
              <a:t>эгоистичного гена </a:t>
            </a:r>
            <a:r>
              <a:rPr lang="ru-RU" b="1" dirty="0" smtClean="0"/>
              <a:t>(</a:t>
            </a:r>
            <a:r>
              <a:rPr lang="en-US" b="1" dirty="0" smtClean="0"/>
              <a:t>selfish gene)</a:t>
            </a:r>
            <a:r>
              <a:rPr lang="ru-RU" b="1" dirty="0" smtClean="0"/>
              <a:t>» была разработана  Ричардом </a:t>
            </a:r>
            <a:r>
              <a:rPr lang="ru-RU" b="1" dirty="0" err="1" smtClean="0"/>
              <a:t>Докинзом</a:t>
            </a:r>
            <a:r>
              <a:rPr lang="ru-RU" b="1" dirty="0" smtClean="0"/>
              <a:t>: естественный отбор может действовать не только на уровне организма в целом (как считает СТЭ 2.0), но и на уровне индивидуального гена. Организмам же отводится скромная роль машин, которые служат трансферу генов из поколения в поколение. В этом смысле гены – бессмертны.</a:t>
            </a:r>
          </a:p>
          <a:p>
            <a:r>
              <a:rPr lang="ru-RU" b="1" dirty="0" smtClean="0"/>
              <a:t>   3. Открытие  мобильных элементов (</a:t>
            </a:r>
            <a:r>
              <a:rPr lang="ru-RU" b="1" dirty="0" err="1" smtClean="0">
                <a:solidFill>
                  <a:srgbClr val="FF0000"/>
                </a:solidFill>
              </a:rPr>
              <a:t>транспозонов</a:t>
            </a:r>
            <a:r>
              <a:rPr lang="ru-RU" b="1" dirty="0" smtClean="0"/>
              <a:t>), которые могут часто менять свое место в геноме.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304" y="5394960"/>
            <a:ext cx="4736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Все эти идеи в корне противоречат СТЭ 2.0, которая считает (вслед за </a:t>
            </a:r>
            <a:r>
              <a:rPr lang="ru-RU" b="1" dirty="0" err="1" smtClean="0"/>
              <a:t>Дарвиным</a:t>
            </a:r>
            <a:r>
              <a:rPr lang="ru-RU" b="1" dirty="0" smtClean="0"/>
              <a:t>), что постепенные малые изменения – единственно возможный материал для эволюции.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736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9784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Эволюция путем дупликации генов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088136"/>
            <a:ext cx="6839712" cy="3904488"/>
          </a:xfrm>
        </p:spPr>
      </p:pic>
      <p:sp>
        <p:nvSpPr>
          <p:cNvPr id="5" name="TextBox 4"/>
          <p:cNvSpPr txBox="1"/>
          <p:nvPr/>
        </p:nvSpPr>
        <p:spPr>
          <a:xfrm>
            <a:off x="7306056" y="1179576"/>
            <a:ext cx="46725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Дарвиновская идея, что эволюция происходит путем накопления малых наследственных модификаций (градуализм), не согласуется с открытием процесса  дупликаци</a:t>
            </a:r>
            <a:r>
              <a:rPr lang="ru-RU" sz="2000" b="1" dirty="0"/>
              <a:t>и</a:t>
            </a:r>
            <a:r>
              <a:rPr lang="ru-RU" sz="2000" b="1" dirty="0" smtClean="0"/>
              <a:t>   генов.</a:t>
            </a:r>
          </a:p>
          <a:p>
            <a:r>
              <a:rPr lang="ru-RU" sz="2000" b="1" dirty="0" smtClean="0"/>
              <a:t>   Дупликация гена высвобождает одну из его копий от действия отрицательного отбора и, таким образом, эта копия получает потенциал развития новой функции, которой не было у исходного гена.</a:t>
            </a:r>
          </a:p>
          <a:p>
            <a:r>
              <a:rPr lang="ru-RU" sz="2000" b="1" dirty="0" smtClean="0"/>
              <a:t>   Ясно, что этот механизм возникновения новых функций является огромным отличием от дарвиновских малых изменений, признаваемых в СТЭ 2.0.  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3192" y="4992624"/>
            <a:ext cx="210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Исходные функции гена распределены между его копиями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51760" y="4992624"/>
            <a:ext cx="2176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Одна копия гена сохраняет свои функции, другая мутирует, приобретая новые функции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74336" y="4992624"/>
            <a:ext cx="217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Одна копия гена сохраняет свои функции, другая в результате вредной мутации становится нефункциональной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8506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Towards the postmodern synthesis (CT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 3.0)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" y="6217920"/>
            <a:ext cx="1199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Н.К.Кольцов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Н.В.Тимофеев</a:t>
            </a:r>
            <a:r>
              <a:rPr lang="ru-RU" sz="2000" b="1" dirty="0" smtClean="0"/>
              <a:t>-Ресовский, </a:t>
            </a:r>
            <a:r>
              <a:rPr lang="ru-RU" sz="2000" b="1" dirty="0" err="1" smtClean="0"/>
              <a:t>С.С.Четвериков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Н.И.Вавилов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Д.И.Ивановский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И.А.Рапопорт</a:t>
            </a:r>
            <a:r>
              <a:rPr lang="ru-RU" sz="2000" b="1" dirty="0" smtClean="0"/>
              <a:t> → ?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" y="793655"/>
            <a:ext cx="3628644" cy="2190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6" y="3247850"/>
            <a:ext cx="2147316" cy="2706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78" y="793655"/>
            <a:ext cx="2733675" cy="219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78" y="3247850"/>
            <a:ext cx="2733675" cy="2586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14" y="779073"/>
            <a:ext cx="1971675" cy="2324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14" y="3247850"/>
            <a:ext cx="2381250" cy="27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Занятие 11.1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72267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9966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От синтетической теории эволюции 2.0 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 эволюционной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геномике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0256" y="1307592"/>
            <a:ext cx="52760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Новые открытия, начиная от  публикации книги </a:t>
            </a:r>
            <a:r>
              <a:rPr lang="en-US" sz="2800" b="1" dirty="0" err="1" smtClean="0"/>
              <a:t>R.Fisher</a:t>
            </a:r>
            <a:r>
              <a:rPr lang="en-US" sz="2800" b="1" dirty="0" smtClean="0"/>
              <a:t>. </a:t>
            </a:r>
            <a:r>
              <a:rPr lang="ru-RU" sz="2800" b="1" dirty="0" smtClean="0"/>
              <a:t>«</a:t>
            </a:r>
            <a:r>
              <a:rPr lang="en-US" sz="2800" b="1" dirty="0" smtClean="0"/>
              <a:t>The </a:t>
            </a:r>
            <a:r>
              <a:rPr lang="en-US" sz="2800" b="1" dirty="0" err="1" smtClean="0"/>
              <a:t>Genetical</a:t>
            </a:r>
            <a:r>
              <a:rPr lang="en-US" sz="2800" b="1" dirty="0" smtClean="0"/>
              <a:t> Theory of Natural Selection</a:t>
            </a:r>
            <a:r>
              <a:rPr lang="ru-RU" sz="2800" b="1" dirty="0" smtClean="0"/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>в 1930 г., которая означала вторую, зрелую стадию развития эволюционной биологии,  и до первых сравнений (1995 г.) полных геномов клеточных форм жизни, стали стартом для «</a:t>
            </a:r>
            <a:r>
              <a:rPr lang="ru-RU" sz="2800" b="1" dirty="0" smtClean="0">
                <a:solidFill>
                  <a:srgbClr val="FF0000"/>
                </a:solidFill>
              </a:rPr>
              <a:t>геномного</a:t>
            </a:r>
            <a:r>
              <a:rPr lang="ru-RU" sz="2800" b="1" dirty="0" smtClean="0"/>
              <a:t>» подхода к изучению эволюции.</a:t>
            </a:r>
          </a:p>
          <a:p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" y="1014984"/>
            <a:ext cx="6236208" cy="5641848"/>
          </a:xfrm>
        </p:spPr>
      </p:pic>
    </p:spTree>
    <p:extLst>
      <p:ext uri="{BB962C8B-B14F-4D97-AF65-F5344CB8AC3E}">
        <p14:creationId xmlns:p14="http://schemas.microsoft.com/office/powerpoint/2010/main" val="215117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" y="109729"/>
            <a:ext cx="11868912" cy="9326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Открытие Уотсона и Крика – важнейшее фундаментальное открытие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 времен Дарвина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1042415"/>
            <a:ext cx="2709180" cy="461772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9" y="1028699"/>
            <a:ext cx="4532185" cy="4425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1042416"/>
            <a:ext cx="2413825" cy="368503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178041" y="2884932"/>
            <a:ext cx="2163888" cy="946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736" y="5673852"/>
            <a:ext cx="1186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Уотсон и Крик вывели из найденной ими структуры ДНК всю систему передачи генетической информации.</a:t>
            </a:r>
          </a:p>
          <a:p>
            <a:r>
              <a:rPr lang="ru-RU" sz="2000" b="1" dirty="0" smtClean="0"/>
              <a:t>     Схема эволюции Дарвина 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прямым следствием </a:t>
            </a:r>
            <a:r>
              <a:rPr lang="ru-RU" sz="2000" b="1" dirty="0" smtClean="0"/>
              <a:t>механизма репликации ДНК.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6335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0515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Репликация цифровых носителей информации - центральный принцип биологии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161288"/>
            <a:ext cx="5629656" cy="5404104"/>
          </a:xfrm>
        </p:spPr>
      </p:pic>
      <p:sp>
        <p:nvSpPr>
          <p:cNvPr id="5" name="TextBox 4"/>
          <p:cNvSpPr txBox="1"/>
          <p:nvPr/>
        </p:nvSpPr>
        <p:spPr>
          <a:xfrm>
            <a:off x="6007608" y="1261872"/>
            <a:ext cx="60716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Биологическая передача цифровой информации:</a:t>
            </a:r>
          </a:p>
          <a:p>
            <a:r>
              <a:rPr lang="ru-RU" sz="2000" b="1" dirty="0" smtClean="0"/>
              <a:t>   1. Генетический материал любого организма – линейная последовательность 4-х символов </a:t>
            </a:r>
            <a:r>
              <a:rPr lang="ru-RU" sz="2000" b="1" dirty="0" smtClean="0">
                <a:solidFill>
                  <a:srgbClr val="00B050"/>
                </a:solidFill>
              </a:rPr>
              <a:t>А</a:t>
            </a:r>
            <a:r>
              <a:rPr lang="ru-RU" sz="2000" b="1" dirty="0" smtClean="0"/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T(U)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G</a:t>
            </a:r>
            <a:r>
              <a:rPr lang="en-US" sz="2000" b="1" dirty="0" smtClean="0"/>
              <a:t> </a:t>
            </a:r>
            <a:r>
              <a:rPr lang="ru-RU" sz="2000" b="1" dirty="0" smtClean="0"/>
              <a:t>и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/>
              <a:t>.</a:t>
            </a:r>
            <a:r>
              <a:rPr lang="ru-RU" sz="2000" b="1" dirty="0" smtClean="0"/>
              <a:t> Этими  символами кодируется вся информация, необходимая для построения организма.</a:t>
            </a:r>
          </a:p>
          <a:p>
            <a:r>
              <a:rPr lang="ru-RU" sz="2000" b="1" dirty="0" smtClean="0"/>
              <a:t>   2. </a:t>
            </a:r>
            <a:r>
              <a:rPr lang="ru-RU" sz="2000" b="1" dirty="0" smtClean="0">
                <a:solidFill>
                  <a:srgbClr val="FF0000"/>
                </a:solidFill>
              </a:rPr>
              <a:t>Репликация</a:t>
            </a:r>
            <a:r>
              <a:rPr lang="ru-RU" sz="2000" b="1" dirty="0" smtClean="0"/>
              <a:t>, являющаяся механической основой наследственности, осуществляется на основании комплементарного соответствия: </a:t>
            </a:r>
            <a:r>
              <a:rPr lang="en-US" sz="2000" b="1" dirty="0" smtClean="0">
                <a:solidFill>
                  <a:srgbClr val="00B050"/>
                </a:solidFill>
              </a:rPr>
              <a:t>A=T(U)</a:t>
            </a:r>
            <a:r>
              <a:rPr lang="en-US" sz="2000" b="1" dirty="0" smtClean="0"/>
              <a:t> </a:t>
            </a:r>
            <a:r>
              <a:rPr lang="ru-RU" sz="2000" b="1" dirty="0" smtClean="0"/>
              <a:t>и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G</a:t>
            </a:r>
            <a:r>
              <a:rPr lang="el-GR" sz="2000" b="1" dirty="0" smtClean="0">
                <a:solidFill>
                  <a:srgbClr val="00B050"/>
                </a:solidFill>
              </a:rPr>
              <a:t>Ξ</a:t>
            </a:r>
            <a:r>
              <a:rPr lang="en-US" sz="2000" b="1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/>
              <a:t>.</a:t>
            </a:r>
          </a:p>
          <a:p>
            <a:r>
              <a:rPr lang="ru-RU" sz="2000" b="1" dirty="0" smtClean="0"/>
              <a:t>   3. Принцип комплементарности используется не только во время репликации, но а) во время </a:t>
            </a:r>
            <a:r>
              <a:rPr lang="ru-RU" sz="2000" b="1" dirty="0" smtClean="0">
                <a:solidFill>
                  <a:srgbClr val="FF0000"/>
                </a:solidFill>
              </a:rPr>
              <a:t>транскрипции</a:t>
            </a:r>
            <a:r>
              <a:rPr lang="ru-RU" sz="2000" b="1" dirty="0" smtClean="0"/>
              <a:t> ДНК во все виды РНК; б) во время </a:t>
            </a:r>
            <a:r>
              <a:rPr lang="ru-RU" sz="2000" b="1" dirty="0" smtClean="0">
                <a:solidFill>
                  <a:srgbClr val="FF0000"/>
                </a:solidFill>
              </a:rPr>
              <a:t>трансляции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мРНК</a:t>
            </a:r>
            <a:r>
              <a:rPr lang="ru-RU" sz="2000" b="1" dirty="0" smtClean="0"/>
              <a:t> в белок.</a:t>
            </a:r>
          </a:p>
          <a:p>
            <a:r>
              <a:rPr lang="ru-RU" sz="2000" b="1" dirty="0" smtClean="0"/>
              <a:t>   4. Те же принципы декодирования применимы для организмов, в которых генетическим материалом служит РНК или односпиральная ДНК.  </a:t>
            </a:r>
            <a:endParaRPr lang="en-US" sz="2000" b="1" dirty="0" smtClean="0"/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250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10972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Репликация цифровых носителей информации –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необходимое и достаточное условие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1197864"/>
            <a:ext cx="5573897" cy="5477256"/>
          </a:xfrm>
        </p:spPr>
      </p:pic>
      <p:sp>
        <p:nvSpPr>
          <p:cNvPr id="5" name="TextBox 4"/>
          <p:cNvSpPr txBox="1"/>
          <p:nvPr/>
        </p:nvSpPr>
        <p:spPr>
          <a:xfrm>
            <a:off x="5705856" y="1197864"/>
            <a:ext cx="6025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Из теории информации следует, что передача информации абсолютно без ошибок принципиально невозможна. Из законов термодинамики следует, что вероятность ошибки в любом конечном сообщении может быть уменьшена только за счет затраты энергии.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1. Ошибки биологической репликации (мутации) наследуются – проходят через циклы репликации.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2. Некоторые ошибки репликации влияют на эффективность и точность репликации как положительно (полезные мутации), так и отрицательно (вредные мутации).</a:t>
            </a:r>
          </a:p>
          <a:p>
            <a:r>
              <a:rPr lang="ru-RU" b="1" dirty="0" smtClean="0"/>
              <a:t>   Тогда центральный принцип эволюции может быть сформулирован следующим образом: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Репликация цифровых носителей информации неизбежно подвергается ошибкам (мутациям), что влечет за собой эволюцию этих носителей путем естественного отбора и случайного дрейфа генов.</a:t>
            </a:r>
          </a:p>
          <a:p>
            <a:r>
              <a:rPr lang="ru-RU" b="1" dirty="0" smtClean="0"/>
              <a:t>   Отбор и дрейф – два фундаментальных фактора эволюции.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786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692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Наилучшее и исчерпывающее доказательство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" y="868680"/>
            <a:ext cx="7710132" cy="5788152"/>
          </a:xfrm>
        </p:spPr>
      </p:pic>
      <p:sp>
        <p:nvSpPr>
          <p:cNvPr id="5" name="TextBox 4"/>
          <p:cNvSpPr txBox="1"/>
          <p:nvPr/>
        </p:nvSpPr>
        <p:spPr>
          <a:xfrm>
            <a:off x="7900416" y="987552"/>
            <a:ext cx="4078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Концепция «молекулярных часов» </a:t>
            </a:r>
            <a:r>
              <a:rPr lang="ru-RU" sz="2000" b="1" dirty="0" err="1" smtClean="0"/>
              <a:t>Цукеркандля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Полинга</a:t>
            </a:r>
            <a:r>
              <a:rPr lang="ru-RU" sz="2000" b="1" dirty="0" smtClean="0"/>
              <a:t>: скорость эволюции определенной последовательности белка </a:t>
            </a:r>
            <a:r>
              <a:rPr lang="ru-RU" sz="2000" b="1" i="1" dirty="0" smtClean="0"/>
              <a:t>постоянна</a:t>
            </a:r>
            <a:r>
              <a:rPr lang="ru-RU" sz="2000" b="1" dirty="0" smtClean="0"/>
              <a:t> ( с учетом случайных флуктуаций) в течение длительных интервалов времени при отсутствии изменений функций данного белка.</a:t>
            </a:r>
          </a:p>
          <a:p>
            <a:r>
              <a:rPr lang="ru-RU" sz="2000" b="1" dirty="0" smtClean="0"/>
              <a:t>   Чем менее сходны две последовательности одного и того же белка двух видов, тем более далеко разошлись эти виды друг от друга в ходе эволюции.</a:t>
            </a:r>
          </a:p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Это и есть наилучшее и исчерпывающее доказательство реальности эволюции.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1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Филогенетическое расстояние между видами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(на примере сравнения первичных структур гемоглобина)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1161288"/>
            <a:ext cx="9454896" cy="5312664"/>
          </a:xfrm>
        </p:spPr>
      </p:pic>
      <p:sp>
        <p:nvSpPr>
          <p:cNvPr id="5" name="TextBox 4"/>
          <p:cNvSpPr txBox="1"/>
          <p:nvPr/>
        </p:nvSpPr>
        <p:spPr>
          <a:xfrm>
            <a:off x="7772400" y="1225296"/>
            <a:ext cx="213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Минога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1261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591"/>
            <a:ext cx="10515600" cy="7863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Неодинаковая скорость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1" y="1097280"/>
            <a:ext cx="6373623" cy="5513832"/>
          </a:xfrm>
        </p:spPr>
      </p:pic>
      <p:sp>
        <p:nvSpPr>
          <p:cNvPr id="5" name="TextBox 4"/>
          <p:cNvSpPr txBox="1"/>
          <p:nvPr/>
        </p:nvSpPr>
        <p:spPr>
          <a:xfrm>
            <a:off x="6894576" y="950976"/>
            <a:ext cx="50657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Тестирование гипотезы «молекулярных часов» на растущей базе последовательностей ДНК показало, что для большинства белков эти часы </a:t>
            </a:r>
            <a:r>
              <a:rPr lang="ru-RU" b="1" dirty="0" smtClean="0">
                <a:solidFill>
                  <a:srgbClr val="FF0000"/>
                </a:solidFill>
              </a:rPr>
              <a:t>идут не с одинаковой скоростью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Этот вывод был сделан на основе данных о том, что отклонения в скоростях эволюции значительно превышали доверительный интервал, который мог быть предсказан распределением Пуассона.</a:t>
            </a:r>
          </a:p>
          <a:p>
            <a:r>
              <a:rPr lang="ru-RU" b="1" dirty="0" smtClean="0"/>
              <a:t>   Эти трудности привели к тому, что молекулярная филогенетика превратилась в сложный раздел прикладной математической статистики. В ней используются различные подходы, в том числе:</a:t>
            </a:r>
          </a:p>
          <a:p>
            <a:r>
              <a:rPr lang="ru-RU" b="1" dirty="0" smtClean="0"/>
              <a:t>   </a:t>
            </a:r>
            <a:r>
              <a:rPr lang="ru-RU" b="1" i="1" dirty="0" smtClean="0"/>
              <a:t>Дистанционно-матричные методы.</a:t>
            </a:r>
          </a:p>
          <a:p>
            <a:r>
              <a:rPr lang="ru-RU" b="1" i="1" dirty="0" smtClean="0"/>
              <a:t>   Принцип наибольшей экономии.</a:t>
            </a:r>
          </a:p>
          <a:p>
            <a:r>
              <a:rPr lang="ru-RU" b="1" i="1" dirty="0" smtClean="0"/>
              <a:t>   Метод наибольшего правдоподобия.</a:t>
            </a:r>
          </a:p>
          <a:p>
            <a:r>
              <a:rPr lang="ru-RU" b="1" i="1" dirty="0" smtClean="0"/>
              <a:t>   Байесовский подход.</a:t>
            </a:r>
          </a:p>
          <a:p>
            <a:endParaRPr lang="en-US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162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040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Дрейф генов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" y="713232"/>
            <a:ext cx="8096250" cy="5010912"/>
          </a:xfrm>
        </p:spPr>
      </p:pic>
      <p:sp>
        <p:nvSpPr>
          <p:cNvPr id="5" name="TextBox 4"/>
          <p:cNvSpPr txBox="1"/>
          <p:nvPr/>
        </p:nvSpPr>
        <p:spPr>
          <a:xfrm>
            <a:off x="8119872" y="795528"/>
            <a:ext cx="38896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Дрейф генов </a:t>
            </a:r>
            <a:r>
              <a:rPr lang="ru-RU" b="1" dirty="0" smtClean="0"/>
              <a:t>(генетический дрейф) – случайные колебания частот аллелей, не связанные с отбором. Наиболее выражен в </a:t>
            </a:r>
            <a:r>
              <a:rPr lang="ru-RU" b="1" dirty="0" smtClean="0">
                <a:solidFill>
                  <a:srgbClr val="00B050"/>
                </a:solidFill>
              </a:rPr>
              <a:t>малых популяциях.</a:t>
            </a:r>
          </a:p>
          <a:p>
            <a:r>
              <a:rPr lang="ru-RU" b="1" dirty="0" smtClean="0"/>
              <a:t>Хотя колебания частот случайны, их исход строго предопределен:</a:t>
            </a:r>
          </a:p>
          <a:p>
            <a:r>
              <a:rPr lang="ru-RU" b="1" dirty="0" smtClean="0"/>
              <a:t>Пример: Аллели 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имели исходную частоту 0,5. </a:t>
            </a:r>
          </a:p>
          <a:p>
            <a:r>
              <a:rPr lang="ru-RU" b="1" dirty="0" smtClean="0"/>
              <a:t> 1. Аллель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зафиксировался – достиг частоты 1,0. Остались только особи с генотипом </a:t>
            </a:r>
            <a:r>
              <a:rPr lang="ru-RU" b="1" dirty="0" smtClean="0">
                <a:solidFill>
                  <a:srgbClr val="FF0000"/>
                </a:solidFill>
              </a:rPr>
              <a:t>ВВ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2. Аллель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исчез из популяции – достиг частоты 0. Остались особи с генотипом </a:t>
            </a:r>
            <a:r>
              <a:rPr lang="ru-RU" b="1" dirty="0" smtClean="0">
                <a:solidFill>
                  <a:srgbClr val="FF0000"/>
                </a:solidFill>
              </a:rPr>
              <a:t>вв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 Случайно блуждая (</a:t>
            </a:r>
            <a:r>
              <a:rPr lang="en-US" b="1" dirty="0" err="1" smtClean="0"/>
              <a:t>randow</a:t>
            </a:r>
            <a:r>
              <a:rPr lang="en-US" b="1" dirty="0" smtClean="0"/>
              <a:t> walk)</a:t>
            </a:r>
            <a:r>
              <a:rPr lang="ru-RU" b="1" dirty="0" smtClean="0"/>
              <a:t>,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когда-нибудь либо наткнется на верхнюю планку (</a:t>
            </a:r>
            <a:r>
              <a:rPr lang="ru-RU" b="1" i="1" dirty="0" smtClean="0"/>
              <a:t>фиксация </a:t>
            </a:r>
            <a:r>
              <a:rPr lang="ru-RU" b="1" dirty="0" smtClean="0"/>
              <a:t>- вероятность 1,0), либо на нижнюю планку (</a:t>
            </a:r>
            <a:r>
              <a:rPr lang="ru-RU" b="1" i="1" dirty="0" smtClean="0"/>
              <a:t>элиминация</a:t>
            </a:r>
            <a:r>
              <a:rPr lang="ru-RU" b="1" dirty="0" smtClean="0"/>
              <a:t> – вероятность 0).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153" y="5724144"/>
            <a:ext cx="781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популяции </a:t>
            </a:r>
            <a:r>
              <a:rPr lang="ru-RU" sz="1600" b="1" dirty="0" smtClean="0">
                <a:solidFill>
                  <a:srgbClr val="00B050"/>
                </a:solidFill>
              </a:rPr>
              <a:t>бесконечного размера </a:t>
            </a:r>
            <a:r>
              <a:rPr lang="ru-RU" sz="1600" b="1" dirty="0" smtClean="0"/>
              <a:t>частоты аллелей по определенному гену будут постоянны из поколения в поколение согласно закону Харди-</a:t>
            </a:r>
            <a:r>
              <a:rPr lang="ru-RU" sz="1600" b="1" dirty="0" err="1" smtClean="0"/>
              <a:t>Вайнберга</a:t>
            </a:r>
            <a:r>
              <a:rPr lang="ru-RU" sz="1600" b="1" dirty="0"/>
              <a:t>:</a:t>
            </a:r>
            <a:r>
              <a:rPr lang="ru-RU" sz="1600" b="1" dirty="0" smtClean="0"/>
              <a:t> 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</a:t>
            </a:r>
            <a:r>
              <a:rPr lang="en-US" sz="1600" b="1" dirty="0" smtClean="0"/>
              <a:t>p² + 2pq + q² = 1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43308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1284</Words>
  <Application>Microsoft Office PowerPoint</Application>
  <PresentationFormat>Широкоэкранный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От синтетической теории эволюции 2.0   к эволюционной геномике</vt:lpstr>
      <vt:lpstr>Открытие Уотсона и Крика – важнейшее фундаментальное открытие  со времен Дарвина</vt:lpstr>
      <vt:lpstr>Репликация цифровых носителей информации - центральный принцип биологии</vt:lpstr>
      <vt:lpstr>Репликация цифровых носителей информации –  необходимое и достаточное условие эволюции</vt:lpstr>
      <vt:lpstr>Наилучшее и исчерпывающее доказательство эволюции</vt:lpstr>
      <vt:lpstr>Филогенетическое расстояние между видами  (на примере сравнения первичных структур гемоглобина)</vt:lpstr>
      <vt:lpstr>Неодинаковая скорость эволюции</vt:lpstr>
      <vt:lpstr>Дрейф генов</vt:lpstr>
      <vt:lpstr>Нейтральная теория молекулярной эволюции</vt:lpstr>
      <vt:lpstr>Количественное измерение отбора сравнением последовательностей ДНК</vt:lpstr>
      <vt:lpstr>Некодирующая ДНК, эгоистичные гены и мобильные элементы</vt:lpstr>
      <vt:lpstr>Эволюция путем дупликации генов   </vt:lpstr>
      <vt:lpstr>Towards the postmodern synthesis (CTЭ 3.0)</vt:lpstr>
      <vt:lpstr>Занятие 11.1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95</cp:revision>
  <dcterms:created xsi:type="dcterms:W3CDTF">2021-08-13T13:51:19Z</dcterms:created>
  <dcterms:modified xsi:type="dcterms:W3CDTF">2022-04-07T04:20:22Z</dcterms:modified>
</cp:coreProperties>
</file>