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1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1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8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2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9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6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2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E5E7-5056-474D-908E-CC9236B17E4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08F5-D935-4981-9A02-80496BBB3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20824" y="566928"/>
            <a:ext cx="718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Занятие 10.2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52" y="1274814"/>
            <a:ext cx="7004304" cy="5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8503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«Дрейф генов» - новшество в теорию Дарвина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00" y="985726"/>
            <a:ext cx="4477375" cy="3867690"/>
          </a:xfrm>
        </p:spPr>
      </p:pic>
      <p:sp>
        <p:nvSpPr>
          <p:cNvPr id="5" name="TextBox 4"/>
          <p:cNvSpPr txBox="1"/>
          <p:nvPr/>
        </p:nvSpPr>
        <p:spPr>
          <a:xfrm>
            <a:off x="283464" y="1115568"/>
            <a:ext cx="3363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Дарвин</a:t>
            </a:r>
            <a:r>
              <a:rPr lang="ru-RU" b="1" dirty="0" smtClean="0"/>
              <a:t>: эволюция в </a:t>
            </a:r>
            <a:r>
              <a:rPr lang="ru-RU" b="1" i="1" dirty="0" smtClean="0"/>
              <a:t>большой популяции </a:t>
            </a:r>
            <a:r>
              <a:rPr lang="ru-RU" b="1" dirty="0" smtClean="0"/>
              <a:t> рассматривается как строго детерминированный процесс.      В нем </a:t>
            </a:r>
            <a:r>
              <a:rPr lang="ru-RU" b="1" dirty="0" smtClean="0">
                <a:solidFill>
                  <a:srgbClr val="0070C0"/>
                </a:solidFill>
              </a:rPr>
              <a:t>отбором</a:t>
            </a:r>
            <a:r>
              <a:rPr lang="ru-RU" b="1" dirty="0" smtClean="0"/>
              <a:t> закрепляются выгодные мутации (даже самые малые), а все прочие мутации устраняются.       Следовательно, популяция может только подниматься вверх и достигать только локального пика, даже если его высота значительно меньше, чем высота другого пика (большей приспособленности). </a:t>
            </a:r>
          </a:p>
          <a:p>
            <a:r>
              <a:rPr lang="ru-RU" b="1" dirty="0" smtClean="0"/>
              <a:t>   Этот путь – пунктирная линия</a:t>
            </a:r>
            <a:r>
              <a:rPr lang="ru-RU" b="1" i="1" dirty="0" smtClean="0"/>
              <a:t> </a:t>
            </a:r>
            <a:r>
              <a:rPr lang="ru-RU" b="1" dirty="0" smtClean="0"/>
              <a:t>на адаптивном ландшафте.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02752" y="914400"/>
            <a:ext cx="36850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Райт</a:t>
            </a:r>
            <a:r>
              <a:rPr lang="ru-RU" b="1" dirty="0" smtClean="0"/>
              <a:t>: в малой популяции решающую роль играет </a:t>
            </a:r>
            <a:r>
              <a:rPr lang="ru-RU" b="1" dirty="0" smtClean="0">
                <a:solidFill>
                  <a:srgbClr val="00B050"/>
                </a:solidFill>
              </a:rPr>
              <a:t>дрейф генов</a:t>
            </a:r>
            <a:r>
              <a:rPr lang="ru-RU" b="1" dirty="0" smtClean="0"/>
              <a:t>, с помощью которого случайным образом закрепляются нейтральные и даже «слегка» вредные мутации (но не летальные).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Следовательно, популяция может спускаться </a:t>
            </a:r>
            <a:r>
              <a:rPr lang="ru-RU" b="1" dirty="0" smtClean="0"/>
              <a:t>с пиков</a:t>
            </a:r>
            <a:r>
              <a:rPr lang="ru-RU" b="1" dirty="0" smtClean="0"/>
              <a:t>.    </a:t>
            </a:r>
            <a:r>
              <a:rPr lang="ru-RU" b="1" dirty="0" smtClean="0"/>
              <a:t>Движение только вниз приведет к вымиранию популяции, однако если «долина», отделяющая один пик от другого, достаточно узкая, </a:t>
            </a:r>
            <a:r>
              <a:rPr lang="ru-RU" b="1" dirty="0" smtClean="0"/>
              <a:t>становится возможным</a:t>
            </a:r>
            <a:r>
              <a:rPr lang="ru-RU" b="1" dirty="0" smtClean="0"/>
              <a:t> </a:t>
            </a:r>
            <a:r>
              <a:rPr lang="ru-RU" b="1" dirty="0" smtClean="0"/>
              <a:t>переход через </a:t>
            </a:r>
            <a:r>
              <a:rPr lang="ru-RU" b="1" dirty="0" smtClean="0"/>
              <a:t>долину</a:t>
            </a:r>
            <a:r>
              <a:rPr lang="ru-RU" b="1" dirty="0" smtClean="0"/>
              <a:t> </a:t>
            </a:r>
            <a:r>
              <a:rPr lang="ru-RU" b="1" dirty="0" smtClean="0"/>
              <a:t>и последующее восхождение на более высокий пик.</a:t>
            </a:r>
          </a:p>
          <a:p>
            <a:r>
              <a:rPr lang="ru-RU" b="1" dirty="0" smtClean="0"/>
              <a:t>   Этот путь – сплошная линия на адаптивном ландшафте.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168" y="6122556"/>
            <a:ext cx="1163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i="1" dirty="0" smtClean="0"/>
              <a:t>Фишер отрицал роль дрейфа генов, считая большинство реальных популяций очень крупными. Это было предметом ожесточенных споров Фишера и Райта. Окончательным победителем оказался, конечно, Райт.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6345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" y="100584"/>
            <a:ext cx="12063984" cy="5852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 (дальнейшее развитие)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" y="685800"/>
            <a:ext cx="2042160" cy="2535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685800"/>
            <a:ext cx="2128076" cy="2535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888" y="3221736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Феодосий </a:t>
            </a:r>
            <a:r>
              <a:rPr lang="ru-RU" b="1" dirty="0" err="1" smtClean="0">
                <a:solidFill>
                  <a:srgbClr val="FF0000"/>
                </a:solidFill>
              </a:rPr>
              <a:t>Добржанский</a:t>
            </a:r>
            <a:r>
              <a:rPr lang="ru-RU" b="1" dirty="0" smtClean="0"/>
              <a:t>: «Генетика и происхождение видов» – основной программный документ СТЭ. Эволюция – изменение частот аллелей в генетическом пуле.</a:t>
            </a:r>
          </a:p>
          <a:p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B050"/>
                </a:solidFill>
              </a:rPr>
              <a:t>Ничто в биологии не имеет смысла, кроме как в свете эволюции</a:t>
            </a:r>
            <a:r>
              <a:rPr lang="ru-RU" b="1" dirty="0" smtClean="0"/>
              <a:t>».</a:t>
            </a:r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08832" y="3221736"/>
            <a:ext cx="3011424" cy="29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Эрнст </a:t>
            </a:r>
            <a:r>
              <a:rPr lang="ru-RU" b="1" dirty="0" err="1" smtClean="0">
                <a:solidFill>
                  <a:srgbClr val="FF0000"/>
                </a:solidFill>
              </a:rPr>
              <a:t>Майр</a:t>
            </a:r>
            <a:r>
              <a:rPr lang="ru-RU" b="1" dirty="0" smtClean="0"/>
              <a:t>: сформулировал концепцию вида, согласно которой видообразование происходит, когда две популяции изолированы друг от друга достаточно долго, чтобы обеспечить генетическую несовместимость.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23176" y="3291840"/>
            <a:ext cx="4773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Джордж Симпсон</a:t>
            </a:r>
            <a:r>
              <a:rPr lang="ru-RU" b="1" dirty="0" smtClean="0"/>
              <a:t>: выдвинул идею квантовой эволюции – в малых изолированных  популяциях могут происходит скачкообразные необычные комбинации генов. Эти процессы могут приводить к образованию как новых видов, так и (чаще) более высоких таксонов – родов, семейств, порядков.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13" y="685800"/>
            <a:ext cx="2445512" cy="2606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016" y="6007608"/>
            <a:ext cx="1193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1950-х годах произошло «</a:t>
            </a:r>
            <a:r>
              <a:rPr lang="ru-RU" b="1" dirty="0" smtClean="0">
                <a:solidFill>
                  <a:srgbClr val="FF0000"/>
                </a:solidFill>
              </a:rPr>
              <a:t>затвердевание</a:t>
            </a:r>
            <a:r>
              <a:rPr lang="ru-RU" b="1" dirty="0" smtClean="0"/>
              <a:t>» СТЭ 2.0: доктрина СТЭ отбросила идею Райта о дрейфе генов, а Симпсон отказался от идеи квантовой эволюции. В итоге все вернулось к идее мелких мутационных изменений по Дарвину.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349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96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Резюме: Дарвин + СТЭ.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А) Наследственная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изменчивость.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" y="1078992"/>
            <a:ext cx="8572500" cy="5458968"/>
          </a:xfrm>
        </p:spPr>
      </p:pic>
      <p:sp>
        <p:nvSpPr>
          <p:cNvPr id="5" name="TextBox 4"/>
          <p:cNvSpPr txBox="1"/>
          <p:nvPr/>
        </p:nvSpPr>
        <p:spPr>
          <a:xfrm>
            <a:off x="9043416" y="1078992"/>
            <a:ext cx="2902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Ненаправленные случайные мутации – единственный источник, который поставляет материал для эволюции.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733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896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Резюме: Дарвин +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СТЭ.   Б) Естественный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отбор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1" y="850392"/>
            <a:ext cx="6598729" cy="5925311"/>
          </a:xfrm>
        </p:spPr>
      </p:pic>
      <p:sp>
        <p:nvSpPr>
          <p:cNvPr id="5" name="TextBox 4"/>
          <p:cNvSpPr txBox="1"/>
          <p:nvPr/>
        </p:nvSpPr>
        <p:spPr>
          <a:xfrm>
            <a:off x="6739128" y="1024128"/>
            <a:ext cx="51755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Действие эволюции заключается в фиксации редких выгодных изменений и исключении вредных изменений. Согласно Дарвину и СТЭ, в этом и состоит естественный отбор. Он, наряду со случайной изменчивостью (см. предыдущий слайд), является основной движущей силой эволюции. Дарвин признавал роль </a:t>
            </a:r>
            <a:r>
              <a:rPr lang="ru-RU" b="1" dirty="0" err="1" smtClean="0"/>
              <a:t>ламарковских</a:t>
            </a:r>
            <a:r>
              <a:rPr lang="ru-RU" b="1" dirty="0" smtClean="0"/>
              <a:t> изменений, но СТЭ твердо стоит на том, что случайные мутации – единственный материал для эволюционного процесса.</a:t>
            </a:r>
          </a:p>
          <a:p>
            <a:pPr algn="just"/>
            <a:r>
              <a:rPr lang="ru-RU" b="1" dirty="0" smtClean="0"/>
              <a:t>     СТЭ в своей </a:t>
            </a:r>
            <a:r>
              <a:rPr lang="ru-RU" b="1" i="1" dirty="0" smtClean="0"/>
              <a:t>догматической форме </a:t>
            </a:r>
            <a:r>
              <a:rPr lang="ru-RU" b="1" dirty="0" smtClean="0"/>
              <a:t>фактически отрицает роль случайных процессов в эволюции (дрейфа генов), кроме как возникновения изменений, и поддерживает общую концепцию эволюции как переход от простых форм к более сложным – адаптацию. Такая модель неизбежно приводит к идее «прогресса» – постепенного улучшения «органов» в ходе эволюции.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230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11247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Даривн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+ СТЭ. 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В) Градуализм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" y="1243584"/>
            <a:ext cx="6858000" cy="5477256"/>
          </a:xfrm>
        </p:spPr>
      </p:pic>
      <p:sp>
        <p:nvSpPr>
          <p:cNvPr id="3" name="TextBox 2"/>
          <p:cNvSpPr txBox="1"/>
          <p:nvPr/>
        </p:nvSpPr>
        <p:spPr>
          <a:xfrm>
            <a:off x="6928104" y="1335024"/>
            <a:ext cx="4940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Полезные изменения, закрепляемые естественным отбором, крайне малы, поэтому эволюция происходит путем постепенного накопления этих слабых изменений.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Таким образом, по мнению Дарвина и создателей СТЭ 2.0: «</a:t>
            </a:r>
            <a:r>
              <a:rPr lang="en-US" sz="2400" b="1" dirty="0" smtClean="0"/>
              <a:t>Natura non </a:t>
            </a:r>
            <a:r>
              <a:rPr lang="en-US" sz="2400" b="1" dirty="0" err="1" smtClean="0"/>
              <a:t>facit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saltum</a:t>
            </a:r>
            <a:r>
              <a:rPr lang="ru-RU" sz="2400" b="1" dirty="0" smtClean="0"/>
              <a:t>» (Природа не делает скачков), т.е. даже несмотря на идею Симпсона о квантовом характере эволюции , СТЭ 2.0 бескомпромиссно настаивает на </a:t>
            </a:r>
            <a:r>
              <a:rPr lang="ru-RU" sz="2400" b="1" dirty="0" smtClean="0">
                <a:solidFill>
                  <a:srgbClr val="FF0000"/>
                </a:solidFill>
              </a:rPr>
              <a:t>градуализме</a:t>
            </a:r>
            <a:r>
              <a:rPr lang="ru-RU" sz="2400" b="1" dirty="0" smtClean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725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2" y="1"/>
            <a:ext cx="11777472" cy="5577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.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Дарвин и СТЭ.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Г)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Униформизм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621792"/>
            <a:ext cx="5641848" cy="6080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96" y="557784"/>
            <a:ext cx="1517904" cy="234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96" y="557784"/>
            <a:ext cx="1362456" cy="2203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9320" y="557784"/>
            <a:ext cx="2670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Униформизм</a:t>
            </a:r>
            <a:r>
              <a:rPr lang="ru-RU" b="1" dirty="0" smtClean="0"/>
              <a:t> – один из аспектов классической эволюционной биологии, близок к градуализму.</a:t>
            </a:r>
          </a:p>
          <a:p>
            <a:r>
              <a:rPr lang="ru-RU" b="1" dirty="0" smtClean="0"/>
              <a:t>   Термин «</a:t>
            </a:r>
            <a:r>
              <a:rPr lang="ru-RU" b="1" dirty="0" err="1" smtClean="0"/>
              <a:t>униформизм</a:t>
            </a:r>
            <a:r>
              <a:rPr lang="ru-RU" b="1" dirty="0" smtClean="0"/>
              <a:t>» Чарльз Дарвин позаимствовал у своего  учителя – великого геолога Чарльза Лайеля.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89320" y="3913632"/>
            <a:ext cx="599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Ч.Лайель</a:t>
            </a:r>
            <a:r>
              <a:rPr lang="ru-RU" b="1" dirty="0" smtClean="0"/>
              <a:t> считал, что Земля сформировалась под влиянием постоянных, не имеющих глобальных масштабов, геологических факторов (ветер, дождь, приливы, вулканы и т.п.), действующих на протяжении больших интервалов времени вплоть до современной эпохи.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Униформизм</a:t>
            </a:r>
            <a:r>
              <a:rPr lang="ru-RU" b="1" dirty="0" smtClean="0"/>
              <a:t> в биологии – убеждение, что эволюционные процессы не изменялись по существу на всем протяжении истории жизни на Земле.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14232" y="276148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Ч. Дарвин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40696" y="2898648"/>
            <a:ext cx="1938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Ч.Лайель</a:t>
            </a:r>
            <a:r>
              <a:rPr lang="ru-RU" sz="1400" b="1" dirty="0" smtClean="0"/>
              <a:t>: Борьба за выживание, в которой выигрывает более плодовитый.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8612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9784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Дарвин + СТЭ.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Д) Макро-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микроэволюция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" y="1179702"/>
            <a:ext cx="5941252" cy="5550281"/>
          </a:xfrm>
        </p:spPr>
      </p:pic>
      <p:sp>
        <p:nvSpPr>
          <p:cNvPr id="5" name="TextBox 4"/>
          <p:cNvSpPr txBox="1"/>
          <p:nvPr/>
        </p:nvSpPr>
        <p:spPr>
          <a:xfrm>
            <a:off x="6190488" y="1216152"/>
            <a:ext cx="56327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СТЭ 2.0 без доказательств утверждает, что </a:t>
            </a:r>
            <a:r>
              <a:rPr lang="ru-RU" sz="2000" b="1" dirty="0">
                <a:solidFill>
                  <a:srgbClr val="FF0000"/>
                </a:solidFill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</a:rPr>
              <a:t>акроэволюция</a:t>
            </a:r>
            <a:r>
              <a:rPr lang="ru-RU" sz="2000" b="1" dirty="0" smtClean="0"/>
              <a:t> (происхождение видов и высших таксонов) управляется теми же механизмами, что и </a:t>
            </a:r>
            <a:r>
              <a:rPr lang="ru-RU" sz="2000" b="1" dirty="0" err="1" smtClean="0">
                <a:solidFill>
                  <a:srgbClr val="FF0000"/>
                </a:solidFill>
              </a:rPr>
              <a:t>микроэволюция</a:t>
            </a:r>
            <a:r>
              <a:rPr lang="ru-RU" sz="2000" b="1" dirty="0" smtClean="0"/>
              <a:t> (эволюция внутри вида). </a:t>
            </a:r>
          </a:p>
          <a:p>
            <a:r>
              <a:rPr lang="ru-RU" sz="2000" b="1" dirty="0" smtClean="0"/>
              <a:t>     Главный идеолог этого принципа Ф. </a:t>
            </a:r>
            <a:r>
              <a:rPr lang="ru-RU" sz="2000" b="1" dirty="0" err="1" smtClean="0"/>
              <a:t>Добржанский</a:t>
            </a:r>
            <a:r>
              <a:rPr lang="ru-RU" sz="2000" b="1" dirty="0" smtClean="0"/>
              <a:t>: «эволюция – изменение частот аллелей в популяциях»). </a:t>
            </a:r>
          </a:p>
          <a:p>
            <a:r>
              <a:rPr lang="ru-RU" sz="2000" b="1" dirty="0" smtClean="0"/>
              <a:t>     Данный принцип в СТЭ 2.0 можно представить как «универсальный </a:t>
            </a:r>
            <a:r>
              <a:rPr lang="ru-RU" sz="2000" b="1" dirty="0" err="1" smtClean="0"/>
              <a:t>униформизм</a:t>
            </a:r>
            <a:r>
              <a:rPr lang="ru-RU" sz="2000" b="1" dirty="0" smtClean="0"/>
              <a:t>»: эволюционные процессы одинаковы не только на протяжении всей истории жизни на Земле, но и на разных уровнях эволюционных изменений, включая крупные преобразования.</a:t>
            </a:r>
          </a:p>
          <a:p>
            <a:r>
              <a:rPr lang="ru-RU" sz="2000" b="1" dirty="0" smtClean="0"/>
              <a:t>     Загадка взаимосвязи между </a:t>
            </a:r>
            <a:r>
              <a:rPr lang="ru-RU" sz="2000" b="1" dirty="0" err="1" smtClean="0"/>
              <a:t>микроэволюцией</a:t>
            </a:r>
            <a:r>
              <a:rPr lang="ru-RU" sz="2000" b="1" dirty="0" smtClean="0"/>
              <a:t> и макроэволюцией – ось  всей современной эволюционной биологии.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" y="2798064"/>
            <a:ext cx="1975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макроэволюции: происхождение птиц от динозавров.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828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10881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Дарвин + СТЭ.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Е) Единое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древо жизни и общий предок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1252728"/>
            <a:ext cx="4460159" cy="5404104"/>
          </a:xfrm>
        </p:spPr>
      </p:pic>
      <p:sp>
        <p:nvSpPr>
          <p:cNvPr id="5" name="TextBox 4"/>
          <p:cNvSpPr txBox="1"/>
          <p:nvPr/>
        </p:nvSpPr>
        <p:spPr>
          <a:xfrm>
            <a:off x="4743623" y="1444752"/>
            <a:ext cx="70887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Эволюцию жизни можно представить в виде «огромного древа».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Дарвин представлял это древо только как общую идею.   Древо было заселено одним из главных последователей Дарвина, знаменитым биологом Эрнстом Геккелем. Основатели СТЭ 2.0 не проявляли большого научного интереса к древу жизни, хотя и включали его как описание эволюции животных и растений.    Однако микробы фактически оставались за пределами эволюционной биологии.</a:t>
            </a:r>
          </a:p>
          <a:p>
            <a:r>
              <a:rPr lang="ru-RU" b="1" dirty="0" smtClean="0"/>
              <a:t>   Существование единого древа означает и наличие общего предка, от которого возникло существующее в настоящее время разнообразие форм жизни.</a:t>
            </a:r>
          </a:p>
          <a:p>
            <a:r>
              <a:rPr lang="ru-RU" b="1" dirty="0" smtClean="0"/>
              <a:t>   Впоследствии этот предок был назван «последним универсальным клеточным предком» (</a:t>
            </a:r>
            <a:r>
              <a:rPr lang="en-US" b="1" dirty="0" smtClean="0"/>
              <a:t>Last Universal Cellular Ancestor, LUCA).</a:t>
            </a:r>
          </a:p>
          <a:p>
            <a:r>
              <a:rPr lang="ru-RU" b="1" dirty="0" smtClean="0"/>
              <a:t>   Для создателей СТЭ 2.0 существование</a:t>
            </a:r>
            <a:r>
              <a:rPr lang="en-US" b="1" dirty="0" smtClean="0"/>
              <a:t> LUCA </a:t>
            </a:r>
            <a:r>
              <a:rPr lang="ru-RU" b="1" dirty="0" smtClean="0"/>
              <a:t>не вызывало сомнений, но они не считали реалистичной целью выяснение его природы на существующем уровне знаний.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ru-RU" b="1" dirty="0" smtClean="0"/>
              <a:t>Вне внимания СТЭ 2.0 осталась и проблема происхождения жизни.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727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Занятие 10.2</a:t>
            </a:r>
            <a:br>
              <a:rPr lang="ru-RU" sz="5400" b="1" dirty="0" smtClean="0">
                <a:solidFill>
                  <a:srgbClr val="FF0000"/>
                </a:solidFill>
                <a:latin typeface="+mn-lt"/>
              </a:rPr>
            </a:b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r>
              <a:rPr lang="ru-RU" sz="9600" b="1" dirty="0" smtClean="0"/>
              <a:t>…</a:t>
            </a:r>
          </a:p>
          <a:p>
            <a:pPr marL="0" indent="0" algn="ctr">
              <a:buNone/>
            </a:pPr>
            <a:r>
              <a:rPr lang="ru-RU" sz="3200" b="1" dirty="0" smtClean="0"/>
              <a:t>При всех своих выдающихся </a:t>
            </a:r>
            <a:r>
              <a:rPr lang="ru-RU" sz="3200" b="1" smtClean="0"/>
              <a:t>достоинствах СТЭ 2.0 </a:t>
            </a:r>
            <a:r>
              <a:rPr lang="ru-RU" sz="3200" b="1" dirty="0" smtClean="0"/>
              <a:t>представляет собой довольно догматичную и удручающе незаконченную теори</a:t>
            </a:r>
            <a:r>
              <a:rPr lang="ru-RU" sz="3200" b="1" dirty="0"/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316312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9875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Вариант 1.0. Чарльз Дарвин как «великий физик»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97864"/>
            <a:ext cx="3474719" cy="5093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" y="1197864"/>
            <a:ext cx="2218459" cy="5093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592" y="6455664"/>
            <a:ext cx="635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1837 год               →                           1859 год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71616" y="1197864"/>
            <a:ext cx="5852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Чарльз Дарвин: «Происхождение видов путем естественного отбора» (1859).</a:t>
            </a:r>
          </a:p>
          <a:p>
            <a:r>
              <a:rPr lang="ru-RU" b="1" dirty="0" smtClean="0"/>
              <a:t>   Главные достижения Дарвина:</a:t>
            </a:r>
          </a:p>
          <a:p>
            <a:r>
              <a:rPr lang="ru-RU" b="1" dirty="0" smtClean="0"/>
              <a:t>   1. Представил свой взгляд на эволюцию с материалистических позиций без привлечения гипотез о божественном происхождении организмов или об их «внутреннем стремлении к совершенствованию».</a:t>
            </a:r>
          </a:p>
          <a:p>
            <a:r>
              <a:rPr lang="ru-RU" b="1" dirty="0" smtClean="0"/>
              <a:t>   2. Предложил конкретный и прямой механизм эволюции как взаимодействие наследственной </a:t>
            </a:r>
            <a:r>
              <a:rPr lang="ru-RU" b="1" dirty="0" smtClean="0"/>
              <a:t>изменчивост</a:t>
            </a:r>
            <a:r>
              <a:rPr lang="ru-RU" b="1" dirty="0"/>
              <a:t>и</a:t>
            </a:r>
            <a:r>
              <a:rPr lang="ru-RU" b="1" dirty="0" smtClean="0"/>
              <a:t> </a:t>
            </a:r>
            <a:r>
              <a:rPr lang="ru-RU" b="1" dirty="0" smtClean="0"/>
              <a:t>и </a:t>
            </a:r>
            <a:r>
              <a:rPr lang="ru-RU" b="1" dirty="0" smtClean="0"/>
              <a:t>естественн</a:t>
            </a:r>
            <a:r>
              <a:rPr lang="ru-RU" b="1" dirty="0" smtClean="0"/>
              <a:t>ого</a:t>
            </a:r>
            <a:r>
              <a:rPr lang="ru-RU" b="1" dirty="0" smtClean="0"/>
              <a:t> отбора, </a:t>
            </a:r>
            <a:r>
              <a:rPr lang="ru-RU" b="1" dirty="0" smtClean="0"/>
              <a:t>которое </a:t>
            </a:r>
            <a:r>
              <a:rPr lang="ru-RU" b="1" dirty="0" smtClean="0"/>
              <a:t>в </a:t>
            </a:r>
            <a:r>
              <a:rPr lang="ru-RU" b="1" dirty="0" smtClean="0"/>
              <a:t>борьбе за существование </a:t>
            </a:r>
            <a:r>
              <a:rPr lang="ru-RU" b="1" dirty="0" smtClean="0"/>
              <a:t>организмов ведет </a:t>
            </a:r>
            <a:r>
              <a:rPr lang="ru-RU" b="1" dirty="0" smtClean="0"/>
              <a:t>к выживанию (адаптации) наиболее приспособленных. Они оставляют больше потомства – репродуктивный успех.</a:t>
            </a:r>
          </a:p>
          <a:p>
            <a:r>
              <a:rPr lang="ru-RU" b="1" dirty="0" smtClean="0"/>
              <a:t>   3. Изменчивость – случайна, а отбор (движущая сила эволюции) является направленным и создает сложность.</a:t>
            </a:r>
          </a:p>
          <a:p>
            <a:r>
              <a:rPr lang="ru-RU" b="1" dirty="0" smtClean="0"/>
              <a:t>   4. Расширил идеи эволюции на всю историю жизни на Земле: все существующие формы </a:t>
            </a:r>
            <a:r>
              <a:rPr lang="ru-RU" b="1" dirty="0"/>
              <a:t>ж</a:t>
            </a:r>
            <a:r>
              <a:rPr lang="ru-RU" b="1" dirty="0" smtClean="0"/>
              <a:t>изни происходят от единого общего предка.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344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54864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Трудности теории Дарвина. 1. «Кошмар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Дженкина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923545"/>
            <a:ext cx="6318504" cy="2825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678799"/>
            <a:ext cx="5452872" cy="6140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" y="3639312"/>
            <a:ext cx="6181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Во времена Дарвина еще не существовало теории дискретных наследственных факторов (Дарвин, видимо, не знал о работах Менделя) и было неясно, каким образом полезное свойство может сохраниться в поколениях, не растворяясь и не теряясь.</a:t>
            </a:r>
          </a:p>
          <a:p>
            <a:r>
              <a:rPr lang="ru-RU" b="1" dirty="0" smtClean="0"/>
              <a:t>     Для объяснения «кошмара </a:t>
            </a:r>
            <a:r>
              <a:rPr lang="ru-RU" b="1" dirty="0" err="1" smtClean="0"/>
              <a:t>Дженкина</a:t>
            </a:r>
            <a:r>
              <a:rPr lang="ru-RU" b="1" dirty="0" smtClean="0"/>
              <a:t>» Дарвин придумал временную </a:t>
            </a:r>
            <a:r>
              <a:rPr lang="ru-RU" b="1" dirty="0" smtClean="0">
                <a:solidFill>
                  <a:srgbClr val="FF0000"/>
                </a:solidFill>
              </a:rPr>
              <a:t>теорию пангенезиса</a:t>
            </a:r>
            <a:r>
              <a:rPr lang="ru-RU" b="1" dirty="0" smtClean="0"/>
              <a:t>. Согласно ей все клетки организма образуют свои уменьшенные копии, которые транспортируются в половые клетки и при оплодотворении дают начало соответствующим органам.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938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6035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Трудности теории Дарвина. 2. Возраст Земли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4" y="676656"/>
            <a:ext cx="6410342" cy="5916168"/>
          </a:xfrm>
        </p:spPr>
      </p:pic>
      <p:sp>
        <p:nvSpPr>
          <p:cNvPr id="5" name="TextBox 4"/>
          <p:cNvSpPr txBox="1"/>
          <p:nvPr/>
        </p:nvSpPr>
        <p:spPr>
          <a:xfrm>
            <a:off x="6757416" y="768096"/>
            <a:ext cx="5111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По выводам физиков</a:t>
            </a:r>
            <a:r>
              <a:rPr lang="en-US" sz="2400" b="1" dirty="0" smtClean="0"/>
              <a:t> XIX </a:t>
            </a:r>
            <a:r>
              <a:rPr lang="ru-RU" sz="2400" b="1" dirty="0" smtClean="0"/>
              <a:t>века (в частности, Лорда Кельвина) возраст Земли оценивался в 100 миллионов лет.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Такого промежутка было явно недостаточно для эволюции жизни в том виде, как ее представил Дарвин, то есть путем постепенного накопления небольших изменений. </a:t>
            </a:r>
          </a:p>
          <a:p>
            <a:r>
              <a:rPr lang="ru-RU" sz="2400" b="1" dirty="0" smtClean="0"/>
              <a:t>   Эта проблема разрешилась только спустя 20 лет после смерти Дарвина, когда было установлено, что возраст Земли значительно больше – около 4,5 млрд. лет.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351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64009"/>
            <a:ext cx="11731752" cy="10698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Трудности теории Дарвина. 3. Эволюционное происхождение сложных органов тела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722376"/>
            <a:ext cx="3346704" cy="59527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6" y="1005840"/>
            <a:ext cx="2724912" cy="5669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2088" y="1069848"/>
            <a:ext cx="4297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Дарвин решил проблему «</a:t>
            </a:r>
            <a:r>
              <a:rPr lang="ru-RU" b="1" dirty="0" err="1" smtClean="0">
                <a:solidFill>
                  <a:srgbClr val="0070C0"/>
                </a:solidFill>
              </a:rPr>
              <a:t>неупрощаемой</a:t>
            </a:r>
            <a:r>
              <a:rPr lang="ru-RU" b="1" dirty="0" smtClean="0">
                <a:solidFill>
                  <a:srgbClr val="0070C0"/>
                </a:solidFill>
              </a:rPr>
              <a:t> сложности</a:t>
            </a:r>
            <a:r>
              <a:rPr lang="ru-RU" b="1" dirty="0" smtClean="0"/>
              <a:t>» следующим образом: эволюция сложных органов идет через серию промежуточных стадий, каждая из которых частично выполняет функцию сложного органа.</a:t>
            </a:r>
          </a:p>
          <a:p>
            <a:r>
              <a:rPr lang="ru-RU" b="1" dirty="0" smtClean="0"/>
              <a:t>   Эволюция глаза, по Дарвину, начинается с простого скопления светочувствительных пигментов в цитоплазме клеток эпителия.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Далее примитивные структуры постепенно усложняются – так в ходе эволюции возникают полноценные функционально сложные органы зрения у членистоногих и позвоночных животных. </a:t>
            </a:r>
          </a:p>
          <a:p>
            <a:r>
              <a:rPr lang="ru-RU" b="1" dirty="0" smtClean="0"/>
              <a:t>   «</a:t>
            </a:r>
            <a:r>
              <a:rPr lang="ru-RU" b="1" dirty="0" err="1" smtClean="0">
                <a:solidFill>
                  <a:srgbClr val="0070C0"/>
                </a:solidFill>
              </a:rPr>
              <a:t>Неупрощаемая</a:t>
            </a:r>
            <a:r>
              <a:rPr lang="ru-RU" b="1" dirty="0" smtClean="0">
                <a:solidFill>
                  <a:srgbClr val="0070C0"/>
                </a:solidFill>
              </a:rPr>
              <a:t> сложность</a:t>
            </a:r>
            <a:r>
              <a:rPr lang="ru-RU" b="1" dirty="0" smtClean="0"/>
              <a:t>» – любимый аргумент креационистов, сторонников Божественного замысла.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52" y="896112"/>
            <a:ext cx="135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Брюхоногий моллюск «морское блюдечко»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305" y="1883664"/>
            <a:ext cx="13441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Брюхоногий моллюск </a:t>
            </a:r>
            <a:r>
              <a:rPr lang="ru-RU" sz="1100" b="1" dirty="0" err="1" smtClean="0"/>
              <a:t>Плевротомария</a:t>
            </a:r>
            <a:endParaRPr lang="ru-RU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6305" y="2843784"/>
            <a:ext cx="13441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Моллюск Наутилус (кораблик)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2024" y="4023360"/>
            <a:ext cx="1298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Морская улитка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2024" y="5248656"/>
            <a:ext cx="1298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Осьминог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53980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146303"/>
            <a:ext cx="11695176" cy="10515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открытия, послужившие объединению дарвинизма и генетики-1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1280160"/>
            <a:ext cx="5294376" cy="5248656"/>
          </a:xfrm>
        </p:spPr>
      </p:pic>
      <p:sp>
        <p:nvSpPr>
          <p:cNvPr id="5" name="TextBox 4"/>
          <p:cNvSpPr txBox="1"/>
          <p:nvPr/>
        </p:nvSpPr>
        <p:spPr>
          <a:xfrm>
            <a:off x="5815584" y="1289304"/>
            <a:ext cx="6071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1900 г. Законы Менделя были повторно  открыты в тремя </a:t>
            </a:r>
            <a:r>
              <a:rPr lang="ru-RU" b="1" dirty="0" smtClean="0"/>
              <a:t>независимыми </a:t>
            </a:r>
            <a:r>
              <a:rPr lang="ru-RU" b="1" dirty="0" smtClean="0"/>
              <a:t>исследователями:</a:t>
            </a:r>
          </a:p>
          <a:p>
            <a:r>
              <a:rPr lang="ru-RU" b="1" dirty="0" err="1" smtClean="0"/>
              <a:t>Хуго</a:t>
            </a:r>
            <a:r>
              <a:rPr lang="ru-RU" b="1" dirty="0" smtClean="0"/>
              <a:t> де Фризом  (Голландия), Карлом </a:t>
            </a:r>
            <a:r>
              <a:rPr lang="ru-RU" b="1" dirty="0" err="1" smtClean="0"/>
              <a:t>Корренсом</a:t>
            </a:r>
            <a:r>
              <a:rPr lang="ru-RU" b="1" dirty="0" smtClean="0"/>
              <a:t> (Германия) и Эрихом Чермаком (Австрия).</a:t>
            </a:r>
          </a:p>
          <a:p>
            <a:r>
              <a:rPr lang="ru-RU" b="1" dirty="0" smtClean="0"/>
              <a:t>   Любопытно, что основатели генетики, в частности, </a:t>
            </a:r>
            <a:r>
              <a:rPr lang="ru-RU" b="1" dirty="0" err="1" smtClean="0"/>
              <a:t>Хуго</a:t>
            </a:r>
            <a:r>
              <a:rPr lang="ru-RU" b="1" dirty="0" smtClean="0"/>
              <a:t> де Фриз, наиболее плодотворный из этой тройки ученый, рассматривали мутации генов как прерывистые, скачкообразные наследственные изменения, ведущие к образованию различных видов.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Это противоречило взглядам Дарвина, который считал, что виды образуются за счет накопления мелких мутаций со слабым фенотипическим эффектом.</a:t>
            </a:r>
          </a:p>
          <a:p>
            <a:r>
              <a:rPr lang="ru-RU" b="1" dirty="0" smtClean="0"/>
              <a:t>   Поэтому де Фриз полагал, что его теория мутаций «антидарвинистская».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</a:t>
            </a:r>
          </a:p>
          <a:p>
            <a:r>
              <a:rPr lang="ru-RU" b="1" dirty="0" smtClean="0"/>
              <a:t>   Таким образом, столетний юбилей Дарвина и 50-летие публикации «Происхождения видов…» в 1909 г. были далеко не триумфальными, а скорее «</a:t>
            </a:r>
            <a:r>
              <a:rPr lang="ru-RU" b="1" i="1" dirty="0" smtClean="0"/>
              <a:t>черным днем</a:t>
            </a:r>
            <a:r>
              <a:rPr lang="ru-RU" b="1" dirty="0" smtClean="0"/>
              <a:t>» дарвинизма.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392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155449"/>
            <a:ext cx="10969752" cy="10058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Синтетическая теория эволюции. Вариант 2.0.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(открытия, послужившие объединению дарвинизма и генетики-2)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1308"/>
            <a:ext cx="3535299" cy="4855464"/>
          </a:xfrm>
        </p:spPr>
      </p:pic>
      <p:sp>
        <p:nvSpPr>
          <p:cNvPr id="5" name="TextBox 4"/>
          <p:cNvSpPr txBox="1"/>
          <p:nvPr/>
        </p:nvSpPr>
        <p:spPr>
          <a:xfrm>
            <a:off x="3968496" y="1353312"/>
            <a:ext cx="77541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Начало блистательного возрождения дарвинизма </a:t>
            </a:r>
            <a:r>
              <a:rPr lang="en-US" b="1" dirty="0" smtClean="0"/>
              <a:t>(</a:t>
            </a:r>
            <a:r>
              <a:rPr lang="ru-RU" b="1" dirty="0" smtClean="0"/>
              <a:t>позже получившего название </a:t>
            </a:r>
            <a:r>
              <a:rPr lang="en-US" b="1" dirty="0" smtClean="0"/>
              <a:t>Modern Synthesis –</a:t>
            </a:r>
            <a:r>
              <a:rPr lang="ru-RU" b="1" dirty="0" smtClean="0"/>
              <a:t> в США, </a:t>
            </a:r>
            <a:r>
              <a:rPr lang="en-US" b="1" dirty="0" smtClean="0"/>
              <a:t>Neo-Darwinism – </a:t>
            </a:r>
            <a:r>
              <a:rPr lang="ru-RU" b="1" dirty="0" smtClean="0"/>
              <a:t>в Европе, синтетическая теория эволюции (СТЭ) – в России) связано, прежде всего, с работами выдающегося английского специалиста в области математической статистики и менделевской генетики – Рональда Фишера.</a:t>
            </a:r>
          </a:p>
          <a:p>
            <a:r>
              <a:rPr lang="ru-RU" b="1" dirty="0" smtClean="0"/>
              <a:t>     Его работами,  а также трудами </a:t>
            </a:r>
            <a:r>
              <a:rPr lang="ru-RU" b="1" dirty="0" err="1" smtClean="0"/>
              <a:t>Сьюэла</a:t>
            </a:r>
            <a:r>
              <a:rPr lang="ru-RU" b="1" dirty="0" smtClean="0"/>
              <a:t> Райта и </a:t>
            </a:r>
            <a:r>
              <a:rPr lang="ru-RU" b="1" dirty="0" err="1" smtClean="0"/>
              <a:t>Дж.Б.Холдейна</a:t>
            </a:r>
            <a:r>
              <a:rPr lang="ru-RU" b="1" dirty="0"/>
              <a:t>,</a:t>
            </a:r>
            <a:r>
              <a:rPr lang="ru-RU" b="1" dirty="0" smtClean="0"/>
              <a:t> была создана строгая  математическую модель эволюции в биологической популяции, в которой были связаны законы Менделя и теория естественного отбора Дарвина.</a:t>
            </a:r>
          </a:p>
          <a:p>
            <a:r>
              <a:rPr lang="ru-RU" b="1" dirty="0" smtClean="0"/>
              <a:t>   Монография Фишера  </a:t>
            </a:r>
            <a:r>
              <a:rPr lang="en-US" b="1" dirty="0" smtClean="0"/>
              <a:t>“The </a:t>
            </a:r>
            <a:r>
              <a:rPr lang="en-US" b="1" dirty="0" err="1" smtClean="0"/>
              <a:t>Genetical</a:t>
            </a:r>
            <a:r>
              <a:rPr lang="en-US" b="1" dirty="0" smtClean="0"/>
              <a:t> Theory of Natural Selection, 1930) </a:t>
            </a:r>
            <a:r>
              <a:rPr lang="ru-RU" b="1" dirty="0" smtClean="0"/>
              <a:t>по своей значимости стоит на втором месте после дарвиновского «Происхождения видов…».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Фишер был фактическим основателем популяционной генетики и ввел математическое определение информации задолго до Клода Шеннона.</a:t>
            </a:r>
          </a:p>
          <a:p>
            <a:r>
              <a:rPr lang="ru-RU" b="1" dirty="0" smtClean="0"/>
              <a:t>     Эволюция не действует на изолированные организмы, а направлена на конкретные группы скрещивающихся особей – популяции. Направление и результат отбора в большой степени определяются размером и структурой эволюционирующей популяции. 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608" y="6211669"/>
            <a:ext cx="347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Рональд Фишер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066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109729"/>
            <a:ext cx="11740896" cy="832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Теорема Фишера – фундаментальная теорема естественного отбора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" y="804672"/>
            <a:ext cx="5013960" cy="5843016"/>
          </a:xfrm>
        </p:spPr>
      </p:pic>
      <p:sp>
        <p:nvSpPr>
          <p:cNvPr id="5" name="TextBox 4"/>
          <p:cNvSpPr txBox="1"/>
          <p:nvPr/>
        </p:nvSpPr>
        <p:spPr>
          <a:xfrm>
            <a:off x="5285232" y="772739"/>
            <a:ext cx="66476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Ведущую роль в популяциях большого размера ( в идеале – бесконечного) играет естественный отбор.</a:t>
            </a:r>
          </a:p>
          <a:p>
            <a:r>
              <a:rPr lang="ru-RU" sz="2000" b="1" dirty="0" smtClean="0"/>
              <a:t>   В такой популяции: а)  мутации даже с небольшим положительным эффектом («слегка» благоприятные мутации), которые увеличивают приспособленность (адаптацию), закрепляются быстро; б) мутации даже с небольшим отрицательным эффектом («слегка» вредные мутации, устраняются быстро.</a:t>
            </a:r>
          </a:p>
          <a:p>
            <a:r>
              <a:rPr lang="ru-RU" sz="2000" b="1" dirty="0" smtClean="0"/>
              <a:t>   Следствие: средняя приспособленность популяции не может уменьшаться.</a:t>
            </a:r>
          </a:p>
          <a:p>
            <a:r>
              <a:rPr lang="ru-RU" sz="2000" b="1" dirty="0" smtClean="0"/>
              <a:t>   Удобная иллюстрация: эволюцию , ведомую только отбором, можно представить как движение </a:t>
            </a:r>
            <a:r>
              <a:rPr lang="ru-RU" sz="2000" b="1" dirty="0" smtClean="0">
                <a:solidFill>
                  <a:srgbClr val="FF0000"/>
                </a:solidFill>
              </a:rPr>
              <a:t>вверх</a:t>
            </a:r>
            <a:r>
              <a:rPr lang="ru-RU" sz="2000" b="1" dirty="0" smtClean="0"/>
              <a:t> по градиенту приспособленности - вверх по склону холма «горной страны» (</a:t>
            </a:r>
            <a:r>
              <a:rPr lang="ru-RU" sz="2000" b="1" i="1" dirty="0" smtClean="0"/>
              <a:t>адаптивный ландшафт </a:t>
            </a:r>
            <a:r>
              <a:rPr lang="ru-RU" sz="2000" b="1" dirty="0" smtClean="0"/>
              <a:t>по </a:t>
            </a:r>
            <a:r>
              <a:rPr lang="ru-RU" sz="2000" b="1" dirty="0" err="1" smtClean="0"/>
              <a:t>С.Райту</a:t>
            </a:r>
            <a:r>
              <a:rPr lang="ru-RU" sz="2000" b="1" dirty="0" smtClean="0"/>
              <a:t>).</a:t>
            </a:r>
          </a:p>
          <a:p>
            <a:r>
              <a:rPr lang="ru-RU" b="1" dirty="0" smtClean="0"/>
              <a:t> 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49824" y="5678424"/>
            <a:ext cx="667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Популяция под действием отбора, достигнув пика приспособленности, не может спуститься по склону вниз.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5679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4"/>
            <a:ext cx="10515600" cy="5621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Реальные адаптивные ландшафты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47" y="1390905"/>
            <a:ext cx="11561905" cy="407619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914400"/>
            <a:ext cx="11177016" cy="52625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Адаптивные ландшафты: а) единственный глобальный пик (гора Фудзияма); </a:t>
            </a:r>
          </a:p>
          <a:p>
            <a:pPr algn="just"/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б) «пересеченная местность» неровного ландшафта.</a:t>
            </a:r>
            <a:endParaRPr lang="ru-RU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1" y="5230368"/>
            <a:ext cx="1196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Движение популяции, эволюция которой определяется только отбором, через долины между пиками запрещено, так как в этом случае необходимо пройти через фазу спуска с пика, то есть понизить приспособленность.</a:t>
            </a:r>
          </a:p>
          <a:p>
            <a:r>
              <a:rPr lang="ru-RU" b="1" dirty="0" smtClean="0"/>
              <a:t>Развитие популяционной генетики внесло в эту картину новый фактор, отсутствующий у Дарвина, - «</a:t>
            </a:r>
            <a:r>
              <a:rPr lang="ru-RU" b="1" dirty="0" smtClean="0">
                <a:solidFill>
                  <a:srgbClr val="FF0000"/>
                </a:solidFill>
              </a:rPr>
              <a:t>дрейф генов</a:t>
            </a:r>
            <a:r>
              <a:rPr lang="ru-RU" b="1" dirty="0" smtClean="0"/>
              <a:t>». Эту ключевую концепцию эволюции предложил автор адаптивных ландшафтов </a:t>
            </a:r>
            <a:r>
              <a:rPr lang="ru-RU" b="1" dirty="0" err="1" smtClean="0"/>
              <a:t>С.Райт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8268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2023</Words>
  <Application>Microsoft Office PowerPoint</Application>
  <PresentationFormat>Широкоэкранный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Синтетическая теория эволюции.  Вариант 1.0. Чарльз Дарвин как «великий физик»</vt:lpstr>
      <vt:lpstr>Трудности теории Дарвина. 1. «Кошмар Дженкина»</vt:lpstr>
      <vt:lpstr>Трудности теории Дарвина. 2. Возраст Земли</vt:lpstr>
      <vt:lpstr>Трудности теории Дарвина. 3. Эволюционное происхождение сложных органов тела</vt:lpstr>
      <vt:lpstr>Синтетическая теория эволюции. Вариант 2.0. (открытия, послужившие объединению дарвинизма и генетики-1)</vt:lpstr>
      <vt:lpstr>Синтетическая теория эволюции. Вариант 2.0. (открытия, послужившие объединению дарвинизма и генетики-2)</vt:lpstr>
      <vt:lpstr>Теорема Фишера – фундаментальная теорема естественного отбора</vt:lpstr>
      <vt:lpstr>Реальные адаптивные ландшафты</vt:lpstr>
      <vt:lpstr>«Дрейф генов» - новшество в теорию Дарвина</vt:lpstr>
      <vt:lpstr>Синтетическая теория эволюции. Вариант 2.0. (дальнейшее развитие)</vt:lpstr>
      <vt:lpstr>Синтетическая теория эволюции. Вариант 2.0. Резюме: Дарвин + СТЭ.     А) Наследственная изменчивость.</vt:lpstr>
      <vt:lpstr>Синтетическая теория эволюции. Вариант 2.0. Резюме: Дарвин + СТЭ.   Б) Естественный отбор</vt:lpstr>
      <vt:lpstr>Синтетическая теория эволюции. Вариант 2.0. Даривн + СТЭ.   В) Градуализм</vt:lpstr>
      <vt:lpstr>Синтетическая теория эволюции. Вариант 2.0.  Дарвин и СТЭ. Г) Униформизм</vt:lpstr>
      <vt:lpstr>Синтетическая теория эволюции. Вариант 2.0. Дарвин + СТЭ.  Д) Макро- и микроэволюция</vt:lpstr>
      <vt:lpstr>Синтетическая теория эволюции. Вариант 2.0. Дарвин + СТЭ. Е) Единое древо жизни и общий предок </vt:lpstr>
      <vt:lpstr>Занятие 10.2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84</cp:revision>
  <dcterms:created xsi:type="dcterms:W3CDTF">2021-08-07T10:14:19Z</dcterms:created>
  <dcterms:modified xsi:type="dcterms:W3CDTF">2022-03-16T18:28:39Z</dcterms:modified>
</cp:coreProperties>
</file>