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3" r:id="rId4"/>
    <p:sldId id="282" r:id="rId5"/>
    <p:sldId id="275" r:id="rId6"/>
    <p:sldId id="284" r:id="rId7"/>
    <p:sldId id="286" r:id="rId8"/>
    <p:sldId id="274" r:id="rId9"/>
    <p:sldId id="273" r:id="rId10"/>
    <p:sldId id="289" r:id="rId11"/>
    <p:sldId id="288" r:id="rId12"/>
    <p:sldId id="302" r:id="rId13"/>
    <p:sldId id="287" r:id="rId14"/>
    <p:sldId id="271" r:id="rId15"/>
    <p:sldId id="276" r:id="rId16"/>
    <p:sldId id="290" r:id="rId17"/>
    <p:sldId id="291" r:id="rId18"/>
    <p:sldId id="292" r:id="rId19"/>
    <p:sldId id="301" r:id="rId20"/>
    <p:sldId id="293" r:id="rId21"/>
    <p:sldId id="258" r:id="rId22"/>
    <p:sldId id="280" r:id="rId23"/>
    <p:sldId id="29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20"/>
    </p:cViewPr>
  </p:sorterViewPr>
  <p:notesViewPr>
    <p:cSldViewPr snapToGrid="0" showGuides="1">
      <p:cViewPr varScale="1">
        <p:scale>
          <a:sx n="88" d="100"/>
          <a:sy n="88" d="100"/>
        </p:scale>
        <p:origin x="382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60FFF-66A2-4A55-8173-9B0BB4C7A532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30929-2C72-4BA5-A65B-EB9658709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047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30929-2C72-4BA5-A65B-EB9658709A8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5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30929-2C72-4BA5-A65B-EB9658709A8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61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30929-2C72-4BA5-A65B-EB9658709A8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337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30929-2C72-4BA5-A65B-EB9658709A8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099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30929-2C72-4BA5-A65B-EB9658709A8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793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30929-2C72-4BA5-A65B-EB9658709A8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962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30929-2C72-4BA5-A65B-EB9658709A8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776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30929-2C72-4BA5-A65B-EB9658709A8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315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30929-2C72-4BA5-A65B-EB9658709A8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818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30929-2C72-4BA5-A65B-EB9658709A8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238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30929-2C72-4BA5-A65B-EB9658709A8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80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7F371-C92A-4F25-803F-100AB3598664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E660-7884-4544-87B8-EA16D6018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97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7F371-C92A-4F25-803F-100AB3598664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E660-7884-4544-87B8-EA16D6018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61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7F371-C92A-4F25-803F-100AB3598664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E660-7884-4544-87B8-EA16D6018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26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7F371-C92A-4F25-803F-100AB3598664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E660-7884-4544-87B8-EA16D6018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94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7F371-C92A-4F25-803F-100AB3598664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E660-7884-4544-87B8-EA16D6018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64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7F371-C92A-4F25-803F-100AB3598664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E660-7884-4544-87B8-EA16D6018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37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7F371-C92A-4F25-803F-100AB3598664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E660-7884-4544-87B8-EA16D6018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50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7F371-C92A-4F25-803F-100AB3598664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E660-7884-4544-87B8-EA16D6018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99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7F371-C92A-4F25-803F-100AB3598664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E660-7884-4544-87B8-EA16D6018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3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7F371-C92A-4F25-803F-100AB3598664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E660-7884-4544-87B8-EA16D6018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102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7F371-C92A-4F25-803F-100AB3598664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E660-7884-4544-87B8-EA16D6018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81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7F371-C92A-4F25-803F-100AB3598664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9E660-7884-4544-87B8-EA16D6018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57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fif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1885"/>
            <a:ext cx="9144000" cy="106386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Лекция 10г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274885"/>
            <a:ext cx="9144000" cy="39829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26" y="1195754"/>
            <a:ext cx="7464829" cy="43322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381" y="5852160"/>
            <a:ext cx="1178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Лев Ландау: «Каждый имеет достаточно сил, чтобы достойно прожить жизнь. А все эти разговоры о том, какое сейчас трудное время, - это лишь хитроумный способ оправдать свое бездействие и лень».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47982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48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Цианобактерии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2" y="773085"/>
            <a:ext cx="5702531" cy="416467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07" y="773084"/>
            <a:ext cx="5802284" cy="38155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4443" y="5178829"/>
            <a:ext cx="11853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b="1" dirty="0" err="1" smtClean="0"/>
              <a:t>Цианобактерии</a:t>
            </a:r>
            <a:r>
              <a:rPr lang="ru-RU" b="1" dirty="0" smtClean="0"/>
              <a:t> (или сине-зеленые водоросли) – бактерии, способные к кислородному фотосинтезу:</a:t>
            </a:r>
          </a:p>
          <a:p>
            <a:r>
              <a:rPr lang="ru-RU" b="1" dirty="0" smtClean="0"/>
              <a:t>6СО₂ + 6Н₂О + </a:t>
            </a:r>
            <a:r>
              <a:rPr lang="ru-RU" b="1" dirty="0" smtClean="0">
                <a:solidFill>
                  <a:srgbClr val="00B050"/>
                </a:solidFill>
              </a:rPr>
              <a:t>свет</a:t>
            </a:r>
            <a:r>
              <a:rPr lang="ru-RU" b="1" dirty="0" smtClean="0"/>
              <a:t>→ С₆Н₁₂О₆ + 6О₂ . </a:t>
            </a:r>
            <a:r>
              <a:rPr lang="ru-RU" b="1" dirty="0" err="1" smtClean="0"/>
              <a:t>Цианобактерии</a:t>
            </a:r>
            <a:r>
              <a:rPr lang="ru-RU" b="1" dirty="0" smtClean="0"/>
              <a:t> - главные генераторы кислородной атмосферы Земли.</a:t>
            </a:r>
          </a:p>
          <a:p>
            <a:r>
              <a:rPr lang="ru-RU" b="1" dirty="0" smtClean="0"/>
              <a:t>     </a:t>
            </a:r>
            <a:r>
              <a:rPr lang="ru-RU" b="1" dirty="0" err="1" smtClean="0"/>
              <a:t>Цианобактерии</a:t>
            </a:r>
            <a:r>
              <a:rPr lang="ru-RU" b="1" dirty="0" smtClean="0"/>
              <a:t> близки к древнейшим микроорганизмам, останки которых обнаружены  в виде  слоистых минеральных отложений, т.наз. </a:t>
            </a:r>
            <a:r>
              <a:rPr lang="ru-RU" b="1" dirty="0" smtClean="0">
                <a:solidFill>
                  <a:srgbClr val="FF0000"/>
                </a:solidFill>
              </a:rPr>
              <a:t>строматолитов</a:t>
            </a:r>
            <a:r>
              <a:rPr lang="ru-RU" b="1" dirty="0" smtClean="0"/>
              <a:t> (3,5 млрд. лет тому назад).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09360" y="4738255"/>
            <a:ext cx="5702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Залив Шарк-</a:t>
            </a:r>
            <a:r>
              <a:rPr lang="ru-RU" sz="1600" b="1" i="1" dirty="0" err="1" smtClean="0"/>
              <a:t>Бэй</a:t>
            </a:r>
            <a:r>
              <a:rPr lang="ru-RU" sz="1600" b="1" i="1" dirty="0" smtClean="0"/>
              <a:t> в Западной Австралии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1356564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42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Происхождение хлоропластов в ходе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эндосимбиоза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" y="773084"/>
            <a:ext cx="7290261" cy="5735781"/>
          </a:xfrm>
        </p:spPr>
      </p:pic>
      <p:sp>
        <p:nvSpPr>
          <p:cNvPr id="5" name="TextBox 4"/>
          <p:cNvSpPr txBox="1"/>
          <p:nvPr/>
        </p:nvSpPr>
        <p:spPr>
          <a:xfrm>
            <a:off x="7572894" y="856211"/>
            <a:ext cx="439466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sz="2000" b="1" dirty="0" smtClean="0">
                <a:solidFill>
                  <a:srgbClr val="FF0000"/>
                </a:solidFill>
              </a:rPr>
              <a:t>Пластиды</a:t>
            </a:r>
            <a:r>
              <a:rPr lang="ru-RU" sz="2000" b="1" dirty="0" smtClean="0"/>
              <a:t> – органеллы зеленых водорослей и наземных растений. Их основная функция – фотосинтез.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  Пластиды произошли в результате захвата (</a:t>
            </a:r>
            <a:r>
              <a:rPr lang="ru-RU" sz="2000" b="1" dirty="0" err="1" smtClean="0"/>
              <a:t>эндосимбиоза</a:t>
            </a:r>
            <a:r>
              <a:rPr lang="ru-RU" sz="2000" b="1" dirty="0" smtClean="0"/>
              <a:t>) </a:t>
            </a:r>
            <a:r>
              <a:rPr lang="ru-RU" sz="2000" b="1" dirty="0" err="1" smtClean="0"/>
              <a:t>цианобактерий</a:t>
            </a:r>
            <a:r>
              <a:rPr lang="ru-RU" sz="2000" b="1" dirty="0" smtClean="0"/>
              <a:t> одноклеточным общим предком этих водорослей и растений.</a:t>
            </a:r>
          </a:p>
          <a:p>
            <a:r>
              <a:rPr lang="ru-RU" sz="2000" b="1" dirty="0" smtClean="0"/>
              <a:t> 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Эти </a:t>
            </a:r>
            <a:r>
              <a:rPr lang="ru-RU" sz="2000" b="1" dirty="0" err="1" smtClean="0"/>
              <a:t>цианобактериальные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эндосимбионты</a:t>
            </a:r>
            <a:r>
              <a:rPr lang="ru-RU" sz="2000" b="1" dirty="0" smtClean="0"/>
              <a:t> и превратились в пластиды, которые в ходе дальнейшей </a:t>
            </a:r>
            <a:r>
              <a:rPr lang="ru-RU" sz="2000" b="1" dirty="0" err="1" smtClean="0"/>
              <a:t>эвололюции</a:t>
            </a:r>
            <a:r>
              <a:rPr lang="ru-RU" sz="2000" b="1" dirty="0" smtClean="0"/>
              <a:t> разделились на зеленые пластиды (</a:t>
            </a:r>
            <a:r>
              <a:rPr lang="ru-RU" sz="2000" b="1" dirty="0" smtClean="0">
                <a:solidFill>
                  <a:srgbClr val="FF0000"/>
                </a:solidFill>
              </a:rPr>
              <a:t>хлоропласты</a:t>
            </a:r>
            <a:r>
              <a:rPr lang="ru-RU" sz="2000" b="1" dirty="0" smtClean="0"/>
              <a:t>) и желтые/красные/оранжевые пластиды (</a:t>
            </a:r>
            <a:r>
              <a:rPr lang="ru-RU" sz="2000" b="1" dirty="0" smtClean="0">
                <a:solidFill>
                  <a:srgbClr val="FF0000"/>
                </a:solidFill>
              </a:rPr>
              <a:t>хромопласты</a:t>
            </a:r>
            <a:r>
              <a:rPr lang="ru-RU" sz="2000" b="1" dirty="0" smtClean="0"/>
              <a:t>).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18923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99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Цепь транспорта электронов в митохондриях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(«дыхательная цепь»)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7" y="1061049"/>
            <a:ext cx="11550770" cy="5469147"/>
          </a:xfrm>
        </p:spPr>
      </p:pic>
    </p:spTree>
    <p:extLst>
      <p:ext uri="{BB962C8B-B14F-4D97-AF65-F5344CB8AC3E}">
        <p14:creationId xmlns:p14="http://schemas.microsoft.com/office/powerpoint/2010/main" val="492517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65513" y="115888"/>
            <a:ext cx="11496502" cy="57626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Пример: распределение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функций ядерных и </a:t>
            </a:r>
            <a:r>
              <a:rPr lang="ru-RU" sz="2800" b="1" dirty="0" err="1">
                <a:solidFill>
                  <a:srgbClr val="FF0000"/>
                </a:solidFill>
                <a:latin typeface="+mn-lt"/>
              </a:rPr>
              <a:t>митохондриальных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 генов</a:t>
            </a:r>
          </a:p>
        </p:txBody>
      </p:sp>
      <p:pic>
        <p:nvPicPr>
          <p:cNvPr id="25602" name="Picture 2" descr="C:\Users\Кирилл\Documents\кодирование белков дых цепи ядром и митохондриями-гу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4275" y="620714"/>
            <a:ext cx="10390909" cy="6192837"/>
          </a:xfrm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5735638" y="6021388"/>
            <a:ext cx="49323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Calibri" pitchFamily="34" charset="0"/>
              </a:rPr>
              <a:t>Указаны ингибиторы транскрипции и трансляции для случаев ядерной </a:t>
            </a:r>
            <a:r>
              <a:rPr lang="en-US" sz="1600" b="1">
                <a:latin typeface="Calibri" pitchFamily="34" charset="0"/>
              </a:rPr>
              <a:t>(nDNA)</a:t>
            </a:r>
            <a:r>
              <a:rPr lang="ru-RU" sz="1600" b="1">
                <a:latin typeface="Calibri" pitchFamily="34" charset="0"/>
              </a:rPr>
              <a:t> и митохондриальной (</a:t>
            </a:r>
            <a:r>
              <a:rPr lang="en-US" sz="1600" b="1">
                <a:latin typeface="Calibri" pitchFamily="34" charset="0"/>
              </a:rPr>
              <a:t>mtDNA) </a:t>
            </a:r>
            <a:r>
              <a:rPr lang="ru-RU" sz="1600" b="1">
                <a:latin typeface="Calibri" pitchFamily="34" charset="0"/>
              </a:rPr>
              <a:t>ДНК.</a:t>
            </a: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8040689" y="3573463"/>
            <a:ext cx="2376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43+4+11+13+16 = 87</a:t>
            </a:r>
            <a:endParaRPr lang="ru-RU" b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747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6270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Экзоны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и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интроны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характерны для генов эукариот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2" y="562708"/>
            <a:ext cx="7148146" cy="20310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1" y="2532186"/>
            <a:ext cx="7253653" cy="42642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11914" y="720969"/>
            <a:ext cx="453683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000" b="1" dirty="0" smtClean="0"/>
              <a:t>Гены часто состоят из чередующихся участков: </a:t>
            </a:r>
            <a:r>
              <a:rPr lang="ru-RU" sz="2000" b="1" dirty="0" err="1" smtClean="0"/>
              <a:t>экзонов</a:t>
            </a:r>
            <a:r>
              <a:rPr lang="ru-RU" sz="2000" b="1" dirty="0" smtClean="0"/>
              <a:t> и </a:t>
            </a:r>
            <a:r>
              <a:rPr lang="ru-RU" sz="2000" b="1" dirty="0" err="1" smtClean="0"/>
              <a:t>интронов</a:t>
            </a:r>
            <a:r>
              <a:rPr lang="ru-RU" sz="2000" b="1" dirty="0" smtClean="0"/>
              <a:t>. </a:t>
            </a:r>
            <a:r>
              <a:rPr lang="ru-RU" sz="2000" b="1" dirty="0" err="1" smtClean="0">
                <a:solidFill>
                  <a:srgbClr val="FF0000"/>
                </a:solidFill>
              </a:rPr>
              <a:t>Экзоны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– информативная часть гена, кодирующая полипептиды, </a:t>
            </a:r>
            <a:r>
              <a:rPr lang="ru-RU" sz="2000" b="1" dirty="0" err="1" smtClean="0"/>
              <a:t>рРНК</a:t>
            </a:r>
            <a:r>
              <a:rPr lang="ru-RU" sz="2000" b="1" dirty="0" smtClean="0"/>
              <a:t> или </a:t>
            </a:r>
            <a:r>
              <a:rPr lang="ru-RU" sz="2000" b="1" dirty="0" err="1" smtClean="0"/>
              <a:t>тРНК</a:t>
            </a:r>
            <a:r>
              <a:rPr lang="ru-RU" sz="2000" b="1" dirty="0" smtClean="0"/>
              <a:t>. </a:t>
            </a:r>
            <a:r>
              <a:rPr lang="ru-RU" sz="2000" b="1" dirty="0" err="1" smtClean="0">
                <a:solidFill>
                  <a:srgbClr val="FF0000"/>
                </a:solidFill>
              </a:rPr>
              <a:t>Интроны</a:t>
            </a:r>
            <a:r>
              <a:rPr lang="ru-RU" sz="2000" b="1" dirty="0" smtClean="0"/>
              <a:t> – неинформативная часть гена.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В ходе транскрипции (</a:t>
            </a:r>
            <a:r>
              <a:rPr lang="ru-RU" sz="2000" b="1" dirty="0" err="1" smtClean="0"/>
              <a:t>ДНК→РНК→мРНК</a:t>
            </a:r>
            <a:r>
              <a:rPr lang="ru-RU" sz="2000" b="1" dirty="0" smtClean="0"/>
              <a:t>) </a:t>
            </a:r>
            <a:r>
              <a:rPr lang="ru-RU" sz="2000" b="1" dirty="0" err="1" smtClean="0"/>
              <a:t>интроны</a:t>
            </a:r>
            <a:r>
              <a:rPr lang="ru-RU" sz="2000" b="1" dirty="0" smtClean="0"/>
              <a:t> вырезаются, а </a:t>
            </a:r>
            <a:r>
              <a:rPr lang="ru-RU" sz="2000" b="1" dirty="0" err="1" smtClean="0"/>
              <a:t>экзоны</a:t>
            </a:r>
            <a:r>
              <a:rPr lang="ru-RU" sz="2000" b="1" dirty="0" smtClean="0"/>
              <a:t> сшиваются в различных комбинациях. Так формируется </a:t>
            </a:r>
            <a:r>
              <a:rPr lang="ru-RU" sz="2000" b="1" dirty="0" err="1" smtClean="0"/>
              <a:t>мРНК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    </a:t>
            </a:r>
            <a:r>
              <a:rPr lang="ru-RU" sz="2000" b="1" dirty="0" err="1" smtClean="0"/>
              <a:t>Экзон-интронная</a:t>
            </a:r>
            <a:r>
              <a:rPr lang="ru-RU" sz="2000" b="1" dirty="0" smtClean="0"/>
              <a:t> структура генов чаще встречается у  эукариот. Например, в ДНК человека на долю </a:t>
            </a:r>
            <a:r>
              <a:rPr lang="ru-RU" sz="2000" b="1" dirty="0" err="1" smtClean="0"/>
              <a:t>экзонов</a:t>
            </a:r>
            <a:r>
              <a:rPr lang="ru-RU" sz="2000" b="1" dirty="0" smtClean="0"/>
              <a:t> приходится не более 1,5% всего генома, а доля </a:t>
            </a:r>
            <a:r>
              <a:rPr lang="ru-RU" sz="2000" b="1" dirty="0" err="1" smtClean="0"/>
              <a:t>интронов</a:t>
            </a:r>
            <a:r>
              <a:rPr lang="ru-RU" sz="2000" b="1" dirty="0" smtClean="0"/>
              <a:t> составляет 24%.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В ДНК эукариот очень много т. </a:t>
            </a:r>
            <a:r>
              <a:rPr lang="ru-RU" sz="2000" b="1" dirty="0"/>
              <a:t>н</a:t>
            </a:r>
            <a:r>
              <a:rPr lang="ru-RU" sz="2000" b="1" dirty="0" smtClean="0"/>
              <a:t>аз. «мусора».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36952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30" y="216131"/>
            <a:ext cx="12032513" cy="39053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Альтернативный </a:t>
            </a:r>
            <a:r>
              <a:rPr lang="ru-RU" sz="1800" b="1" dirty="0" err="1" smtClean="0">
                <a:solidFill>
                  <a:srgbClr val="FF0000"/>
                </a:solidFill>
                <a:latin typeface="+mn-lt"/>
              </a:rPr>
              <a:t>сплайсинг</a:t>
            </a: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: </a:t>
            </a:r>
            <a:br>
              <a:rPr lang="ru-RU" sz="1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образование нескольких различных зрелых </a:t>
            </a:r>
            <a:r>
              <a:rPr lang="ru-RU" sz="1800" b="1" dirty="0" err="1" smtClean="0">
                <a:solidFill>
                  <a:srgbClr val="FF0000"/>
                </a:solidFill>
                <a:latin typeface="+mn-lt"/>
              </a:rPr>
              <a:t>мРНК</a:t>
            </a: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 за счет исключения некоторых </a:t>
            </a:r>
            <a:r>
              <a:rPr lang="ru-RU" sz="1800" b="1" dirty="0" err="1" smtClean="0">
                <a:solidFill>
                  <a:srgbClr val="FF0000"/>
                </a:solidFill>
                <a:latin typeface="+mn-lt"/>
              </a:rPr>
              <a:t>экзонов</a:t>
            </a: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 и/или оставления частей </a:t>
            </a:r>
            <a:r>
              <a:rPr lang="ru-RU" sz="1800" b="1" dirty="0" err="1" smtClean="0">
                <a:solidFill>
                  <a:srgbClr val="FF0000"/>
                </a:solidFill>
                <a:latin typeface="+mn-lt"/>
              </a:rPr>
              <a:t>интронов</a:t>
            </a:r>
            <a:endParaRPr lang="ru-RU" sz="1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37" y="728234"/>
            <a:ext cx="7858125" cy="3975651"/>
          </a:xfrm>
        </p:spPr>
      </p:pic>
      <p:sp>
        <p:nvSpPr>
          <p:cNvPr id="5" name="TextBox 4"/>
          <p:cNvSpPr txBox="1"/>
          <p:nvPr/>
        </p:nvSpPr>
        <p:spPr>
          <a:xfrm>
            <a:off x="325315" y="4703885"/>
            <a:ext cx="116937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Альтернативный </a:t>
            </a:r>
            <a:r>
              <a:rPr lang="ru-RU" b="1" dirty="0" err="1" smtClean="0"/>
              <a:t>сплайсинг</a:t>
            </a:r>
            <a:r>
              <a:rPr lang="ru-RU" b="1" dirty="0" smtClean="0"/>
              <a:t>: ДНК транскрибируется в пре-</a:t>
            </a:r>
            <a:r>
              <a:rPr lang="ru-RU" b="1" dirty="0" err="1" smtClean="0"/>
              <a:t>мРНК</a:t>
            </a:r>
            <a:r>
              <a:rPr lang="ru-RU" b="1" dirty="0" smtClean="0"/>
              <a:t> (т.н. «первичный </a:t>
            </a:r>
            <a:r>
              <a:rPr lang="ru-RU" b="1" dirty="0" err="1" smtClean="0"/>
              <a:t>транскрипт</a:t>
            </a:r>
            <a:r>
              <a:rPr lang="ru-RU" b="1" dirty="0" smtClean="0"/>
              <a:t>»). Из этой РНК формируется несколько различных зрелых </a:t>
            </a:r>
            <a:r>
              <a:rPr lang="ru-RU" b="1" dirty="0" err="1" smtClean="0"/>
              <a:t>мРНК</a:t>
            </a:r>
            <a:r>
              <a:rPr lang="ru-RU" b="1" dirty="0" smtClean="0"/>
              <a:t>. Эти различия вызваны выборочным включением в зрелую </a:t>
            </a:r>
            <a:r>
              <a:rPr lang="ru-RU" b="1" dirty="0" err="1" smtClean="0"/>
              <a:t>мРНК</a:t>
            </a:r>
            <a:r>
              <a:rPr lang="ru-RU" b="1" dirty="0" smtClean="0"/>
              <a:t> ряда </a:t>
            </a:r>
            <a:r>
              <a:rPr lang="ru-RU" b="1" dirty="0" err="1" smtClean="0"/>
              <a:t>экзонов</a:t>
            </a:r>
            <a:r>
              <a:rPr lang="ru-RU" b="1" dirty="0" smtClean="0"/>
              <a:t> из первичного </a:t>
            </a:r>
            <a:r>
              <a:rPr lang="ru-RU" b="1" dirty="0" err="1" smtClean="0"/>
              <a:t>транскрипта</a:t>
            </a:r>
            <a:r>
              <a:rPr lang="ru-RU" b="1" dirty="0" smtClean="0"/>
              <a:t>. Белки, полученные в ходе трансляции таких </a:t>
            </a:r>
            <a:r>
              <a:rPr lang="ru-RU" b="1" dirty="0" err="1" smtClean="0"/>
              <a:t>мРНК</a:t>
            </a:r>
            <a:r>
              <a:rPr lang="ru-RU" b="1" dirty="0" smtClean="0"/>
              <a:t>, имеют различные аминокислотные последовательности и, следовательно, разные функции.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У человека примерно 20 000 генов, а число типов белков около 100 000.</a:t>
            </a:r>
          </a:p>
          <a:p>
            <a:r>
              <a:rPr lang="ru-RU" b="1" dirty="0" smtClean="0"/>
              <a:t>     Нарушения механизма альтернативного </a:t>
            </a:r>
            <a:r>
              <a:rPr lang="ru-RU" b="1" dirty="0" err="1" smtClean="0"/>
              <a:t>сплайсинга</a:t>
            </a:r>
            <a:r>
              <a:rPr lang="ru-RU" b="1" dirty="0" smtClean="0"/>
              <a:t> могут вызывать различные заболевания, в </a:t>
            </a:r>
            <a:r>
              <a:rPr lang="ru-RU" b="1" dirty="0" err="1" smtClean="0"/>
              <a:t>т.ч</a:t>
            </a:r>
            <a:r>
              <a:rPr lang="ru-RU" b="1" dirty="0" smtClean="0"/>
              <a:t>. </a:t>
            </a:r>
            <a:r>
              <a:rPr lang="ru-RU" b="1" dirty="0"/>
              <a:t>р</a:t>
            </a:r>
            <a:r>
              <a:rPr lang="ru-RU" b="1" dirty="0" smtClean="0"/>
              <a:t>аковые.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9131" y="1459523"/>
            <a:ext cx="2004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Первичный </a:t>
            </a:r>
            <a:r>
              <a:rPr lang="ru-RU" sz="1400" b="1" dirty="0" err="1" smtClean="0"/>
              <a:t>транскрипт</a:t>
            </a:r>
            <a:endParaRPr lang="ru-RU" sz="1400" b="1" dirty="0" smtClean="0"/>
          </a:p>
          <a:p>
            <a:r>
              <a:rPr lang="ru-RU" sz="1400" b="1" dirty="0"/>
              <a:t> </a:t>
            </a:r>
            <a:r>
              <a:rPr lang="ru-RU" sz="1400" b="1" dirty="0" smtClean="0"/>
              <a:t>           (пре-</a:t>
            </a:r>
            <a:r>
              <a:rPr lang="ru-RU" sz="1400" b="1" dirty="0" err="1" smtClean="0"/>
              <a:t>мРНК</a:t>
            </a:r>
            <a:r>
              <a:rPr lang="ru-RU" sz="1400" b="1" dirty="0" smtClean="0"/>
              <a:t>)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2913" y="2919046"/>
            <a:ext cx="199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Различные зрелые </a:t>
            </a:r>
            <a:r>
              <a:rPr lang="ru-RU" sz="1400" b="1" dirty="0" err="1" smtClean="0"/>
              <a:t>мРНК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9596" y="4360985"/>
            <a:ext cx="2463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Различные белки: А, В, С.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851811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"/>
            <a:ext cx="12053455" cy="7398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оль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экзонов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и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интронов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в каскадном формировании пола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174803"/>
              </p:ext>
            </p:extLst>
          </p:nvPr>
        </p:nvGraphicFramePr>
        <p:xfrm>
          <a:off x="241069" y="681585"/>
          <a:ext cx="5935287" cy="6068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Документ" r:id="rId4" imgW="5936788" imgH="7421231" progId="Word.Document.12">
                  <p:embed/>
                </p:oleObj>
              </mc:Choice>
              <mc:Fallback>
                <p:oleObj name="Документ" r:id="rId4" imgW="5936788" imgH="74212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069" y="681585"/>
                        <a:ext cx="5935287" cy="6068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69033" y="806335"/>
            <a:ext cx="62844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1-й </a:t>
            </a:r>
            <a:r>
              <a:rPr lang="ru-RU" b="1" dirty="0" err="1" smtClean="0">
                <a:solidFill>
                  <a:srgbClr val="FF0000"/>
                </a:solidFill>
              </a:rPr>
              <a:t>сплайсинг</a:t>
            </a:r>
            <a:r>
              <a:rPr lang="ru-RU" b="1" dirty="0" smtClean="0"/>
              <a:t>. Первый ген в каскаде </a:t>
            </a:r>
            <a:r>
              <a:rPr lang="en-US" b="1" dirty="0" err="1" smtClean="0"/>
              <a:t>sxl</a:t>
            </a:r>
            <a:r>
              <a:rPr lang="en-US" b="1" dirty="0" smtClean="0"/>
              <a:t> (sex-</a:t>
            </a:r>
            <a:r>
              <a:rPr lang="en-US" b="1" dirty="0" err="1" smtClean="0"/>
              <a:t>letal</a:t>
            </a:r>
            <a:r>
              <a:rPr lang="en-US" b="1" dirty="0" smtClean="0"/>
              <a:t>) </a:t>
            </a:r>
            <a:r>
              <a:rPr lang="ru-RU" b="1" dirty="0" smtClean="0"/>
              <a:t>одинаков у самцов и самок: 3 </a:t>
            </a:r>
            <a:r>
              <a:rPr lang="ru-RU" b="1" dirty="0" err="1" smtClean="0"/>
              <a:t>экзона</a:t>
            </a:r>
            <a:r>
              <a:rPr lang="ru-RU" b="1" dirty="0" smtClean="0"/>
              <a:t> (Э1, Э2 и Э3) и 2 </a:t>
            </a:r>
            <a:r>
              <a:rPr lang="ru-RU" b="1" dirty="0" err="1" smtClean="0"/>
              <a:t>интрона</a:t>
            </a:r>
            <a:r>
              <a:rPr lang="ru-RU" b="1" dirty="0" smtClean="0"/>
              <a:t> (И1 и И2). В </a:t>
            </a:r>
            <a:r>
              <a:rPr lang="ru-RU" b="1" dirty="0" err="1" smtClean="0"/>
              <a:t>экзоне</a:t>
            </a:r>
            <a:r>
              <a:rPr lang="ru-RU" b="1" dirty="0" smtClean="0"/>
              <a:t> Э2 – стоп-кодон. Самцы: при трансляции – неактивный белок. Самки: активный белок</a:t>
            </a:r>
            <a:r>
              <a:rPr lang="en-US" b="1" dirty="0" smtClean="0"/>
              <a:t> SXL. </a:t>
            </a:r>
            <a:endParaRPr lang="ru-RU" b="1" dirty="0" smtClean="0"/>
          </a:p>
          <a:p>
            <a:endParaRPr lang="en-US" b="1" dirty="0" smtClean="0"/>
          </a:p>
          <a:p>
            <a:r>
              <a:rPr lang="ru-RU" b="1" dirty="0" smtClean="0"/>
              <a:t>   </a:t>
            </a:r>
            <a:r>
              <a:rPr lang="en-US" b="1" dirty="0" smtClean="0">
                <a:solidFill>
                  <a:srgbClr val="FF0000"/>
                </a:solidFill>
              </a:rPr>
              <a:t>2-</a:t>
            </a:r>
            <a:r>
              <a:rPr lang="ru-RU" b="1" dirty="0" smtClean="0">
                <a:solidFill>
                  <a:srgbClr val="FF0000"/>
                </a:solidFill>
              </a:rPr>
              <a:t>й </a:t>
            </a:r>
            <a:r>
              <a:rPr lang="ru-RU" b="1" dirty="0" err="1" smtClean="0">
                <a:solidFill>
                  <a:srgbClr val="FF0000"/>
                </a:solidFill>
              </a:rPr>
              <a:t>сплайсинг</a:t>
            </a:r>
            <a:r>
              <a:rPr lang="ru-RU" b="1" dirty="0" smtClean="0"/>
              <a:t>. Белок </a:t>
            </a:r>
            <a:r>
              <a:rPr lang="en-US" b="1" dirty="0" smtClean="0"/>
              <a:t>SXL </a:t>
            </a:r>
            <a:r>
              <a:rPr lang="ru-RU" b="1" dirty="0" smtClean="0"/>
              <a:t>вырезает </a:t>
            </a:r>
            <a:r>
              <a:rPr lang="ru-RU" b="1" dirty="0" err="1" smtClean="0"/>
              <a:t>интрон</a:t>
            </a:r>
            <a:r>
              <a:rPr lang="ru-RU" b="1" dirty="0" smtClean="0"/>
              <a:t> И1 из </a:t>
            </a:r>
            <a:r>
              <a:rPr lang="ru-RU" b="1" dirty="0" err="1" smtClean="0"/>
              <a:t>транскрипта</a:t>
            </a:r>
            <a:r>
              <a:rPr lang="ru-RU" b="1" dirty="0" smtClean="0"/>
              <a:t> гена </a:t>
            </a:r>
            <a:r>
              <a:rPr lang="en-US" b="1" dirty="0" err="1" smtClean="0"/>
              <a:t>tra</a:t>
            </a:r>
            <a:r>
              <a:rPr lang="en-US" b="1" dirty="0" smtClean="0"/>
              <a:t> (transformer).</a:t>
            </a:r>
            <a:r>
              <a:rPr lang="ru-RU" b="1" dirty="0" smtClean="0"/>
              <a:t> Самцы: при трансляции – неактивный белок. Самки: при трансляции активный белок </a:t>
            </a:r>
            <a:r>
              <a:rPr lang="en-US" b="1" dirty="0" smtClean="0"/>
              <a:t>TRA. 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3-й </a:t>
            </a:r>
            <a:r>
              <a:rPr lang="ru-RU" b="1" dirty="0" err="1" smtClean="0">
                <a:solidFill>
                  <a:srgbClr val="FF0000"/>
                </a:solidFill>
              </a:rPr>
              <a:t>сплайсинг</a:t>
            </a:r>
            <a:r>
              <a:rPr lang="ru-RU" b="1" dirty="0" smtClean="0"/>
              <a:t>. Белок </a:t>
            </a:r>
            <a:r>
              <a:rPr lang="en-US" b="1" dirty="0" smtClean="0"/>
              <a:t>TRA </a:t>
            </a:r>
            <a:r>
              <a:rPr lang="ru-RU" b="1" dirty="0" smtClean="0"/>
              <a:t>из </a:t>
            </a:r>
            <a:r>
              <a:rPr lang="ru-RU" b="1" dirty="0" err="1" smtClean="0"/>
              <a:t>транскрипта</a:t>
            </a:r>
            <a:r>
              <a:rPr lang="ru-RU" b="1" dirty="0" smtClean="0"/>
              <a:t> гена </a:t>
            </a:r>
            <a:r>
              <a:rPr lang="en-US" b="1" dirty="0" err="1" smtClean="0"/>
              <a:t>dsx</a:t>
            </a:r>
            <a:r>
              <a:rPr lang="en-US" b="1" dirty="0" smtClean="0"/>
              <a:t> </a:t>
            </a:r>
            <a:r>
              <a:rPr lang="ru-RU" b="1" dirty="0" smtClean="0"/>
              <a:t>(</a:t>
            </a:r>
            <a:r>
              <a:rPr lang="en-US" b="1" dirty="0" smtClean="0"/>
              <a:t>double sex) </a:t>
            </a:r>
            <a:r>
              <a:rPr lang="ru-RU" b="1" dirty="0" smtClean="0"/>
              <a:t>вырезает</a:t>
            </a:r>
            <a:r>
              <a:rPr lang="en-US" b="1" dirty="0" smtClean="0"/>
              <a:t> </a:t>
            </a:r>
            <a:r>
              <a:rPr lang="ru-RU" b="1" dirty="0" smtClean="0"/>
              <a:t>две зрелые </a:t>
            </a:r>
            <a:r>
              <a:rPr lang="ru-RU" b="1" dirty="0" err="1" smtClean="0"/>
              <a:t>мРНК</a:t>
            </a:r>
            <a:r>
              <a:rPr lang="ru-RU" b="1" dirty="0" smtClean="0"/>
              <a:t>: Э1+Э3 (самцы) и Э1+Э2 (самки).</a:t>
            </a:r>
          </a:p>
          <a:p>
            <a:r>
              <a:rPr lang="ru-RU" b="1" dirty="0" smtClean="0"/>
              <a:t>   При трансляции у самцов образуется «мужской» белок </a:t>
            </a:r>
            <a:r>
              <a:rPr lang="en-US" b="1" dirty="0" smtClean="0"/>
              <a:t>DSL, </a:t>
            </a:r>
            <a:r>
              <a:rPr lang="ru-RU" b="1" dirty="0" smtClean="0"/>
              <a:t>у самок «женский» белок </a:t>
            </a:r>
            <a:r>
              <a:rPr lang="en-US" b="1" dirty="0" smtClean="0"/>
              <a:t>DSL.</a:t>
            </a:r>
          </a:p>
          <a:p>
            <a:r>
              <a:rPr lang="ru-RU" b="1" dirty="0" smtClean="0"/>
              <a:t>   «Мужской» белок  репрессирует в организме женские гены и дальнейшее развитие идет по мужскому типу.</a:t>
            </a:r>
          </a:p>
          <a:p>
            <a:r>
              <a:rPr lang="ru-RU" b="1" dirty="0" smtClean="0"/>
              <a:t>   «Женский» белок репрессирует в организме мужские гены и дальнейшее развитие идет по женскому типу.   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9629" y="881149"/>
            <a:ext cx="59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1.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9629" y="2527069"/>
            <a:ext cx="847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629" y="4264429"/>
            <a:ext cx="102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711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9754"/>
            <a:ext cx="10515600" cy="9892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Экзоны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и домены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9236" y="872836"/>
            <a:ext cx="57108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В  третичной структуре многих белков можно выявить структурно обособленные области (подструктуры), включающие около 100 аминокислотных остатков, – т.наз. </a:t>
            </a:r>
            <a:r>
              <a:rPr lang="ru-RU" b="1" dirty="0" smtClean="0">
                <a:solidFill>
                  <a:srgbClr val="FF0000"/>
                </a:solidFill>
              </a:rPr>
              <a:t>домены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 В состав домена входит несколько элементов вторичной структуры (альфа-спирали, бета-слои и соединяющие их неупорядоченные участки полипептидной цепи.</a:t>
            </a:r>
          </a:p>
          <a:p>
            <a:r>
              <a:rPr lang="ru-RU" b="1" dirty="0" smtClean="0"/>
              <a:t>   Иногда различные домены в </a:t>
            </a:r>
            <a:r>
              <a:rPr lang="ru-RU" b="1" dirty="0"/>
              <a:t>б</a:t>
            </a:r>
            <a:r>
              <a:rPr lang="ru-RU" b="1" dirty="0" smtClean="0"/>
              <a:t>елке выполняют разные функции (связывания, катализа и </a:t>
            </a:r>
            <a:r>
              <a:rPr lang="ru-RU" b="1" dirty="0" err="1" smtClean="0"/>
              <a:t>т.п</a:t>
            </a:r>
            <a:r>
              <a:rPr lang="ru-RU" b="1" dirty="0" smtClean="0"/>
              <a:t>).</a:t>
            </a:r>
          </a:p>
          <a:p>
            <a:r>
              <a:rPr lang="ru-RU" b="1" dirty="0" smtClean="0"/>
              <a:t>   Сходные домены обнаруживаются в совершенно различных по своим функциям белках.</a:t>
            </a:r>
          </a:p>
          <a:p>
            <a:r>
              <a:rPr lang="ru-RU" b="1" dirty="0" smtClean="0"/>
              <a:t>   </a:t>
            </a:r>
            <a:r>
              <a:rPr lang="ru-RU" b="1" i="1" dirty="0" err="1" smtClean="0"/>
              <a:t>Экзоны</a:t>
            </a:r>
            <a:r>
              <a:rPr lang="ru-RU" b="1" i="1" dirty="0" smtClean="0"/>
              <a:t> в ряде случае могут кодировать эти домены.</a:t>
            </a:r>
          </a:p>
          <a:p>
            <a:r>
              <a:rPr lang="ru-RU" b="1" dirty="0" smtClean="0"/>
              <a:t>   Наличие доменов и их разнообразная перетасовка  – важный фактор эволюции.</a:t>
            </a:r>
          </a:p>
          <a:p>
            <a:r>
              <a:rPr lang="ru-RU" b="1" dirty="0" smtClean="0"/>
              <a:t>     В связи с этим помимо «структурного определения» понятия домен вводится понятие домена как </a:t>
            </a:r>
            <a:r>
              <a:rPr lang="ru-RU" b="1" dirty="0" smtClean="0">
                <a:solidFill>
                  <a:srgbClr val="00B050"/>
                </a:solidFill>
              </a:rPr>
              <a:t>компактной единицы эволюции</a:t>
            </a:r>
            <a:r>
              <a:rPr lang="ru-RU" b="1" dirty="0" smtClean="0"/>
              <a:t>.</a:t>
            </a:r>
          </a:p>
          <a:p>
            <a:endParaRPr lang="ru-RU" b="1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78" y="296083"/>
            <a:ext cx="2989000" cy="2854440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6" y="3150523"/>
            <a:ext cx="5968537" cy="358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54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3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Происхождение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экзонно-интронной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структуры в ходе эволюции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4" y="817649"/>
            <a:ext cx="11621192" cy="3737726"/>
          </a:xfrm>
        </p:spPr>
      </p:pic>
      <p:sp>
        <p:nvSpPr>
          <p:cNvPr id="5" name="TextBox 4"/>
          <p:cNvSpPr txBox="1"/>
          <p:nvPr/>
        </p:nvSpPr>
        <p:spPr>
          <a:xfrm>
            <a:off x="224444" y="4555376"/>
            <a:ext cx="56609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  </a:t>
            </a:r>
            <a:r>
              <a:rPr lang="ru-RU" sz="1600" b="1" i="1" dirty="0" smtClean="0"/>
              <a:t>Гипотеза «ранних» </a:t>
            </a:r>
            <a:r>
              <a:rPr lang="ru-RU" sz="1600" b="1" i="1" dirty="0" err="1" smtClean="0"/>
              <a:t>интронов</a:t>
            </a:r>
            <a:r>
              <a:rPr lang="ru-RU" sz="1600" b="1" dirty="0" smtClean="0"/>
              <a:t>. Многочисленные </a:t>
            </a:r>
            <a:r>
              <a:rPr lang="ru-RU" sz="1600" b="1" dirty="0" err="1" smtClean="0"/>
              <a:t>интроны</a:t>
            </a:r>
            <a:r>
              <a:rPr lang="ru-RU" sz="1600" b="1" dirty="0" smtClean="0"/>
              <a:t> присутствовали уже у общего предка прокариот и эукариот. В ходе эволюции </a:t>
            </a:r>
            <a:r>
              <a:rPr lang="ru-RU" sz="1600" b="1" dirty="0" err="1" smtClean="0"/>
              <a:t>интроны</a:t>
            </a:r>
            <a:r>
              <a:rPr lang="ru-RU" sz="1600" b="1" dirty="0" smtClean="0"/>
              <a:t> постепенно «терялись» из генома прокариот, в результате чего геном прокариот становился более компактным и экономным. </a:t>
            </a:r>
            <a:r>
              <a:rPr lang="ru-RU" sz="1600" b="1" dirty="0" err="1" smtClean="0"/>
              <a:t>Интроны</a:t>
            </a:r>
            <a:r>
              <a:rPr lang="ru-RU" sz="1600" b="1" dirty="0" smtClean="0"/>
              <a:t> способствовали «перетасовке» </a:t>
            </a:r>
            <a:r>
              <a:rPr lang="ru-RU" sz="1600" b="1" dirty="0" err="1" smtClean="0"/>
              <a:t>экзонов</a:t>
            </a:r>
            <a:r>
              <a:rPr lang="ru-RU" sz="1600" b="1" dirty="0" smtClean="0"/>
              <a:t>, которые кодировали домены белков. Так возникало белковое разнообразие при ограниченном наборе генов.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85164" y="4671754"/>
            <a:ext cx="5951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b="1" i="1" dirty="0" smtClean="0"/>
              <a:t>Гипотеза «поздних» </a:t>
            </a:r>
            <a:r>
              <a:rPr lang="ru-RU" b="1" i="1" dirty="0" err="1" smtClean="0"/>
              <a:t>интронов</a:t>
            </a:r>
            <a:r>
              <a:rPr lang="ru-RU" b="1" dirty="0" smtClean="0"/>
              <a:t>.  </a:t>
            </a:r>
            <a:r>
              <a:rPr lang="ru-RU" b="1" dirty="0" err="1" smtClean="0"/>
              <a:t>Интроны</a:t>
            </a:r>
            <a:r>
              <a:rPr lang="ru-RU" b="1" dirty="0" smtClean="0"/>
              <a:t> появились на достаточно поздних этапах эволюции. Их включение в геном произошло уже после разделения организмов на прокариоты и эукариоты.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34043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76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Развитие систематики живого мира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5" y="798023"/>
            <a:ext cx="3323705" cy="5527962"/>
          </a:xfrm>
        </p:spPr>
      </p:pic>
      <p:sp>
        <p:nvSpPr>
          <p:cNvPr id="5" name="TextBox 4"/>
          <p:cNvSpPr txBox="1"/>
          <p:nvPr/>
        </p:nvSpPr>
        <p:spPr>
          <a:xfrm>
            <a:off x="91440" y="6417425"/>
            <a:ext cx="3632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/>
              <a:t>Монеры</a:t>
            </a:r>
            <a:r>
              <a:rPr lang="ru-RU" sz="1200" b="1" dirty="0" smtClean="0"/>
              <a:t>: одноклеточные безъядерные организмы </a:t>
            </a:r>
            <a:endParaRPr lang="ru-RU" sz="1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247" y="947650"/>
            <a:ext cx="7539644" cy="5469775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3640836" y="3440221"/>
            <a:ext cx="7732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04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70337"/>
            <a:ext cx="10515600" cy="176102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Все существующие формы жизни размножаются только как клетки или внутри клеток (вирусы) 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404" y="1366839"/>
            <a:ext cx="4152900" cy="276225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43" y="1366839"/>
            <a:ext cx="4143375" cy="276225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831" y="1301261"/>
            <a:ext cx="2989383" cy="29102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9808" y="1134208"/>
            <a:ext cx="4483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Клетка животных организмов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9470" y="4211514"/>
            <a:ext cx="46159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Эукариоты</a:t>
            </a:r>
            <a:r>
              <a:rPr lang="ru-RU" b="1" dirty="0" smtClean="0"/>
              <a:t> –  живые организмы, клетки которых содержат сложные внутриклеточные структуры – органеллы, в том числе, ядро и митохондрии. В ядре – геномная ДНК в составе множественных линейных хромосом. Транскрипция идет в ядре, а трансляция – вне ядра, в цитоплазме. Внутриклеточный транспорт – высокоорганизованный. 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74224" y="4211514"/>
            <a:ext cx="4334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Прокариоты</a:t>
            </a:r>
            <a:r>
              <a:rPr lang="ru-RU" b="1" dirty="0" smtClean="0"/>
              <a:t> – живые организмы (одно-</a:t>
            </a:r>
          </a:p>
          <a:p>
            <a:r>
              <a:rPr lang="ru-RU" b="1" dirty="0"/>
              <a:t>к</a:t>
            </a:r>
            <a:r>
              <a:rPr lang="ru-RU" b="1" dirty="0" smtClean="0"/>
              <a:t>леточные), не обладают ядром и митохондриями.  Обычно – одна или несколько кольцевидных хромосом (иногда – линейных). Места транскрипции и трансляции сопряжены (не разделены).  </a:t>
            </a:r>
            <a:r>
              <a:rPr lang="ru-RU" b="1" dirty="0"/>
              <a:t>Т</a:t>
            </a:r>
            <a:r>
              <a:rPr lang="ru-RU" b="1" dirty="0" smtClean="0"/>
              <a:t>ранспорт – главным образом свободная диффузия. 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9170743" y="4211514"/>
            <a:ext cx="29274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Вирусы</a:t>
            </a:r>
            <a:r>
              <a:rPr lang="ru-RU" b="1" dirty="0" smtClean="0"/>
              <a:t> – облигатные внутриклеточные паразиты. Собственный геном (ДНК или РНК), кодирует процесс вирусной репродукции, но не кодирует </a:t>
            </a:r>
            <a:r>
              <a:rPr lang="ru-RU" b="1" i="1" dirty="0" smtClean="0"/>
              <a:t>всю систему </a:t>
            </a:r>
            <a:r>
              <a:rPr lang="ru-RU" b="1" dirty="0" smtClean="0"/>
              <a:t>трансляции и мембранных структур.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170743" y="1556238"/>
            <a:ext cx="2801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«Облигатный» - обязательный.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532365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4789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Биологическая систематика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69" y="681644"/>
            <a:ext cx="4421678" cy="56859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590204"/>
            <a:ext cx="4405746" cy="59058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59389" y="756458"/>
            <a:ext cx="23441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Биологическая систематика </a:t>
            </a:r>
            <a:r>
              <a:rPr lang="ru-RU" b="1" dirty="0" smtClean="0"/>
              <a:t>– раздел биологии, который занимается описанием и классификацией организмов по их  характерным признакам – как ныне живущих , так и вымерших.</a:t>
            </a:r>
          </a:p>
          <a:p>
            <a:endParaRPr lang="ru-RU" b="1" dirty="0" smtClean="0"/>
          </a:p>
          <a:p>
            <a:r>
              <a:rPr lang="ru-RU" b="1" dirty="0" smtClean="0"/>
              <a:t>Единица систематики – </a:t>
            </a:r>
            <a:r>
              <a:rPr lang="ru-RU" b="1" dirty="0" smtClean="0">
                <a:solidFill>
                  <a:srgbClr val="FF0000"/>
                </a:solidFill>
              </a:rPr>
              <a:t>таксон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4033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8251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С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истематика живого мира (до открытия Карла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Везе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1" y="659423"/>
            <a:ext cx="11139854" cy="5952392"/>
          </a:xfrm>
        </p:spPr>
      </p:pic>
    </p:spTree>
    <p:extLst>
      <p:ext uri="{BB962C8B-B14F-4D97-AF65-F5344CB8AC3E}">
        <p14:creationId xmlns:p14="http://schemas.microsoft.com/office/powerpoint/2010/main" val="2839955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smtClean="0">
                <a:solidFill>
                  <a:srgbClr val="FF0000"/>
                </a:solidFill>
                <a:latin typeface="+mn-lt"/>
              </a:rPr>
              <a:t>ЛЕКЦИЯ 10г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959485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11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Где предпочитают жить археи?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25" y="806450"/>
            <a:ext cx="10422775" cy="5910234"/>
          </a:xfrm>
        </p:spPr>
      </p:pic>
    </p:spTree>
    <p:extLst>
      <p:ext uri="{BB962C8B-B14F-4D97-AF65-F5344CB8AC3E}">
        <p14:creationId xmlns:p14="http://schemas.microsoft.com/office/powerpoint/2010/main" val="1008166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503"/>
            <a:ext cx="10515600" cy="85621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Природа эволюционных связей между эукариотами и прокариотами остается во многом загадочной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18" y="806335"/>
            <a:ext cx="7813964" cy="4480560"/>
          </a:xfrm>
        </p:spPr>
      </p:pic>
      <p:sp>
        <p:nvSpPr>
          <p:cNvPr id="5" name="TextBox 4"/>
          <p:cNvSpPr txBox="1"/>
          <p:nvPr/>
        </p:nvSpPr>
        <p:spPr>
          <a:xfrm>
            <a:off x="315884" y="5394960"/>
            <a:ext cx="11621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Несколько тысяч генов эукариот, которые отвечают за ключевые функции клетки (репликацию, транскрипцию и трансляцию), происходят от общего предка с такими же генами прокариот. Это доказывает единство клеточных форм жизни.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Однако как такие общие компоненты дают начало существенно различным организмам?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28508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76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Важнейшее отличие эукариот от прокариот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4" y="947651"/>
            <a:ext cx="11272059" cy="4114800"/>
          </a:xfrm>
        </p:spPr>
      </p:pic>
      <p:sp>
        <p:nvSpPr>
          <p:cNvPr id="5" name="TextBox 4"/>
          <p:cNvSpPr txBox="1"/>
          <p:nvPr/>
        </p:nvSpPr>
        <p:spPr>
          <a:xfrm>
            <a:off x="266007" y="5386647"/>
            <a:ext cx="11563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Главная характеристика </a:t>
            </a:r>
            <a:r>
              <a:rPr lang="ru-RU" sz="2400" b="1" dirty="0" err="1" smtClean="0"/>
              <a:t>эукаритических</a:t>
            </a:r>
            <a:r>
              <a:rPr lang="ru-RU" sz="2400" b="1" dirty="0" smtClean="0"/>
              <a:t> клеток, отличающая их от клеток прокариот (помимо наличия ядра), - существование внутриклеточных органелл – </a:t>
            </a:r>
            <a:r>
              <a:rPr lang="ru-RU" sz="2400" b="1" dirty="0" smtClean="0">
                <a:solidFill>
                  <a:srgbClr val="FF0000"/>
                </a:solidFill>
              </a:rPr>
              <a:t>митохондрий.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трелка влево 2"/>
          <p:cNvSpPr/>
          <p:nvPr/>
        </p:nvSpPr>
        <p:spPr>
          <a:xfrm rot="2380548">
            <a:off x="11439042" y="3366379"/>
            <a:ext cx="709052" cy="3586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688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11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Линн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Маргулис – входит в число самых успешных синтетических мыслителей в современной биологии 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590" y="1058921"/>
            <a:ext cx="4264269" cy="3435226"/>
          </a:xfrm>
        </p:spPr>
      </p:pic>
      <p:sp>
        <p:nvSpPr>
          <p:cNvPr id="5" name="TextBox 4"/>
          <p:cNvSpPr txBox="1"/>
          <p:nvPr/>
        </p:nvSpPr>
        <p:spPr>
          <a:xfrm>
            <a:off x="99752" y="4771506"/>
            <a:ext cx="11945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Ее основная работа по формулировке гипотезы о  происхождении эукариот путем </a:t>
            </a:r>
            <a:r>
              <a:rPr lang="ru-RU" b="1" dirty="0" err="1" smtClean="0">
                <a:solidFill>
                  <a:srgbClr val="FF0000"/>
                </a:solidFill>
              </a:rPr>
              <a:t>симбиогенеза</a:t>
            </a:r>
            <a:r>
              <a:rPr lang="ru-RU" b="1" dirty="0" smtClean="0"/>
              <a:t> 15 раз отклонялась  ведущими научными журналами. </a:t>
            </a:r>
          </a:p>
          <a:p>
            <a:pPr algn="just"/>
            <a:r>
              <a:rPr lang="ru-RU" b="1" dirty="0" smtClean="0"/>
              <a:t>   Главная идея Л. Маргулис: Митохондрии произошли от бактерий, которые являлись </a:t>
            </a:r>
            <a:r>
              <a:rPr lang="ru-RU" b="1" dirty="0" err="1" smtClean="0"/>
              <a:t>эндосимбионтами</a:t>
            </a:r>
            <a:r>
              <a:rPr lang="ru-RU" b="1" dirty="0" smtClean="0"/>
              <a:t> предковых клеток эукариот (они жили внутри этих предковых клеток). Эта совместная жизнь превратила данные бактерии  в органеллы, полностью зависимые от хозяина.  Однако бактериям - внутриклеточным квартирантам, - удалось сохранить некоторые </a:t>
            </a:r>
            <a:r>
              <a:rPr lang="ru-RU" b="1" dirty="0" err="1" smtClean="0"/>
              <a:t>прокариотические</a:t>
            </a:r>
            <a:r>
              <a:rPr lang="ru-RU" b="1" dirty="0" smtClean="0"/>
              <a:t> черты.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87023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40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А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льфа-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протеобактерии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31" y="-74815"/>
            <a:ext cx="7340138" cy="6425738"/>
          </a:xfrm>
        </p:spPr>
      </p:pic>
      <p:sp>
        <p:nvSpPr>
          <p:cNvPr id="7" name="TextBox 6"/>
          <p:cNvSpPr txBox="1"/>
          <p:nvPr/>
        </p:nvSpPr>
        <p:spPr>
          <a:xfrm>
            <a:off x="415636" y="5685905"/>
            <a:ext cx="11380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Протеобактерии</a:t>
            </a:r>
            <a:r>
              <a:rPr lang="ru-RU" sz="2400" b="1" dirty="0" smtClean="0"/>
              <a:t> – крупнейший по числу видов тип бактерий (</a:t>
            </a:r>
            <a:r>
              <a:rPr lang="en-US" sz="2400" b="1" dirty="0" err="1" smtClean="0"/>
              <a:t>Ptoreobacteria</a:t>
            </a:r>
            <a:r>
              <a:rPr lang="en-US" sz="2400" b="1" dirty="0" smtClean="0"/>
              <a:t>) </a:t>
            </a:r>
            <a:r>
              <a:rPr lang="ru-RU" sz="2400" b="1" dirty="0" smtClean="0"/>
              <a:t>– свыше 1500 видов. Делятся на 5 классов: альфа, бета, гамма, дельта и эпсилон.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47108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8190"/>
            <a:ext cx="10515600" cy="131853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Огромные потери армии Наполеона от родственника митохондрий - риккетсий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97" y="1491369"/>
            <a:ext cx="6667500" cy="417195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722" y="1582189"/>
            <a:ext cx="4231179" cy="40811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6497" y="5868785"/>
            <a:ext cx="11435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При отступлении из России армия Наполеона понесла огромные потери от эпидемии </a:t>
            </a:r>
            <a:r>
              <a:rPr lang="ru-RU" b="1" dirty="0" smtClean="0">
                <a:solidFill>
                  <a:srgbClr val="FF0000"/>
                </a:solidFill>
              </a:rPr>
              <a:t>тифа</a:t>
            </a:r>
            <a:r>
              <a:rPr lang="ru-RU" b="1" dirty="0" smtClean="0"/>
              <a:t>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Возбудителем этого заболевания являются клетки внутриклеточного паразита – риккетсии (</a:t>
            </a:r>
            <a:r>
              <a:rPr lang="en-US" b="1" dirty="0" smtClean="0"/>
              <a:t>Rickettsia)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0060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4452"/>
            <a:ext cx="8229600" cy="324826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</a:rPr>
              <a:t>Происхождение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митохондрий в ходе </a:t>
            </a:r>
            <a:r>
              <a:rPr lang="ru-RU" sz="2400" b="1" dirty="0" err="1" smtClean="0">
                <a:solidFill>
                  <a:srgbClr val="FF0000"/>
                </a:solidFill>
                <a:latin typeface="+mn-lt"/>
              </a:rPr>
              <a:t>эндосимбиоза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.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1506" name="Picture 2" descr="C:\Users\Кирилл\Documents\эндосимбиоз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4623" y="299305"/>
            <a:ext cx="5624145" cy="6337300"/>
          </a:xfrm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6096000" y="549275"/>
            <a:ext cx="6096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/>
              </a:rPr>
              <a:t>   </a:t>
            </a:r>
            <a:r>
              <a:rPr lang="ru-RU" sz="2000" b="1" dirty="0">
                <a:latin typeface="Calibri" pitchFamily="34" charset="0"/>
              </a:rPr>
              <a:t>Митохондрии – потомки свободноживущих </a:t>
            </a:r>
            <a:r>
              <a:rPr lang="ru-RU" sz="2000" b="1" dirty="0" smtClean="0">
                <a:latin typeface="Calibri" pitchFamily="34" charset="0"/>
              </a:rPr>
              <a:t> аэробных бактерий </a:t>
            </a:r>
            <a:r>
              <a:rPr lang="ru-RU" sz="2000" b="1" dirty="0">
                <a:latin typeface="Calibri" pitchFamily="34" charset="0"/>
              </a:rPr>
              <a:t>– 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>
                <a:latin typeface="Calibri" pitchFamily="34" charset="0"/>
              </a:rPr>
              <a:t>альфа-</a:t>
            </a:r>
            <a:r>
              <a:rPr lang="ru-RU" sz="2000" b="1" dirty="0" err="1">
                <a:latin typeface="Calibri" pitchFamily="34" charset="0"/>
              </a:rPr>
              <a:t>протеобактерий</a:t>
            </a:r>
            <a:r>
              <a:rPr lang="ru-RU" sz="2000" b="1" dirty="0">
                <a:latin typeface="Calibri" pitchFamily="34" charset="0"/>
              </a:rPr>
              <a:t>. </a:t>
            </a:r>
            <a:r>
              <a:rPr lang="ru-RU" sz="2000" b="1" dirty="0" smtClean="0">
                <a:latin typeface="Calibri" pitchFamily="34" charset="0"/>
              </a:rPr>
              <a:t>Эти бактерии родственники возбудителей </a:t>
            </a:r>
            <a:r>
              <a:rPr lang="ru-RU" sz="2000" b="1" dirty="0">
                <a:latin typeface="Calibri" pitchFamily="34" charset="0"/>
              </a:rPr>
              <a:t>т</a:t>
            </a:r>
            <a:r>
              <a:rPr lang="ru-RU" sz="2000" b="1" dirty="0" smtClean="0">
                <a:latin typeface="Calibri" pitchFamily="34" charset="0"/>
              </a:rPr>
              <a:t>ифа – риккетсий.</a:t>
            </a:r>
          </a:p>
          <a:p>
            <a:r>
              <a:rPr lang="ru-RU" sz="2000" b="1" dirty="0" smtClean="0">
                <a:latin typeface="Calibri" pitchFamily="34" charset="0"/>
              </a:rPr>
              <a:t>   Альфа-</a:t>
            </a:r>
            <a:r>
              <a:rPr lang="ru-RU" sz="2000" b="1" dirty="0" err="1" smtClean="0">
                <a:latin typeface="Calibri" pitchFamily="34" charset="0"/>
              </a:rPr>
              <a:t>протеобактерии</a:t>
            </a:r>
            <a:r>
              <a:rPr lang="ru-RU" sz="2000" b="1" dirty="0" smtClean="0">
                <a:latin typeface="Calibri" pitchFamily="34" charset="0"/>
              </a:rPr>
              <a:t>  </a:t>
            </a:r>
            <a:r>
              <a:rPr lang="ru-RU" sz="2000" b="1" dirty="0">
                <a:latin typeface="Calibri" pitchFamily="34" charset="0"/>
              </a:rPr>
              <a:t>1,7-2 млрд. лет тому назад поселились в предковых </a:t>
            </a:r>
            <a:r>
              <a:rPr lang="ru-RU" sz="2000" b="1" dirty="0" err="1">
                <a:latin typeface="Calibri" pitchFamily="34" charset="0"/>
              </a:rPr>
              <a:t>эукариотических</a:t>
            </a:r>
            <a:r>
              <a:rPr lang="ru-RU" sz="2000" b="1" dirty="0">
                <a:latin typeface="Calibri" pitchFamily="34" charset="0"/>
              </a:rPr>
              <a:t> клетках в качестве </a:t>
            </a:r>
            <a:r>
              <a:rPr lang="ru-RU" sz="2000" b="1" dirty="0" err="1" smtClean="0">
                <a:solidFill>
                  <a:srgbClr val="FF0000"/>
                </a:solidFill>
                <a:latin typeface="Calibri" pitchFamily="34" charset="0"/>
              </a:rPr>
              <a:t>эндосимбионтов</a:t>
            </a:r>
            <a:r>
              <a:rPr lang="ru-RU" sz="2000" b="1" dirty="0" smtClean="0">
                <a:latin typeface="Calibri" pitchFamily="34" charset="0"/>
              </a:rPr>
              <a:t>.</a:t>
            </a:r>
          </a:p>
          <a:p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</a:rPr>
              <a:t>  От такого симбиоза выиграли обе стороны – и хозяин, и его квартирант-паразит.</a:t>
            </a:r>
          </a:p>
          <a:p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</a:rPr>
              <a:t>    По мере роста концентрации О₂ в атмосфере альфа-</a:t>
            </a:r>
            <a:r>
              <a:rPr lang="ru-RU" sz="2000" b="1" dirty="0" err="1" smtClean="0">
                <a:latin typeface="Calibri" pitchFamily="34" charset="0"/>
              </a:rPr>
              <a:t>протеобактерии</a:t>
            </a:r>
            <a:r>
              <a:rPr lang="ru-RU" sz="2000" b="1" dirty="0" smtClean="0">
                <a:latin typeface="Calibri" pitchFamily="34" charset="0"/>
              </a:rPr>
              <a:t> переключились на кислородный обмен веществ и превратились в митохондрии, а хозяин стал поставлять для паразита необходимое сырье для их метаболизма (</a:t>
            </a:r>
            <a:r>
              <a:rPr lang="ru-RU" sz="2000" b="1" dirty="0" err="1" smtClean="0">
                <a:latin typeface="Calibri" pitchFamily="34" charset="0"/>
              </a:rPr>
              <a:t>пируват</a:t>
            </a:r>
            <a:r>
              <a:rPr lang="ru-RU" sz="2000" b="1" dirty="0">
                <a:latin typeface="Calibri" pitchFamily="34" charset="0"/>
              </a:rPr>
              <a:t>)</a:t>
            </a:r>
            <a:r>
              <a:rPr lang="ru-RU" sz="2000" b="1" dirty="0" smtClean="0">
                <a:latin typeface="Calibri" pitchFamily="34" charset="0"/>
              </a:rPr>
              <a:t>.</a:t>
            </a:r>
            <a:endParaRPr lang="ru-RU" sz="2000" b="1" dirty="0">
              <a:latin typeface="Calibri" pitchFamily="34" charset="0"/>
            </a:endParaRPr>
          </a:p>
          <a:p>
            <a:r>
              <a:rPr lang="ru-RU" sz="2000" b="1" dirty="0">
                <a:latin typeface="Calibri" pitchFamily="34" charset="0"/>
              </a:rPr>
              <a:t>   В случае клеток растений и водорослей хлоропласты произошли от </a:t>
            </a:r>
            <a:r>
              <a:rPr lang="ru-RU" sz="2000" b="1" dirty="0" err="1" smtClean="0">
                <a:latin typeface="Calibri" pitchFamily="34" charset="0"/>
              </a:rPr>
              <a:t>цианобактерий</a:t>
            </a:r>
            <a:r>
              <a:rPr lang="ru-RU" sz="2000" b="1" dirty="0" smtClean="0">
                <a:latin typeface="Calibri" pitchFamily="34" charset="0"/>
              </a:rPr>
              <a:t> (см. далее). </a:t>
            </a:r>
            <a:endParaRPr lang="ru-RU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187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825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Судьба захваченных альфа-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протеобактерий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оказалась незавидной –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их ждала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редуктивная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эволюция 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1709" y="782516"/>
            <a:ext cx="66134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В ходе проживания митохондрий в клетках эукариот большинство геномов митохондрий претерпело сокращение до крайнего минимума – сотни бывших бактериальных генов были перенесены в хромосомы хозяина.</a:t>
            </a:r>
          </a:p>
          <a:p>
            <a:r>
              <a:rPr lang="ru-RU" b="1" dirty="0" smtClean="0"/>
              <a:t>  Белковые продукты большинства «перетекших» генов направляются обратно в митохондрии, где и выполняют свои функции.</a:t>
            </a:r>
          </a:p>
          <a:p>
            <a:r>
              <a:rPr lang="ru-RU" b="1" dirty="0" smtClean="0"/>
              <a:t>   В митохондрии имеется около 1100 белков, кодируемых ядерными генами:</a:t>
            </a:r>
          </a:p>
          <a:p>
            <a:r>
              <a:rPr lang="ru-RU" b="1" dirty="0" smtClean="0"/>
              <a:t>  1. Из них около 400 – происходит от </a:t>
            </a:r>
            <a:r>
              <a:rPr lang="ru-RU" b="1" dirty="0" err="1" smtClean="0"/>
              <a:t>протеобактериального</a:t>
            </a:r>
            <a:r>
              <a:rPr lang="ru-RU" b="1" dirty="0" smtClean="0"/>
              <a:t> предка (альфа-</a:t>
            </a:r>
            <a:r>
              <a:rPr lang="ru-RU" b="1" dirty="0" err="1" smtClean="0"/>
              <a:t>протеобактерии</a:t>
            </a:r>
            <a:r>
              <a:rPr lang="ru-RU" b="1" dirty="0" smtClean="0"/>
              <a:t>).</a:t>
            </a:r>
          </a:p>
          <a:p>
            <a:r>
              <a:rPr lang="ru-RU" b="1" dirty="0" smtClean="0"/>
              <a:t>   2. Около 400 – от других бактериальных организмов.</a:t>
            </a:r>
          </a:p>
          <a:p>
            <a:r>
              <a:rPr lang="ru-RU" b="1" dirty="0" smtClean="0"/>
              <a:t>   3. Около 300 – не имеют гомологов среди других прокариот. Это собственные </a:t>
            </a:r>
            <a:r>
              <a:rPr lang="ru-RU" b="1" dirty="0" err="1" smtClean="0"/>
              <a:t>эукариотические</a:t>
            </a:r>
            <a:r>
              <a:rPr lang="ru-RU" b="1" dirty="0" smtClean="0"/>
              <a:t> инновации.</a:t>
            </a:r>
          </a:p>
          <a:p>
            <a:r>
              <a:rPr lang="ru-RU" b="1" dirty="0" smtClean="0"/>
              <a:t>   Белковые продукты большинства перенесенных в ядро генов, включая все белки </a:t>
            </a:r>
            <a:r>
              <a:rPr lang="ru-RU" b="1" dirty="0" err="1" smtClean="0"/>
              <a:t>митохондриальной</a:t>
            </a:r>
            <a:r>
              <a:rPr lang="ru-RU" b="1" dirty="0" smtClean="0"/>
              <a:t> системы трансляции, направляются обратно в митохондрии.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Все эти пути находятся под контролем сложных систем регуляции.</a:t>
            </a:r>
          </a:p>
          <a:p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29" y="782515"/>
            <a:ext cx="4737940" cy="4351338"/>
          </a:xfrm>
        </p:spPr>
      </p:pic>
      <p:sp>
        <p:nvSpPr>
          <p:cNvPr id="3" name="TextBox 2"/>
          <p:cNvSpPr txBox="1"/>
          <p:nvPr/>
        </p:nvSpPr>
        <p:spPr>
          <a:xfrm>
            <a:off x="3295291" y="983411"/>
            <a:ext cx="396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3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3087" y="2898475"/>
            <a:ext cx="474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1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7368" y="2165230"/>
            <a:ext cx="459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2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216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1566</Words>
  <Application>Microsoft Office PowerPoint</Application>
  <PresentationFormat>Широкоэкранный</PresentationFormat>
  <Paragraphs>112</Paragraphs>
  <Slides>23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Документ</vt:lpstr>
      <vt:lpstr>Лекция 10г</vt:lpstr>
      <vt:lpstr>Все существующие формы жизни размножаются только как клетки или внутри клеток (вирусы) </vt:lpstr>
      <vt:lpstr>Природа эволюционных связей между эукариотами и прокариотами остается во многом загадочной</vt:lpstr>
      <vt:lpstr>Важнейшее отличие эукариот от прокариот</vt:lpstr>
      <vt:lpstr>Линн Маргулис – входит в число самых успешных синтетических мыслителей в современной биологии </vt:lpstr>
      <vt:lpstr> Альфа-протеобактерии</vt:lpstr>
      <vt:lpstr>Огромные потери армии Наполеона от родственника митохондрий - риккетсий</vt:lpstr>
      <vt:lpstr>Происхождение митохондрий в ходе эндосимбиоза.</vt:lpstr>
      <vt:lpstr>Судьба захваченных альфа-протеобактерий оказалась незавидной – их ждала редуктивная эволюция </vt:lpstr>
      <vt:lpstr>Цианобактерии</vt:lpstr>
      <vt:lpstr>Происхождение хлоропластов в ходе эндосимбиоза</vt:lpstr>
      <vt:lpstr>Цепь транспорта электронов в митохондриях («дыхательная цепь»)</vt:lpstr>
      <vt:lpstr>Пример: распределение функций ядерных и митохондриальных генов</vt:lpstr>
      <vt:lpstr>Экзоны и интроны характерны для генов эукариот</vt:lpstr>
      <vt:lpstr>Альтернативный сплайсинг:  образование нескольких различных зрелых мРНК за счет исключения некоторых экзонов и/или оставления частей интронов</vt:lpstr>
      <vt:lpstr> Роль экзонов и интронов в каскадном формировании пола</vt:lpstr>
      <vt:lpstr>Экзоны и домены</vt:lpstr>
      <vt:lpstr>Происхождение экзонно-интронной структуры в ходе эволюции</vt:lpstr>
      <vt:lpstr>Развитие систематики живого мира</vt:lpstr>
      <vt:lpstr>Биологическая систематика</vt:lpstr>
      <vt:lpstr> Систематика живого мира (до открытия Карла Везе)</vt:lpstr>
      <vt:lpstr>ЛЕКЦИЯ 10г</vt:lpstr>
      <vt:lpstr>Где предпочитают жить археи?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9</dc:title>
  <dc:creator>Кирилл</dc:creator>
  <cp:lastModifiedBy>Кирилл</cp:lastModifiedBy>
  <cp:revision>134</cp:revision>
  <dcterms:created xsi:type="dcterms:W3CDTF">2020-08-09T17:03:05Z</dcterms:created>
  <dcterms:modified xsi:type="dcterms:W3CDTF">2021-01-21T08:41:54Z</dcterms:modified>
</cp:coreProperties>
</file>