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80" r:id="rId24"/>
    <p:sldId id="279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8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8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1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5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7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6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0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1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4FDF-CA94-440F-946D-234A9976A16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E21E-50E3-4CBE-B5F1-6BD37174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9681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10в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52954"/>
            <a:ext cx="9144000" cy="49324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04" y="826477"/>
            <a:ext cx="9243391" cy="60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4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Клеточное ядро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" y="804673"/>
            <a:ext cx="5081603" cy="5666466"/>
          </a:xfrm>
        </p:spPr>
      </p:pic>
      <p:sp>
        <p:nvSpPr>
          <p:cNvPr id="5" name="TextBox 4"/>
          <p:cNvSpPr txBox="1"/>
          <p:nvPr/>
        </p:nvSpPr>
        <p:spPr>
          <a:xfrm>
            <a:off x="6778869" y="1345223"/>
            <a:ext cx="524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68696" y="722376"/>
            <a:ext cx="64591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Клеточное </a:t>
            </a:r>
            <a:r>
              <a:rPr lang="ru-RU" sz="2000" b="1" dirty="0" smtClean="0">
                <a:solidFill>
                  <a:srgbClr val="FF0000"/>
                </a:solidFill>
              </a:rPr>
              <a:t>ядро</a:t>
            </a:r>
            <a:r>
              <a:rPr lang="ru-RU" sz="2000" b="1" dirty="0" smtClean="0"/>
              <a:t> – окруженное двойной мембранной </a:t>
            </a:r>
            <a:r>
              <a:rPr lang="ru-RU" sz="2000" b="1" dirty="0" smtClean="0">
                <a:solidFill>
                  <a:srgbClr val="FF0000"/>
                </a:solidFill>
              </a:rPr>
              <a:t>оболочкой</a:t>
            </a:r>
            <a:r>
              <a:rPr lang="ru-RU" sz="2000" b="1" dirty="0" smtClean="0"/>
              <a:t> органелла </a:t>
            </a:r>
            <a:r>
              <a:rPr lang="ru-RU" sz="2000" b="1" dirty="0" err="1" smtClean="0"/>
              <a:t>эукариотической</a:t>
            </a:r>
            <a:r>
              <a:rPr lang="ru-RU" sz="2000" b="1" dirty="0" smtClean="0"/>
              <a:t> клетки (у прокариотов ядра нет). Обычно 1 ядро, но эритроциты ядра не имеют.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В ядре находится ядерная ДНК (не путать с </a:t>
            </a:r>
            <a:r>
              <a:rPr lang="ru-RU" sz="2000" b="1" dirty="0" err="1" smtClean="0"/>
              <a:t>митохондриальной</a:t>
            </a:r>
            <a:r>
              <a:rPr lang="ru-RU" sz="2000" b="1" dirty="0" smtClean="0"/>
              <a:t>) в виде множественных линейных </a:t>
            </a:r>
            <a:r>
              <a:rPr lang="ru-RU" sz="2000" b="1" dirty="0" smtClean="0">
                <a:solidFill>
                  <a:srgbClr val="FF0000"/>
                </a:solidFill>
              </a:rPr>
              <a:t>хромосом</a:t>
            </a:r>
            <a:r>
              <a:rPr lang="ru-RU" sz="2000" b="1" dirty="0" smtClean="0"/>
              <a:t>. В хромосомах ДНК организована в виде </a:t>
            </a:r>
            <a:r>
              <a:rPr lang="ru-RU" sz="2000" b="1" dirty="0" smtClean="0">
                <a:solidFill>
                  <a:srgbClr val="FF0000"/>
                </a:solidFill>
              </a:rPr>
              <a:t>хроматина</a:t>
            </a:r>
            <a:r>
              <a:rPr lang="ru-RU" sz="2000" b="1" dirty="0" smtClean="0"/>
              <a:t> – сложных комплексов с разнообразными белками.</a:t>
            </a:r>
          </a:p>
          <a:p>
            <a:r>
              <a:rPr lang="ru-RU" sz="2000" b="1" dirty="0" smtClean="0"/>
              <a:t>   Ядро является частью системы внутренних мембран клетки, оболочка ядра переходит в мембраны </a:t>
            </a:r>
            <a:r>
              <a:rPr lang="ru-RU" sz="2000" b="1" dirty="0" smtClean="0">
                <a:solidFill>
                  <a:srgbClr val="FF0000"/>
                </a:solidFill>
              </a:rPr>
              <a:t>эндоплазматической сети </a:t>
            </a:r>
            <a:r>
              <a:rPr lang="ru-RU" sz="2000" b="1" dirty="0" smtClean="0"/>
              <a:t>(ЭПС).</a:t>
            </a:r>
          </a:p>
          <a:p>
            <a:r>
              <a:rPr lang="ru-RU" sz="2000" b="1" dirty="0" smtClean="0"/>
              <a:t>   Ядро постоянно взаимодействует с </a:t>
            </a:r>
            <a:r>
              <a:rPr lang="ru-RU" sz="2000" b="1" dirty="0" err="1" smtClean="0"/>
              <a:t>цитозолем</a:t>
            </a:r>
            <a:r>
              <a:rPr lang="ru-RU" sz="2000" b="1" dirty="0" smtClean="0"/>
              <a:t> за счет системы </a:t>
            </a:r>
            <a:r>
              <a:rPr lang="ru-RU" sz="2000" b="1" dirty="0" smtClean="0">
                <a:solidFill>
                  <a:srgbClr val="FF0000"/>
                </a:solidFill>
              </a:rPr>
              <a:t>пор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Сборка рибосом из субъединиц осуществляется в ядерной структуре – </a:t>
            </a:r>
            <a:r>
              <a:rPr lang="ru-RU" sz="2000" b="1" dirty="0" smtClean="0">
                <a:solidFill>
                  <a:srgbClr val="FF0000"/>
                </a:solidFill>
              </a:rPr>
              <a:t>ядрышке</a:t>
            </a:r>
            <a:r>
              <a:rPr lang="ru-RU" sz="2000" b="1" dirty="0" smtClean="0"/>
              <a:t> (ядерное тельце).    В ядре идет процесс транскрипции, а трансляция в </a:t>
            </a:r>
            <a:r>
              <a:rPr lang="ru-RU" sz="2000" b="1" dirty="0" err="1" smtClean="0"/>
              <a:t>цитозоле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3452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68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Хроматин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47347"/>
            <a:ext cx="7420708" cy="5846884"/>
          </a:xfrm>
        </p:spPr>
      </p:pic>
      <p:sp>
        <p:nvSpPr>
          <p:cNvPr id="7" name="TextBox 6"/>
          <p:cNvSpPr txBox="1"/>
          <p:nvPr/>
        </p:nvSpPr>
        <p:spPr>
          <a:xfrm flipH="1">
            <a:off x="7763607" y="729762"/>
            <a:ext cx="42818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Хроматин</a:t>
            </a:r>
            <a:r>
              <a:rPr lang="ru-RU" sz="2000" b="1" dirty="0" smtClean="0"/>
              <a:t> – сложная динамическая система молекулярных структур.       Представляет собой комплекс ядерной ДНК с разнообразными белками (гистоны и др.).        </a:t>
            </a:r>
            <a:r>
              <a:rPr lang="ru-RU" sz="2000" b="1" dirty="0" err="1" smtClean="0">
                <a:solidFill>
                  <a:srgbClr val="FF0000"/>
                </a:solidFill>
              </a:rPr>
              <a:t>Нуклеосомы</a:t>
            </a:r>
            <a:r>
              <a:rPr lang="ru-RU" sz="2000" b="1" dirty="0" smtClean="0"/>
              <a:t> – спиральная упаковка ДНК вокруг </a:t>
            </a:r>
            <a:r>
              <a:rPr lang="ru-RU" sz="2000" b="1" dirty="0" err="1" smtClean="0"/>
              <a:t>гистоновых</a:t>
            </a:r>
            <a:r>
              <a:rPr lang="ru-RU" sz="2000" b="1" dirty="0" smtClean="0"/>
              <a:t> белков. Цепь ДНК с </a:t>
            </a:r>
            <a:r>
              <a:rPr lang="ru-RU" sz="2000" b="1" dirty="0" err="1" smtClean="0"/>
              <a:t>нуклеосомами</a:t>
            </a:r>
            <a:r>
              <a:rPr lang="ru-RU" sz="2000" b="1" dirty="0" smtClean="0"/>
              <a:t> образует структуру, подобную </a:t>
            </a:r>
            <a:r>
              <a:rPr lang="ru-RU" sz="2000" b="1" dirty="0" smtClean="0">
                <a:solidFill>
                  <a:srgbClr val="FF0000"/>
                </a:solidFill>
              </a:rPr>
              <a:t>соленоиду (фибрилла </a:t>
            </a:r>
            <a:r>
              <a:rPr lang="ru-RU" sz="2000" b="1" dirty="0" smtClean="0">
                <a:solidFill>
                  <a:srgbClr val="FF0000"/>
                </a:solidFill>
              </a:rPr>
              <a:t>размером 30 </a:t>
            </a:r>
            <a:r>
              <a:rPr lang="ru-RU" sz="2000" b="1" dirty="0" err="1" smtClean="0">
                <a:solidFill>
                  <a:srgbClr val="FF0000"/>
                </a:solidFill>
              </a:rPr>
              <a:t>нм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/>
              <a:t>.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Дальнейшая упаковка </a:t>
            </a:r>
            <a:r>
              <a:rPr lang="ru-RU" sz="2000" b="1" dirty="0" err="1" smtClean="0"/>
              <a:t>м.б</a:t>
            </a:r>
            <a:r>
              <a:rPr lang="ru-RU" sz="2000" b="1" dirty="0" smtClean="0"/>
              <a:t>. плотной, конденсированной (</a:t>
            </a:r>
            <a:r>
              <a:rPr lang="ru-RU" sz="2000" b="1" dirty="0" err="1" smtClean="0"/>
              <a:t>гетерохроматин</a:t>
            </a:r>
            <a:r>
              <a:rPr lang="ru-RU" sz="2000" b="1" dirty="0" smtClean="0"/>
              <a:t>, ДНК не активна) или неплотной (</a:t>
            </a:r>
            <a:r>
              <a:rPr lang="ru-RU" sz="2000" b="1" dirty="0" err="1" smtClean="0"/>
              <a:t>эу</a:t>
            </a:r>
            <a:r>
              <a:rPr lang="ru-RU" sz="2000" b="1" dirty="0" smtClean="0"/>
              <a:t>- или </a:t>
            </a:r>
            <a:r>
              <a:rPr lang="ru-RU" sz="2000" b="1" dirty="0" err="1" smtClean="0"/>
              <a:t>интерхроматин</a:t>
            </a:r>
            <a:r>
              <a:rPr lang="ru-RU" sz="2000" b="1" dirty="0" smtClean="0"/>
              <a:t>, ДНК активна).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</a:t>
            </a:r>
            <a:r>
              <a:rPr lang="ru-RU" sz="2000" b="1" i="1" dirty="0" smtClean="0"/>
              <a:t>В хромосомы одной клетки упаковывается цепь ДНК длиной около 2 м!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74281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45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Хроматин (продолжение)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" y="1028699"/>
            <a:ext cx="11755316" cy="4062047"/>
          </a:xfrm>
        </p:spPr>
      </p:pic>
      <p:sp>
        <p:nvSpPr>
          <p:cNvPr id="6" name="TextBox 5"/>
          <p:cNvSpPr txBox="1"/>
          <p:nvPr/>
        </p:nvSpPr>
        <p:spPr>
          <a:xfrm>
            <a:off x="254977" y="5169877"/>
            <a:ext cx="1152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Многочисленные специальные белки, связанные с ДНК в составе хроматина, осуществляют регуляцию процессов репликации ДНК и ее репарации (исправления структурных ошибок).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Эта регуляция идет, в основном, посредством «</a:t>
            </a:r>
            <a:r>
              <a:rPr lang="ru-RU" b="1" dirty="0" err="1" smtClean="0">
                <a:solidFill>
                  <a:srgbClr val="FF0000"/>
                </a:solidFill>
              </a:rPr>
              <a:t>ремоделирования</a:t>
            </a:r>
            <a:r>
              <a:rPr lang="ru-RU" b="1" dirty="0" smtClean="0">
                <a:solidFill>
                  <a:srgbClr val="FF0000"/>
                </a:solidFill>
              </a:rPr>
              <a:t> хроматина</a:t>
            </a:r>
            <a:r>
              <a:rPr lang="ru-RU" b="1" dirty="0" smtClean="0"/>
              <a:t>» – модификации во времени и пространстве доступных и не доступных для репликации участков ДНК.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984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0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репликации ДНК (1)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4" y="589085"/>
            <a:ext cx="7403123" cy="6101861"/>
          </a:xfrm>
        </p:spPr>
      </p:pic>
      <p:sp>
        <p:nvSpPr>
          <p:cNvPr id="5" name="TextBox 4"/>
          <p:cNvSpPr txBox="1"/>
          <p:nvPr/>
        </p:nvSpPr>
        <p:spPr>
          <a:xfrm>
            <a:off x="7904285" y="782515"/>
            <a:ext cx="41323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ДНК-зависимая ДНК-полимераза обеспечивает синтез двух дочерних цепей одновременно, но может копировать </a:t>
            </a:r>
            <a:r>
              <a:rPr lang="ru-RU" b="1" dirty="0" err="1" smtClean="0"/>
              <a:t>одноцепочечную</a:t>
            </a:r>
            <a:r>
              <a:rPr lang="ru-RU" b="1" dirty="0" smtClean="0"/>
              <a:t> матрицу родительской  цепи только в одном направлении </a:t>
            </a:r>
            <a:r>
              <a:rPr lang="ru-RU" b="1" i="1" dirty="0" smtClean="0"/>
              <a:t>родительской цепи</a:t>
            </a:r>
            <a:r>
              <a:rPr lang="ru-RU" b="1" dirty="0" smtClean="0"/>
              <a:t>: </a:t>
            </a:r>
          </a:p>
          <a:p>
            <a:r>
              <a:rPr lang="ru-RU" b="1" dirty="0" smtClean="0"/>
              <a:t>3´ -------→ 5´. Так идет синтез на т.наз. «лидирующей цепи».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На второй родительской цепи такой синтез дочерней цепи  («отстающая цепь) идет короткими фрагментами по 100 -1000 нуклеотидов.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обоих случаях ДНК-полимераза может только последовательно добавлять по одному нуклеотиду </a:t>
            </a:r>
            <a:r>
              <a:rPr lang="ru-RU" b="1" dirty="0" smtClean="0">
                <a:solidFill>
                  <a:srgbClr val="00B050"/>
                </a:solidFill>
              </a:rPr>
              <a:t>к уже существующей</a:t>
            </a:r>
            <a:r>
              <a:rPr lang="ru-RU" b="1" dirty="0" smtClean="0"/>
              <a:t> ОН-группе на 3´-конце.</a:t>
            </a:r>
          </a:p>
          <a:p>
            <a:r>
              <a:rPr lang="ru-RU" b="1" dirty="0"/>
              <a:t> </a:t>
            </a:r>
            <a:r>
              <a:rPr lang="ru-RU" b="1" dirty="0" smtClean="0"/>
              <a:t> Но этот фермент не способен синтезировать дочерние цепи «с нуля».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938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8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репликации ДНК (2)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597877"/>
            <a:ext cx="7262446" cy="6040315"/>
          </a:xfrm>
        </p:spPr>
      </p:pic>
      <p:sp>
        <p:nvSpPr>
          <p:cNvPr id="5" name="TextBox 4"/>
          <p:cNvSpPr txBox="1"/>
          <p:nvPr/>
        </p:nvSpPr>
        <p:spPr>
          <a:xfrm>
            <a:off x="7640515" y="861646"/>
            <a:ext cx="4167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ДНК-полимераза не способна синтезировать дочерние цепи «с нуля». Поэтому ДНК-полимераза нуждается в «затравке».</a:t>
            </a:r>
          </a:p>
          <a:p>
            <a:r>
              <a:rPr lang="ru-RU" b="1" dirty="0" smtClean="0"/>
              <a:t>   Такой «затравкой» служит короткий фрагмент РНК, называемый </a:t>
            </a:r>
            <a:r>
              <a:rPr lang="ru-RU" b="1" dirty="0" err="1" smtClean="0">
                <a:solidFill>
                  <a:srgbClr val="FF0000"/>
                </a:solidFill>
              </a:rPr>
              <a:t>праймер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Праймер</a:t>
            </a:r>
            <a:r>
              <a:rPr lang="ru-RU" b="1" dirty="0" smtClean="0"/>
              <a:t> каждый раз создается заново специальным ферментом – </a:t>
            </a:r>
            <a:r>
              <a:rPr lang="ru-RU" b="1" dirty="0" err="1" smtClean="0"/>
              <a:t>праймазой</a:t>
            </a:r>
            <a:r>
              <a:rPr lang="ru-RU" b="1" dirty="0" smtClean="0"/>
              <a:t>. С него и стартует движение ДНК-полимеразы по цепи.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Выполнив свою функцию, </a:t>
            </a:r>
            <a:r>
              <a:rPr lang="ru-RU" b="1" dirty="0" err="1" smtClean="0"/>
              <a:t>праймер</a:t>
            </a:r>
            <a:r>
              <a:rPr lang="ru-RU" b="1" dirty="0" smtClean="0"/>
              <a:t> заменяется на соответствующий фрагмент уже ДНК с помощью </a:t>
            </a:r>
            <a:r>
              <a:rPr lang="ru-RU" b="1" dirty="0" err="1" smtClean="0"/>
              <a:t>репарирующей</a:t>
            </a:r>
            <a:r>
              <a:rPr lang="ru-RU" b="1" dirty="0" smtClean="0"/>
              <a:t> ДНК-полимеразы.</a:t>
            </a:r>
          </a:p>
          <a:p>
            <a:r>
              <a:rPr lang="ru-RU" b="1" dirty="0" smtClean="0"/>
              <a:t>   Отдельные фрагменты соединяются друг с другом ферментом ДНК-</a:t>
            </a:r>
            <a:r>
              <a:rPr lang="ru-RU" b="1" dirty="0" err="1" smtClean="0"/>
              <a:t>лигазой</a:t>
            </a:r>
            <a:r>
              <a:rPr lang="ru-RU" b="1" dirty="0" smtClean="0"/>
              <a:t>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77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5978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Теломеры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718343"/>
            <a:ext cx="7101338" cy="5963811"/>
          </a:xfrm>
        </p:spPr>
      </p:pic>
      <p:sp>
        <p:nvSpPr>
          <p:cNvPr id="5" name="TextBox 4"/>
          <p:cNvSpPr txBox="1"/>
          <p:nvPr/>
        </p:nvSpPr>
        <p:spPr>
          <a:xfrm>
            <a:off x="7227277" y="817685"/>
            <a:ext cx="47390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На концевых участках хромосом находятся короткие </a:t>
            </a:r>
            <a:r>
              <a:rPr lang="ru-RU" sz="2000" b="1" dirty="0" smtClean="0"/>
              <a:t>повторяющиеся </a:t>
            </a:r>
            <a:r>
              <a:rPr lang="ru-RU" sz="2000" b="1" dirty="0" err="1" smtClean="0"/>
              <a:t>тандемно</a:t>
            </a:r>
            <a:r>
              <a:rPr lang="ru-RU" sz="2000" b="1" dirty="0" smtClean="0"/>
              <a:t> последовательности </a:t>
            </a:r>
            <a:r>
              <a:rPr lang="en-US" sz="2000" b="1" dirty="0" smtClean="0"/>
              <a:t>GGGATT</a:t>
            </a:r>
            <a:r>
              <a:rPr lang="ru-RU" sz="2000" b="1" dirty="0" smtClean="0"/>
              <a:t> -</a:t>
            </a:r>
            <a:r>
              <a:rPr lang="ru-RU" sz="2000" b="1" dirty="0" err="1" smtClean="0"/>
              <a:t>теломеры</a:t>
            </a:r>
            <a:r>
              <a:rPr lang="en-US" sz="2000" b="1" dirty="0" smtClean="0"/>
              <a:t>.</a:t>
            </a:r>
            <a:r>
              <a:rPr lang="ru-RU" sz="2000" b="1" dirty="0" smtClean="0"/>
              <a:t> Они ничего не кодируют. В каждом цикле репликации </a:t>
            </a:r>
            <a:r>
              <a:rPr lang="ru-RU" sz="2000" b="1" dirty="0" err="1" smtClean="0">
                <a:solidFill>
                  <a:srgbClr val="FF0000"/>
                </a:solidFill>
              </a:rPr>
              <a:t>теломеры</a:t>
            </a:r>
            <a:r>
              <a:rPr lang="ru-RU" sz="2000" b="1" dirty="0" smtClean="0">
                <a:solidFill>
                  <a:srgbClr val="FF0000"/>
                </a:solidFill>
              </a:rPr>
              <a:t> укорачиваются</a:t>
            </a:r>
            <a:r>
              <a:rPr lang="ru-RU" sz="2000" b="1" dirty="0" smtClean="0"/>
              <a:t>, так как ДНК-полимераза не способна синтезировать дочернюю копию ДНК </a:t>
            </a:r>
            <a:r>
              <a:rPr lang="ru-RU" sz="2000" b="1" i="1" dirty="0" smtClean="0"/>
              <a:t>с самого конца</a:t>
            </a:r>
            <a:r>
              <a:rPr lang="ru-RU" sz="2000" b="1" dirty="0" smtClean="0"/>
              <a:t>. Она может лишь добавлять по одному нуклеотиду к уже существующей на 3´-конце ОН-группе.</a:t>
            </a:r>
          </a:p>
          <a:p>
            <a:r>
              <a:rPr lang="ru-RU" sz="2000" b="1" dirty="0" smtClean="0"/>
              <a:t>   </a:t>
            </a:r>
            <a:r>
              <a:rPr lang="ru-RU" sz="2000" b="1" dirty="0" err="1" smtClean="0"/>
              <a:t>Теломеры</a:t>
            </a:r>
            <a:r>
              <a:rPr lang="ru-RU" sz="2000" b="1" dirty="0" smtClean="0"/>
              <a:t> укорачиваются медленно – за каждый клеточный цикл примерно на 3-6 нуклеотидов.</a:t>
            </a:r>
          </a:p>
          <a:p>
            <a:r>
              <a:rPr lang="ru-RU" sz="2000" b="1" dirty="0" smtClean="0"/>
              <a:t>   Это укорачивание </a:t>
            </a:r>
            <a:r>
              <a:rPr lang="ru-RU" sz="2000" b="1" dirty="0" err="1" smtClean="0"/>
              <a:t>теломеров</a:t>
            </a:r>
            <a:r>
              <a:rPr lang="ru-RU" sz="2000" b="1" dirty="0" smtClean="0"/>
              <a:t> – </a:t>
            </a:r>
            <a:r>
              <a:rPr lang="ru-RU" sz="2000" b="1" dirty="0" smtClean="0">
                <a:solidFill>
                  <a:srgbClr val="FF0000"/>
                </a:solidFill>
              </a:rPr>
              <a:t>концевая </a:t>
            </a:r>
            <a:r>
              <a:rPr lang="ru-RU" sz="2000" b="1" dirty="0" err="1" smtClean="0">
                <a:solidFill>
                  <a:srgbClr val="FF0000"/>
                </a:solidFill>
              </a:rPr>
              <a:t>недорепликация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является одной из важнейших причин старения организма. 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2" y="215778"/>
            <a:ext cx="1828800" cy="2505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6869" y="668215"/>
            <a:ext cx="2989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Константин Матвеевич Оловников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1885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70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Теломеры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теломераза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574452"/>
            <a:ext cx="6734908" cy="6125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77" y="677008"/>
            <a:ext cx="5061438" cy="6022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85" y="6312877"/>
            <a:ext cx="91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цикл в 50 делений </a:t>
            </a:r>
            <a:r>
              <a:rPr lang="ru-RU" b="1" dirty="0" err="1" smtClean="0"/>
              <a:t>теломеры</a:t>
            </a:r>
            <a:r>
              <a:rPr lang="ru-RU" b="1" dirty="0" smtClean="0"/>
              <a:t> укорачиваются на (3-6х50</a:t>
            </a:r>
            <a:r>
              <a:rPr lang="ru-RU" b="1" dirty="0" smtClean="0"/>
              <a:t>) = 150-300 </a:t>
            </a:r>
            <a:r>
              <a:rPr lang="ru-RU" b="1" dirty="0" smtClean="0"/>
              <a:t>нуклеотидов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7154" y="5301762"/>
            <a:ext cx="625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«Бессмертны» не только раковые, но и половые клетки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437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45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Цитозоль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цитоскелет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562" y="1037492"/>
            <a:ext cx="37015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Цитозоль</a:t>
            </a:r>
            <a:r>
              <a:rPr lang="ru-RU" b="1" dirty="0" smtClean="0"/>
              <a:t> – жидкое содержимое клетки (вне ядра). В нем находятся клеточные органеллы – митохондрии, хлоропласты и др. </a:t>
            </a:r>
            <a:r>
              <a:rPr lang="ru-RU" b="1" dirty="0" err="1" smtClean="0"/>
              <a:t>Цитозоль</a:t>
            </a:r>
            <a:r>
              <a:rPr lang="ru-RU" b="1" dirty="0" smtClean="0"/>
              <a:t> нельзя рассматривать как простое бесструктурное заполнение клетки. В </a:t>
            </a:r>
            <a:r>
              <a:rPr lang="ru-RU" b="1" dirty="0" err="1" smtClean="0"/>
              <a:t>цитозоле</a:t>
            </a:r>
            <a:r>
              <a:rPr lang="ru-RU" b="1" dirty="0" smtClean="0"/>
              <a:t> растворены физиологически важные ионы (</a:t>
            </a:r>
            <a:r>
              <a:rPr lang="en-US" b="1" dirty="0" smtClean="0"/>
              <a:t>K, Na, Cl, Mg, Ca</a:t>
            </a:r>
            <a:r>
              <a:rPr lang="ru-RU" b="1" dirty="0" smtClean="0"/>
              <a:t> и др.), концентрации которых внутри и вне клетки различны. Эти градиенты имеют важное значение в системах клеточной регуляции. В </a:t>
            </a:r>
            <a:r>
              <a:rPr lang="ru-RU" b="1" dirty="0" err="1" smtClean="0"/>
              <a:t>цитозоле</a:t>
            </a:r>
            <a:r>
              <a:rPr lang="ru-RU" b="1" dirty="0" smtClean="0"/>
              <a:t> функционируют разнообразные ферменты многих цепей обмена веществ (далее будут рассмотрены подробно). Структурирование внутриклеточного содержимого обеспечивает сетчатое образование – </a:t>
            </a:r>
            <a:r>
              <a:rPr lang="ru-RU" b="1" dirty="0" err="1" smtClean="0">
                <a:solidFill>
                  <a:srgbClr val="FF0000"/>
                </a:solidFill>
              </a:rPr>
              <a:t>цитоскелет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852854"/>
            <a:ext cx="4229099" cy="546002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4" y="967155"/>
            <a:ext cx="3912578" cy="56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85" y="1"/>
            <a:ext cx="11913576" cy="8616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Эндоплазматический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ретикулум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(сеть) и аппарат 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Гольджи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91308"/>
            <a:ext cx="4765431" cy="2787161"/>
          </a:xfrm>
        </p:spPr>
      </p:pic>
      <p:sp>
        <p:nvSpPr>
          <p:cNvPr id="6" name="TextBox 5"/>
          <p:cNvSpPr txBox="1"/>
          <p:nvPr/>
        </p:nvSpPr>
        <p:spPr>
          <a:xfrm>
            <a:off x="5785338" y="624254"/>
            <a:ext cx="6260124" cy="6423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Эндоплазматический </a:t>
            </a:r>
            <a:r>
              <a:rPr lang="ru-RU" b="1" dirty="0" err="1" smtClean="0">
                <a:solidFill>
                  <a:srgbClr val="FF0000"/>
                </a:solidFill>
              </a:rPr>
              <a:t>ретикулум</a:t>
            </a:r>
            <a:r>
              <a:rPr lang="ru-RU" b="1" dirty="0" smtClean="0">
                <a:solidFill>
                  <a:srgbClr val="FF0000"/>
                </a:solidFill>
              </a:rPr>
              <a:t> (или сеть) </a:t>
            </a:r>
            <a:r>
              <a:rPr lang="ru-RU" b="1" dirty="0" smtClean="0"/>
              <a:t>– внутриклеточная разветвленная система, состоящая из окруженных мембранами сети трубочек, канальцев, карманов и пузырьков.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Мембраны ЭПР – единое целое с мембранами оболочки ядра. </a:t>
            </a:r>
          </a:p>
          <a:p>
            <a:r>
              <a:rPr lang="ru-RU" b="1" dirty="0" smtClean="0"/>
              <a:t>   Два вида ЭПР: а) шероховатый; б) гладкий.</a:t>
            </a:r>
          </a:p>
          <a:p>
            <a:r>
              <a:rPr lang="ru-RU" b="1" dirty="0" smtClean="0"/>
              <a:t>   </a:t>
            </a:r>
            <a:r>
              <a:rPr lang="ru-RU" b="1" i="1" dirty="0" smtClean="0"/>
              <a:t>Функции шероховатого ЭПР </a:t>
            </a:r>
            <a:r>
              <a:rPr lang="ru-RU" b="1" dirty="0" smtClean="0"/>
              <a:t>– процессы трансляции на рибосомах, фиксированных на поверхностях мембран, сворачивание синтезированных полипептидных цепей в активные трехмерные структуры и их дальнейший транспорт к местам функционирования.</a:t>
            </a:r>
          </a:p>
          <a:p>
            <a:r>
              <a:rPr lang="ru-RU" b="1" dirty="0" smtClean="0"/>
              <a:t>   </a:t>
            </a:r>
            <a:r>
              <a:rPr lang="ru-RU" b="1" i="1" dirty="0" smtClean="0"/>
              <a:t>Функции гладкого ЭПР </a:t>
            </a:r>
            <a:r>
              <a:rPr lang="ru-RU" b="1" dirty="0" smtClean="0"/>
              <a:t>– синтез низкомолекулярных соединений (липиды, гормоны), накопление углеводов в виде гликогена и их дальнейшее использование, нейтрализация поступающих в организм чужеродных веществ (ядов и др.), накопление ионов </a:t>
            </a:r>
            <a:r>
              <a:rPr lang="ru-RU" b="1" dirty="0" err="1" smtClean="0"/>
              <a:t>Са</a:t>
            </a:r>
            <a:r>
              <a:rPr lang="ru-RU" b="1" dirty="0" smtClean="0"/>
              <a:t> (10⁻³ М в ЭПР и 10⁻⁷ М в </a:t>
            </a:r>
            <a:r>
              <a:rPr lang="ru-RU" b="1" dirty="0" err="1" smtClean="0"/>
              <a:t>цитозоле</a:t>
            </a:r>
            <a:r>
              <a:rPr lang="ru-RU" b="1" dirty="0" smtClean="0"/>
              <a:t>), играющих важную роль в процессах клеточной регуляции.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Аппарат </a:t>
            </a:r>
            <a:r>
              <a:rPr lang="ru-RU" b="1" dirty="0" err="1" smtClean="0">
                <a:solidFill>
                  <a:srgbClr val="FF0000"/>
                </a:solidFill>
              </a:rPr>
              <a:t>Гольджи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клеточная органелла, предназначенная, прежде всего, для выведения веществ, которые были синтезированы в ЭПР.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578468"/>
            <a:ext cx="5442438" cy="31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1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5718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Митохондрии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" y="3534508"/>
            <a:ext cx="5750169" cy="3244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1" y="448409"/>
            <a:ext cx="2593732" cy="2839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3" y="747713"/>
            <a:ext cx="3195636" cy="268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2731" y="844061"/>
            <a:ext cx="60150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Митохондрии – </a:t>
            </a:r>
            <a:r>
              <a:rPr lang="ru-RU" sz="2000" b="1" dirty="0" err="1" smtClean="0"/>
              <a:t>двухмембранные</a:t>
            </a:r>
            <a:r>
              <a:rPr lang="ru-RU" sz="2000" b="1" dirty="0" smtClean="0"/>
              <a:t> органеллы. Играют важнейшую роль в генерации энергии путем  синтеза АТФ. Эта функция реализуется системой транспорта электронов по цепочке белковых комплексов: </a:t>
            </a:r>
            <a:r>
              <a:rPr lang="en-US" sz="2000" b="1" dirty="0" smtClean="0"/>
              <a:t>I→II→III→IV</a:t>
            </a:r>
            <a:r>
              <a:rPr lang="ru-RU" sz="2000" b="1" dirty="0" smtClean="0"/>
              <a:t>, и далее на фермент АТФ-</a:t>
            </a:r>
            <a:r>
              <a:rPr lang="ru-RU" sz="2000" b="1" dirty="0" err="1" smtClean="0"/>
              <a:t>синтазу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r>
              <a:rPr lang="ru-RU" sz="2000" b="1" dirty="0" smtClean="0"/>
              <a:t>   Митохондрии имеют собственные системы транскрипции и трансляции, сходные с таковыми для прокариот. </a:t>
            </a:r>
          </a:p>
          <a:p>
            <a:r>
              <a:rPr lang="ru-RU" sz="2000" b="1" dirty="0" smtClean="0"/>
              <a:t>    ДНК митохондрий человека кодирует синтез 13-ти белков (субъединиц указанных белковых комплексов), а также 22 </a:t>
            </a:r>
            <a:r>
              <a:rPr lang="ru-RU" sz="2000" b="1" dirty="0" err="1" smtClean="0"/>
              <a:t>тРНК</a:t>
            </a:r>
            <a:r>
              <a:rPr lang="ru-RU" sz="2000" b="1" dirty="0" smtClean="0"/>
              <a:t> и 2 </a:t>
            </a:r>
            <a:r>
              <a:rPr lang="ru-RU" sz="2000" b="1" dirty="0" err="1" smtClean="0"/>
              <a:t>рРНК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Под электронным микроскопом </a:t>
            </a:r>
            <a:r>
              <a:rPr lang="ru-RU" sz="2000" b="1" dirty="0" err="1" smtClean="0"/>
              <a:t>эукариотическая</a:t>
            </a:r>
            <a:r>
              <a:rPr lang="ru-RU" sz="2000" b="1" dirty="0" smtClean="0"/>
              <a:t> клетка выглядит как нашпигованная сотнями и тысячами митохондриями, которые напоминают бактерий-паразитов.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ТАК ОНО И ЕСТЬ!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0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66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1. Формы жизни: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ирусы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7" y="905608"/>
            <a:ext cx="8095512" cy="5324109"/>
          </a:xfrm>
        </p:spPr>
      </p:pic>
      <p:sp>
        <p:nvSpPr>
          <p:cNvPr id="5" name="TextBox 4"/>
          <p:cNvSpPr txBox="1"/>
          <p:nvPr/>
        </p:nvSpPr>
        <p:spPr>
          <a:xfrm>
            <a:off x="8499231" y="756138"/>
            <a:ext cx="358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Неактивная вирусная частица – </a:t>
            </a:r>
            <a:r>
              <a:rPr lang="ru-RU" sz="2000" b="1" dirty="0" smtClean="0">
                <a:solidFill>
                  <a:srgbClr val="FF0000"/>
                </a:solidFill>
              </a:rPr>
              <a:t>вирион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Геном вируса (РНК или ДНК) находится внутри белкового «</a:t>
            </a:r>
            <a:r>
              <a:rPr lang="ru-RU" sz="2000" b="1" dirty="0" smtClean="0"/>
              <a:t>ящика</a:t>
            </a:r>
            <a:r>
              <a:rPr lang="ru-RU" sz="2000" b="1" dirty="0" smtClean="0"/>
              <a:t>» – </a:t>
            </a:r>
            <a:r>
              <a:rPr lang="ru-RU" sz="2000" b="1" dirty="0" err="1" smtClean="0">
                <a:solidFill>
                  <a:srgbClr val="FF0000"/>
                </a:solidFill>
              </a:rPr>
              <a:t>капсида</a:t>
            </a:r>
            <a:r>
              <a:rPr lang="ru-RU" sz="2000" b="1" dirty="0" smtClean="0"/>
              <a:t>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Капсид состоит из одинаковых белковых субъединицы – </a:t>
            </a:r>
            <a:r>
              <a:rPr lang="ru-RU" sz="2000" b="1" dirty="0" err="1" smtClean="0">
                <a:solidFill>
                  <a:srgbClr val="FF0000"/>
                </a:solidFill>
              </a:rPr>
              <a:t>капсомеров</a:t>
            </a:r>
            <a:r>
              <a:rPr lang="ru-RU" sz="2000" b="1" dirty="0" smtClean="0"/>
              <a:t>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Поверх </a:t>
            </a:r>
            <a:r>
              <a:rPr lang="ru-RU" sz="2000" b="1" dirty="0" err="1" smtClean="0"/>
              <a:t>капсида</a:t>
            </a:r>
            <a:r>
              <a:rPr lang="ru-RU" sz="2000" b="1" dirty="0" smtClean="0"/>
              <a:t> у некоторых вирусов имеется липид-белковая оболочка – </a:t>
            </a:r>
            <a:r>
              <a:rPr lang="ru-RU" sz="2000" b="1" dirty="0" err="1" smtClean="0">
                <a:solidFill>
                  <a:srgbClr val="FF0000"/>
                </a:solidFill>
              </a:rPr>
              <a:t>суперкапсид</a:t>
            </a:r>
            <a:r>
              <a:rPr lang="ru-RU" sz="2000" b="1" dirty="0" smtClean="0"/>
              <a:t>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На этой оболочке находятся белковые «</a:t>
            </a:r>
            <a:r>
              <a:rPr lang="ru-RU" sz="2000" b="1" dirty="0" smtClean="0">
                <a:solidFill>
                  <a:srgbClr val="FF0000"/>
                </a:solidFill>
              </a:rPr>
              <a:t>шипы</a:t>
            </a:r>
            <a:r>
              <a:rPr lang="ru-RU" sz="2000" b="1" dirty="0" smtClean="0"/>
              <a:t>». Они обеспечивают специфическое присоединение вируса к рецепторам клеточной поверхности.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72962" y="1019908"/>
            <a:ext cx="2391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Фаг – вирус бактерий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2935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83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Пластиды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870438"/>
            <a:ext cx="8827477" cy="5732585"/>
          </a:xfrm>
        </p:spPr>
      </p:pic>
      <p:sp>
        <p:nvSpPr>
          <p:cNvPr id="5" name="TextBox 4"/>
          <p:cNvSpPr txBox="1"/>
          <p:nvPr/>
        </p:nvSpPr>
        <p:spPr>
          <a:xfrm>
            <a:off x="9337431" y="958362"/>
            <a:ext cx="2699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Хлоропласты</a:t>
            </a:r>
            <a:r>
              <a:rPr lang="ru-RU" sz="2400" b="1" dirty="0" smtClean="0"/>
              <a:t> (аналоги митохондрий в животных клетках) – органеллы растительных клеток, способных генерировать энергию (образование АТФ) за счет фотосинтеза.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853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52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</a:t>
            </a:r>
            <a:r>
              <a:rPr lang="ru-RU" sz="3200" b="1" smtClean="0">
                <a:solidFill>
                  <a:srgbClr val="FF0000"/>
                </a:solidFill>
                <a:latin typeface="+mn-lt"/>
              </a:rPr>
              <a:t>: ДНК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хлоропласта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Actinidia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chinensis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659424"/>
            <a:ext cx="6357987" cy="6031522"/>
          </a:xfrm>
        </p:spPr>
      </p:pic>
      <p:sp>
        <p:nvSpPr>
          <p:cNvPr id="5" name="TextBox 4"/>
          <p:cNvSpPr txBox="1"/>
          <p:nvPr/>
        </p:nvSpPr>
        <p:spPr>
          <a:xfrm>
            <a:off x="6831623" y="835269"/>
            <a:ext cx="50966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ДНК хлоропластов – кольцевая (иногда линейная), способная к самостоятельной репликации, транскрипции и трансляции. Кодирует: часть мембранных белков, </a:t>
            </a:r>
            <a:r>
              <a:rPr lang="ru-RU" b="1" dirty="0" err="1" smtClean="0"/>
              <a:t>рибосомальных</a:t>
            </a:r>
            <a:r>
              <a:rPr lang="ru-RU" b="1" dirty="0" smtClean="0"/>
              <a:t> белков, белков </a:t>
            </a:r>
            <a:r>
              <a:rPr lang="ru-RU" b="1" dirty="0" err="1" smtClean="0"/>
              <a:t>электроннотранспортной</a:t>
            </a:r>
            <a:r>
              <a:rPr lang="ru-RU" b="1" dirty="0" smtClean="0"/>
              <a:t> цепи, белков системы фотосинтеза, </a:t>
            </a:r>
            <a:r>
              <a:rPr lang="ru-RU" b="1" dirty="0" err="1" smtClean="0"/>
              <a:t>тРНК</a:t>
            </a:r>
            <a:r>
              <a:rPr lang="ru-RU" b="1" dirty="0" smtClean="0"/>
              <a:t> и </a:t>
            </a:r>
            <a:r>
              <a:rPr lang="ru-RU" b="1" dirty="0" err="1" smtClean="0"/>
              <a:t>рРНК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Пример: геном растения </a:t>
            </a:r>
            <a:r>
              <a:rPr lang="en-US" b="1" dirty="0" err="1" smtClean="0"/>
              <a:t>Actinidia</a:t>
            </a:r>
            <a:r>
              <a:rPr lang="en-US" b="1" dirty="0" smtClean="0"/>
              <a:t> </a:t>
            </a:r>
            <a:r>
              <a:rPr lang="en-US" b="1" dirty="0" err="1" smtClean="0"/>
              <a:t>chinnensis</a:t>
            </a:r>
            <a:r>
              <a:rPr lang="en-US" b="1" dirty="0" smtClean="0"/>
              <a:t> (</a:t>
            </a:r>
            <a:r>
              <a:rPr lang="ru-RU" b="1" dirty="0" smtClean="0"/>
              <a:t>сорт киви).</a:t>
            </a:r>
          </a:p>
          <a:p>
            <a:r>
              <a:rPr lang="ru-RU" b="1" dirty="0" smtClean="0"/>
              <a:t>Кодирует: </a:t>
            </a:r>
          </a:p>
          <a:p>
            <a:r>
              <a:rPr lang="ru-RU" b="1" dirty="0" smtClean="0"/>
              <a:t>79 белков,</a:t>
            </a:r>
          </a:p>
          <a:p>
            <a:r>
              <a:rPr lang="ru-RU" b="1" dirty="0" smtClean="0"/>
              <a:t>30 </a:t>
            </a:r>
            <a:r>
              <a:rPr lang="ru-RU" b="1" dirty="0" err="1" smtClean="0"/>
              <a:t>тРНК</a:t>
            </a:r>
            <a:r>
              <a:rPr lang="ru-RU" b="1" dirty="0" smtClean="0"/>
              <a:t>,</a:t>
            </a:r>
          </a:p>
          <a:p>
            <a:r>
              <a:rPr lang="ru-RU" b="1" dirty="0"/>
              <a:t> </a:t>
            </a:r>
            <a:r>
              <a:rPr lang="ru-RU" b="1" dirty="0" smtClean="0"/>
              <a:t> 4 </a:t>
            </a:r>
            <a:r>
              <a:rPr lang="ru-RU" b="1" dirty="0" err="1" smtClean="0"/>
              <a:t>рРНК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23" y="3182815"/>
            <a:ext cx="3725007" cy="35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74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Сравнение структурных и функциональных признаков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эукариотических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прокариотических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клеток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56172"/>
              </p:ext>
            </p:extLst>
          </p:nvPr>
        </p:nvGraphicFramePr>
        <p:xfrm>
          <a:off x="838200" y="1037493"/>
          <a:ext cx="10515600" cy="458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5258588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564745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89669958"/>
                    </a:ext>
                  </a:extLst>
                </a:gridCol>
              </a:tblGrid>
              <a:tr h="3711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Эукариоты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Прокариоты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636018"/>
                  </a:ext>
                </a:extLst>
              </a:tr>
              <a:tr h="51858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Эндосимбиоз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Митохондрии и подобные им органеллы у всех эукариот. Пластиды у растений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Чрезвычайно редкие бактериальные </a:t>
                      </a:r>
                      <a:r>
                        <a:rPr lang="ru-RU" sz="1400" b="1" dirty="0" err="1" smtClean="0"/>
                        <a:t>эндосимбионты</a:t>
                      </a:r>
                      <a:r>
                        <a:rPr lang="ru-RU" sz="1400" b="1" dirty="0" smtClean="0"/>
                        <a:t> в бактериях-хозяевах 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0263"/>
                  </a:ext>
                </a:extLst>
              </a:tr>
              <a:tr h="9456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Внутренние</a:t>
                      </a:r>
                      <a:r>
                        <a:rPr lang="ru-RU" b="1" baseline="0" dirty="0" smtClean="0"/>
                        <a:t> мембраны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Развитая система внутренних мембран: ЭПР, аппарат </a:t>
                      </a:r>
                      <a:r>
                        <a:rPr lang="ru-RU" sz="1400" b="1" dirty="0" err="1" smtClean="0"/>
                        <a:t>Гольджи</a:t>
                      </a:r>
                      <a:r>
                        <a:rPr lang="ru-RU" sz="1400" b="1" dirty="0" smtClean="0"/>
                        <a:t>. Ограниченное мембраной ядро. Полностью структурированный </a:t>
                      </a:r>
                      <a:r>
                        <a:rPr lang="ru-RU" sz="1400" b="1" dirty="0" err="1" smtClean="0"/>
                        <a:t>цитозоль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Обычно нет ограниченных мембраной органелл. Относительно простые системы внутренних мембран и их внутриклеточной организации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5239"/>
                  </a:ext>
                </a:extLst>
              </a:tr>
              <a:tr h="11591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Организация</a:t>
                      </a:r>
                      <a:r>
                        <a:rPr lang="ru-RU" b="1" baseline="0" dirty="0" smtClean="0"/>
                        <a:t> хроматина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Множество линейных хромосом. Высокая сложность организации хроматина. Наличие </a:t>
                      </a:r>
                      <a:r>
                        <a:rPr lang="ru-RU" sz="1400" b="1" dirty="0" err="1" smtClean="0"/>
                        <a:t>нуклеосом</a:t>
                      </a:r>
                      <a:r>
                        <a:rPr lang="ru-RU" sz="1400" b="1" dirty="0" smtClean="0"/>
                        <a:t>. Сотни ассоциированных белковых комплексов, работающих координированно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Относительно простая организация хроматина.</a:t>
                      </a:r>
                      <a:r>
                        <a:rPr lang="ru-RU" sz="1400" b="1" baseline="0" dirty="0" smtClean="0"/>
                        <a:t> Обычно одна или несколько кольцевидных хромосом.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9994"/>
                  </a:ext>
                </a:extLst>
              </a:tr>
              <a:tr h="6406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Сопряжение</a:t>
                      </a:r>
                      <a:r>
                        <a:rPr lang="ru-RU" b="1" baseline="0" dirty="0" smtClean="0"/>
                        <a:t> транскрипции и трансляции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Есть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29584"/>
                  </a:ext>
                </a:extLst>
              </a:tr>
              <a:tr h="9456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Внутриклеточный транспорт белков и нуклеиновых кислот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Главным образом высокоорганизованный транспорт. Осуществляется</a:t>
                      </a:r>
                      <a:r>
                        <a:rPr lang="ru-RU" sz="1400" b="1" baseline="0" dirty="0" smtClean="0"/>
                        <a:t> за счет </a:t>
                      </a:r>
                      <a:r>
                        <a:rPr lang="ru-RU" sz="1400" b="1" baseline="0" dirty="0" err="1" smtClean="0"/>
                        <a:t>цитоскелета</a:t>
                      </a:r>
                      <a:r>
                        <a:rPr lang="ru-RU" sz="1400" b="1" baseline="0" dirty="0" smtClean="0"/>
                        <a:t> и системы внутренних мембран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Главным образом свободная диффузия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37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53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61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Случаи горизонтального переноса генов у эукариот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" y="1097090"/>
            <a:ext cx="6514408" cy="5381625"/>
          </a:xfrm>
        </p:spPr>
      </p:pic>
      <p:sp>
        <p:nvSpPr>
          <p:cNvPr id="5" name="TextBox 4"/>
          <p:cNvSpPr txBox="1"/>
          <p:nvPr/>
        </p:nvSpPr>
        <p:spPr>
          <a:xfrm>
            <a:off x="7040880" y="896112"/>
            <a:ext cx="4873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геномах африканского ежа, </a:t>
            </a:r>
            <a:r>
              <a:rPr lang="ru-RU" b="1" dirty="0" err="1" smtClean="0"/>
              <a:t>галаго</a:t>
            </a:r>
            <a:r>
              <a:rPr lang="ru-RU" b="1" dirty="0" smtClean="0"/>
              <a:t> (мелкого ночного примата), мыши и крысы, летучей мыши, опоссума и африканской лягушки были выявлены почти  идентичные последовательности (степень сходства 96%) с количеством копий от 4 </a:t>
            </a:r>
            <a:r>
              <a:rPr lang="ru-RU" b="1" dirty="0" smtClean="0"/>
              <a:t>тыс.  </a:t>
            </a:r>
            <a:r>
              <a:rPr lang="ru-RU" b="1" dirty="0" smtClean="0"/>
              <a:t>до 100 тыс.</a:t>
            </a:r>
          </a:p>
          <a:p>
            <a:r>
              <a:rPr lang="ru-RU" b="1" dirty="0" smtClean="0"/>
              <a:t>   Примерное время их появления – от 15 до 46 млн. лет тому назад. </a:t>
            </a:r>
          </a:p>
          <a:p>
            <a:r>
              <a:rPr lang="ru-RU" b="1" dirty="0" smtClean="0"/>
              <a:t>   Предполагается, что эти участки ДНК проникли в геномы этих весьма различных животных путем горизонтального переноса генов с помощью </a:t>
            </a:r>
            <a:r>
              <a:rPr lang="ru-RU" b="1" dirty="0" err="1" smtClean="0"/>
              <a:t>поксвирусов</a:t>
            </a:r>
            <a:r>
              <a:rPr lang="ru-RU" b="1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err="1" smtClean="0"/>
              <a:t>Поксвирусы</a:t>
            </a:r>
            <a:r>
              <a:rPr lang="ru-RU" b="1" dirty="0" smtClean="0"/>
              <a:t> – крупные </a:t>
            </a:r>
            <a:r>
              <a:rPr lang="ru-RU" b="1" dirty="0" err="1" smtClean="0"/>
              <a:t>дцДНК</a:t>
            </a:r>
            <a:r>
              <a:rPr lang="ru-RU" b="1" dirty="0" smtClean="0"/>
              <a:t>-содержащие вирусы, возбудители оспы у человека.</a:t>
            </a:r>
          </a:p>
          <a:p>
            <a:r>
              <a:rPr lang="ru-RU" b="1" dirty="0" smtClean="0"/>
              <a:t>   Транскрипция вирусного генома происходит с помощью собственной ДНК-зависимой РНК-полимеразы.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640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Лев Ландау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16" y="1331638"/>
            <a:ext cx="3604846" cy="4194723"/>
          </a:xfrm>
        </p:spPr>
      </p:pic>
      <p:sp>
        <p:nvSpPr>
          <p:cNvPr id="5" name="TextBox 4"/>
          <p:cNvSpPr txBox="1"/>
          <p:nvPr/>
        </p:nvSpPr>
        <p:spPr>
          <a:xfrm>
            <a:off x="351692" y="5671037"/>
            <a:ext cx="11618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Люди, услышав о каком-нибудь чрезвычайно загадочном явлении, тут же начинают предлагать малоправдоподобные гипотезы. </a:t>
            </a:r>
          </a:p>
          <a:p>
            <a:r>
              <a:rPr lang="ru-RU" sz="2000" b="1" dirty="0" smtClean="0"/>
              <a:t>   Прежде всего, рассмотрите простейшее объяснение, что все это </a:t>
            </a:r>
            <a:r>
              <a:rPr lang="ru-RU" sz="2000" b="1" dirty="0" smtClean="0"/>
              <a:t>полная </a:t>
            </a:r>
            <a:r>
              <a:rPr lang="ru-RU" sz="2000" b="1" dirty="0" smtClean="0"/>
              <a:t>чепуха!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80447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10в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70637"/>
            <a:ext cx="10515600" cy="3706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11808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1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2. Формы жизни: прокариоты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6" y="647700"/>
            <a:ext cx="6385413" cy="5331069"/>
          </a:xfrm>
        </p:spPr>
      </p:pic>
      <p:sp>
        <p:nvSpPr>
          <p:cNvPr id="5" name="TextBox 4"/>
          <p:cNvSpPr txBox="1"/>
          <p:nvPr/>
        </p:nvSpPr>
        <p:spPr>
          <a:xfrm>
            <a:off x="6822831" y="800100"/>
            <a:ext cx="524900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Прокариоты </a:t>
            </a:r>
            <a:r>
              <a:rPr lang="ru-RU" sz="2000" b="1" dirty="0" smtClean="0"/>
              <a:t>– одноклеточные организмы (бактерии и археи), не обладающие клеточным ядром.   Содержимое клетки является вязким раствором. Внутриклеточный транспорт молекул – </a:t>
            </a:r>
            <a:r>
              <a:rPr lang="ru-RU" sz="2000" b="1" dirty="0"/>
              <a:t>г</a:t>
            </a:r>
            <a:r>
              <a:rPr lang="ru-RU" sz="2000" b="1" dirty="0" smtClean="0"/>
              <a:t>лавным образом свободная диффузия и перенос в составе специфических комплексов.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Геном:  одна или несколько кольцевидных </a:t>
            </a:r>
            <a:r>
              <a:rPr lang="ru-RU" sz="2000" b="1" dirty="0" err="1" smtClean="0"/>
              <a:t>двухцепочечных</a:t>
            </a:r>
            <a:r>
              <a:rPr lang="ru-RU" sz="2000" b="1" dirty="0" smtClean="0"/>
              <a:t> ДНК (иногда – линейных). ДНК находится в комплексе с белками – гистонами. Места транскрипции и трансляции на рибосомах сопряжены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пространственно</a:t>
            </a:r>
            <a:r>
              <a:rPr lang="ru-RU" sz="2000" b="1" dirty="0" smtClean="0"/>
              <a:t> не </a:t>
            </a:r>
            <a:r>
              <a:rPr lang="ru-RU" sz="2000" b="1" dirty="0" smtClean="0"/>
              <a:t>разделены). </a:t>
            </a:r>
          </a:p>
          <a:p>
            <a:r>
              <a:rPr lang="ru-RU" sz="2000" b="1" dirty="0" smtClean="0"/>
              <a:t>  Белковые жгутики обеспечивают ответ клетки на внешние раздражители.    На относительно простых  внутренних мембранах осуществляются процессы фотосинтеза.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986" y="5978769"/>
            <a:ext cx="631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Имеются </a:t>
            </a:r>
            <a:r>
              <a:rPr lang="ru-RU" b="1" dirty="0" err="1" smtClean="0"/>
              <a:t>плазмиды</a:t>
            </a:r>
            <a:r>
              <a:rPr lang="ru-RU" b="1" dirty="0" smtClean="0"/>
              <a:t> – небольшие молекулы ДНК, обособленные от хромосом и способные к самостоятельной репликации.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214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8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Горизонтальный перенос генов –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важнейший фактор эволюции прокариот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59" y="1116623"/>
            <a:ext cx="3271682" cy="5477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" y="1195754"/>
            <a:ext cx="4134844" cy="5293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1841" y="1134208"/>
            <a:ext cx="42520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Горизонтальный перенос генов (ГПГ) – процесс обмена генами между отдельными организмами.</a:t>
            </a:r>
          </a:p>
          <a:p>
            <a:r>
              <a:rPr lang="ru-RU" b="1" dirty="0" smtClean="0"/>
              <a:t>   ГПГ чрезвычайно широко распространен в природе, прежде всего, среди </a:t>
            </a:r>
            <a:r>
              <a:rPr lang="ru-RU" b="1" dirty="0" err="1" smtClean="0"/>
              <a:t>прокариотических</a:t>
            </a:r>
            <a:r>
              <a:rPr lang="ru-RU" b="1" dirty="0" smtClean="0"/>
              <a:t> организмов. От 10 до 80% их генов приобретено таким способом.</a:t>
            </a:r>
          </a:p>
          <a:p>
            <a:r>
              <a:rPr lang="ru-RU" b="1" dirty="0" smtClean="0"/>
              <a:t>   ГПГ позволяет организмам в ходе эволюции приобретать новые свойства гораздо быстрее, чем в классическом пути «по Дарвину» (случайные ненаправленные мутации + естественный отбор).</a:t>
            </a:r>
          </a:p>
          <a:p>
            <a:r>
              <a:rPr lang="ru-RU" b="1" dirty="0" smtClean="0"/>
              <a:t>   Средняя частота ГПГ – примерно 3 гена за 1 млн. лет.</a:t>
            </a:r>
          </a:p>
          <a:p>
            <a:r>
              <a:rPr lang="ru-RU" b="1" dirty="0" smtClean="0"/>
              <a:t>   Три механизма ГПГ:</a:t>
            </a:r>
          </a:p>
          <a:p>
            <a:r>
              <a:rPr lang="ru-RU" b="1" dirty="0"/>
              <a:t>а</a:t>
            </a:r>
            <a:r>
              <a:rPr lang="ru-RU" b="1" dirty="0" smtClean="0"/>
              <a:t>) конъюгация; б) трансформация; в) трансдукция.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361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8" y="1"/>
            <a:ext cx="11948746" cy="10726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Горизонтальный перенос генов между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прокариотическим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клетками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1. Конъюгация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072662"/>
            <a:ext cx="6233746" cy="5539153"/>
          </a:xfrm>
        </p:spPr>
      </p:pic>
      <p:sp>
        <p:nvSpPr>
          <p:cNvPr id="5" name="TextBox 4"/>
          <p:cNvSpPr txBox="1"/>
          <p:nvPr/>
        </p:nvSpPr>
        <p:spPr>
          <a:xfrm>
            <a:off x="6339254" y="1072662"/>
            <a:ext cx="55391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err="1" smtClean="0"/>
              <a:t>Прокариотические</a:t>
            </a:r>
            <a:r>
              <a:rPr lang="ru-RU" sz="2000" b="1" dirty="0" smtClean="0"/>
              <a:t> клетки могут обмениваться генами непосредственно (</a:t>
            </a:r>
            <a:r>
              <a:rPr lang="ru-RU" sz="2000" b="1" dirty="0" smtClean="0">
                <a:solidFill>
                  <a:srgbClr val="FF0000"/>
                </a:solidFill>
              </a:rPr>
              <a:t>конъюгация</a:t>
            </a:r>
            <a:r>
              <a:rPr lang="ru-RU" sz="2000" b="1" dirty="0" smtClean="0"/>
              <a:t>).</a:t>
            </a:r>
            <a:endParaRPr lang="ru-RU" sz="2000" b="1" dirty="0" smtClean="0"/>
          </a:p>
          <a:p>
            <a:r>
              <a:rPr lang="ru-RU" sz="2000" b="1" dirty="0" smtClean="0"/>
              <a:t>   Конъюгация - однонаправленный перенос ДНК (хромосом, но чаще – </a:t>
            </a:r>
            <a:r>
              <a:rPr lang="ru-RU" sz="2000" b="1" dirty="0" err="1" smtClean="0"/>
              <a:t>плазмид</a:t>
            </a:r>
            <a:r>
              <a:rPr lang="ru-RU" sz="2000" b="1" dirty="0" smtClean="0"/>
              <a:t>) при непосредственном контакте клетки-донора ДНК и клетки-реципиента.</a:t>
            </a:r>
          </a:p>
          <a:p>
            <a:r>
              <a:rPr lang="ru-RU" sz="2000" b="1" dirty="0" smtClean="0"/>
              <a:t>   Физический контакт обеспечивается через </a:t>
            </a:r>
            <a:r>
              <a:rPr lang="ru-RU" sz="2000" b="1" dirty="0" smtClean="0">
                <a:solidFill>
                  <a:srgbClr val="0070C0"/>
                </a:solidFill>
              </a:rPr>
              <a:t>половые пили </a:t>
            </a:r>
            <a:r>
              <a:rPr lang="ru-RU" sz="2000" b="1" dirty="0" smtClean="0"/>
              <a:t>– трубчатые белковые структуры на поверхности клетки.</a:t>
            </a:r>
          </a:p>
          <a:p>
            <a:r>
              <a:rPr lang="ru-RU" sz="2000" b="1" dirty="0" smtClean="0"/>
              <a:t>   Для передачи хромосомы в нее предварительно интегрируется </a:t>
            </a:r>
            <a:r>
              <a:rPr lang="ru-RU" sz="2000" b="1" dirty="0" err="1" smtClean="0"/>
              <a:t>плазмида</a:t>
            </a:r>
            <a:r>
              <a:rPr lang="ru-RU" sz="2000" b="1" dirty="0" smtClean="0"/>
              <a:t>. В виде такого комплекса ДНК и передается.</a:t>
            </a:r>
          </a:p>
          <a:p>
            <a:r>
              <a:rPr lang="ru-RU" sz="2000" b="1" dirty="0" smtClean="0"/>
              <a:t>   Иногда хромосомная ДНК транспортируется и в свободном виде. Но в подавляющем большинстве случаев хромосомная ДНК не передается целиком.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2848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7" y="1"/>
            <a:ext cx="11895993" cy="13012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Горизонтальный перенос генов между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прокариотическими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клетками.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2. Трансформация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1063869"/>
            <a:ext cx="6242537" cy="5099539"/>
          </a:xfrm>
        </p:spPr>
      </p:pic>
      <p:sp>
        <p:nvSpPr>
          <p:cNvPr id="5" name="TextBox 4"/>
          <p:cNvSpPr txBox="1"/>
          <p:nvPr/>
        </p:nvSpPr>
        <p:spPr>
          <a:xfrm>
            <a:off x="6717323" y="1116623"/>
            <a:ext cx="52490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Трансформация – поглощение клеткой </a:t>
            </a:r>
            <a:r>
              <a:rPr lang="ru-RU" b="1" dirty="0" smtClean="0"/>
              <a:t>ДНК,</a:t>
            </a:r>
            <a:r>
              <a:rPr lang="ru-RU" b="1" dirty="0" smtClean="0"/>
              <a:t> в </a:t>
            </a:r>
            <a:r>
              <a:rPr lang="ru-RU" b="1" dirty="0" err="1" smtClean="0"/>
              <a:t>т.ч</a:t>
            </a:r>
            <a:r>
              <a:rPr lang="ru-RU" b="1" dirty="0" smtClean="0"/>
              <a:t>. </a:t>
            </a:r>
            <a:r>
              <a:rPr lang="ru-RU" b="1" dirty="0" err="1"/>
              <a:t>п</a:t>
            </a:r>
            <a:r>
              <a:rPr lang="ru-RU" b="1" dirty="0" err="1" smtClean="0"/>
              <a:t>лазмидной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b="1" dirty="0" smtClean="0"/>
              <a:t>из внешней среды. Этот процесс проникновения генетического материала через клеточную мембрану возможен, если клетка-реципиент становится </a:t>
            </a:r>
            <a:r>
              <a:rPr lang="ru-RU" b="1" dirty="0" smtClean="0">
                <a:solidFill>
                  <a:srgbClr val="FF0000"/>
                </a:solidFill>
              </a:rPr>
              <a:t>компетентной</a:t>
            </a:r>
            <a:r>
              <a:rPr lang="ru-RU" b="1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Компетентность обеспечивается специальным набором клеточных белков, выходящими из погибающих клеток бактериофагами, или в результате повреждения хромосом химическими агентами.</a:t>
            </a:r>
          </a:p>
          <a:p>
            <a:r>
              <a:rPr lang="ru-RU" b="1" dirty="0" smtClean="0"/>
              <a:t>   ДНК из среды связывается с поверхностью клетки, затем эта ДНК расщепляется на более мелкие фрагменты.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клетку поступает только одна из двух копий таких фрагментов, после чего </a:t>
            </a:r>
            <a:r>
              <a:rPr lang="ru-RU" b="1" dirty="0" err="1" smtClean="0"/>
              <a:t>одноцепочечный</a:t>
            </a:r>
            <a:r>
              <a:rPr lang="ru-RU" b="1" dirty="0" smtClean="0"/>
              <a:t> фрагмент встраивается в геномную ДНК.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Для такого </a:t>
            </a:r>
            <a:r>
              <a:rPr lang="ru-RU" b="1" dirty="0" smtClean="0"/>
              <a:t>процесса</a:t>
            </a:r>
            <a:r>
              <a:rPr lang="ru-RU" b="1" dirty="0" smtClean="0"/>
              <a:t>  в ДНК клеток реципиента </a:t>
            </a:r>
            <a:r>
              <a:rPr lang="ru-RU" b="1" dirty="0" smtClean="0"/>
              <a:t>должны быть гомологичные участки с </a:t>
            </a:r>
            <a:r>
              <a:rPr lang="ru-RU" b="1" dirty="0" smtClean="0"/>
              <a:t>трансформирующей (чужеродной) </a:t>
            </a:r>
            <a:r>
              <a:rPr lang="ru-RU" b="1" dirty="0" smtClean="0"/>
              <a:t>ДНК.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884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50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трансформации (броня против снаряда)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– кто кого?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5946"/>
            <a:ext cx="7200899" cy="5084519"/>
          </a:xfrm>
        </p:spPr>
      </p:pic>
      <p:sp>
        <p:nvSpPr>
          <p:cNvPr id="7" name="TextBox 6"/>
          <p:cNvSpPr txBox="1"/>
          <p:nvPr/>
        </p:nvSpPr>
        <p:spPr>
          <a:xfrm>
            <a:off x="7543800" y="1055078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Бактерия </a:t>
            </a:r>
            <a:r>
              <a:rPr lang="en-US" sz="2000" b="1" i="1" dirty="0" smtClean="0"/>
              <a:t>Helicobacter </a:t>
            </a:r>
            <a:r>
              <a:rPr lang="en-US" sz="2000" b="1" i="1" dirty="0" err="1" smtClean="0"/>
              <a:t>pilori</a:t>
            </a:r>
            <a:r>
              <a:rPr lang="en-US" sz="2000" b="1" i="1" dirty="0" smtClean="0"/>
              <a:t> </a:t>
            </a:r>
            <a:r>
              <a:rPr lang="ru-RU" sz="2000" b="1" dirty="0" smtClean="0"/>
              <a:t>вызывает язвенные поражения желудка и двенадцатиперстной кишки. Это заболевание лечат антибиотиками из группы </a:t>
            </a:r>
            <a:r>
              <a:rPr lang="ru-RU" sz="2000" b="1" dirty="0" err="1" smtClean="0"/>
              <a:t>фторхинолов</a:t>
            </a:r>
            <a:r>
              <a:rPr lang="ru-RU" sz="2000" b="1" dirty="0" smtClean="0"/>
              <a:t>, которые вызывают разрывы </a:t>
            </a:r>
            <a:r>
              <a:rPr lang="ru-RU" sz="2000" b="1" dirty="0" err="1" smtClean="0"/>
              <a:t>двухцепочечной</a:t>
            </a:r>
            <a:r>
              <a:rPr lang="ru-RU" sz="2000" b="1" dirty="0" smtClean="0"/>
              <a:t> ДНК бактерии.</a:t>
            </a:r>
          </a:p>
          <a:p>
            <a:r>
              <a:rPr lang="ru-RU" sz="2000" b="1" dirty="0" smtClean="0"/>
              <a:t>   </a:t>
            </a:r>
            <a:r>
              <a:rPr lang="ru-RU" sz="2000" b="1" dirty="0" smtClean="0"/>
              <a:t>Защитная реакция</a:t>
            </a:r>
            <a:r>
              <a:rPr lang="ru-RU" sz="2000" b="1" dirty="0" smtClean="0"/>
              <a:t> на введение антибиотика:</a:t>
            </a:r>
            <a:r>
              <a:rPr lang="ru-RU" sz="2000" b="1" dirty="0" smtClean="0"/>
              <a:t> </a:t>
            </a:r>
            <a:r>
              <a:rPr lang="ru-RU" sz="2000" b="1" dirty="0" smtClean="0"/>
              <a:t>бактериальные клетки отвечают на введение антибиотика переходом в стадию компетентности, захватывая из среды фрагменты ДНК, необходимые для репарации этих разрывов.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342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5" y="1"/>
            <a:ext cx="11878408" cy="10814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Горизонтальный перенос генов между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прокариотическими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клетками.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3. Трансдукция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6" y="1081454"/>
            <a:ext cx="6005146" cy="5697414"/>
          </a:xfrm>
        </p:spPr>
      </p:pic>
      <p:sp>
        <p:nvSpPr>
          <p:cNvPr id="5" name="TextBox 4"/>
          <p:cNvSpPr txBox="1"/>
          <p:nvPr/>
        </p:nvSpPr>
        <p:spPr>
          <a:xfrm>
            <a:off x="6224954" y="1081454"/>
            <a:ext cx="57501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Трансдукция</a:t>
            </a:r>
            <a:r>
              <a:rPr lang="ru-RU" b="1" dirty="0" smtClean="0"/>
              <a:t> – процесс транспорта ДНК между </a:t>
            </a:r>
            <a:r>
              <a:rPr lang="ru-RU" b="1" dirty="0" err="1" smtClean="0"/>
              <a:t>прокариотическими</a:t>
            </a:r>
            <a:r>
              <a:rPr lang="ru-RU" b="1" dirty="0" smtClean="0"/>
              <a:t> клетками с помощью бактериофагов.</a:t>
            </a:r>
          </a:p>
          <a:p>
            <a:r>
              <a:rPr lang="ru-RU" b="1" dirty="0" smtClean="0"/>
              <a:t>   При сборке готовых </a:t>
            </a:r>
            <a:r>
              <a:rPr lang="ru-RU" b="1" dirty="0" err="1" smtClean="0"/>
              <a:t>фаговых</a:t>
            </a:r>
            <a:r>
              <a:rPr lang="ru-RU" b="1" dirty="0" smtClean="0"/>
              <a:t> частиц в головку фага упаковывается его собственная ДНК. Однако бывает, что вместе с </a:t>
            </a:r>
            <a:r>
              <a:rPr lang="ru-RU" b="1" dirty="0" err="1" smtClean="0"/>
              <a:t>фаговой</a:t>
            </a:r>
            <a:r>
              <a:rPr lang="ru-RU" b="1" dirty="0" smtClean="0"/>
              <a:t> ДНК в головку попадают и фрагменты клеточной ДНК (или </a:t>
            </a:r>
            <a:r>
              <a:rPr lang="ru-RU" b="1" dirty="0" smtClean="0"/>
              <a:t>ДНК </a:t>
            </a:r>
            <a:r>
              <a:rPr lang="ru-RU" b="1" dirty="0" err="1" smtClean="0"/>
              <a:t>плазмиды</a:t>
            </a:r>
            <a:r>
              <a:rPr lang="ru-RU" b="1" dirty="0" smtClean="0"/>
              <a:t>).</a:t>
            </a:r>
            <a:endParaRPr lang="ru-RU" b="1" dirty="0" smtClean="0"/>
          </a:p>
          <a:p>
            <a:r>
              <a:rPr lang="ru-RU" b="1" dirty="0" smtClean="0"/>
              <a:t>   Важно, чтобы капсид вместил и свою ДНК, и фрагмент клеточной ДНК. </a:t>
            </a:r>
          </a:p>
          <a:p>
            <a:r>
              <a:rPr lang="ru-RU" b="1" dirty="0" smtClean="0"/>
              <a:t>   При последующем заражении фаг впрыскивает в </a:t>
            </a:r>
            <a:r>
              <a:rPr lang="ru-RU" b="1" dirty="0" smtClean="0"/>
              <a:t>клетку в том числе и </a:t>
            </a:r>
            <a:r>
              <a:rPr lang="ru-RU" b="1" dirty="0" smtClean="0"/>
              <a:t>фрагменты ДНК от донорной клетки.</a:t>
            </a:r>
          </a:p>
          <a:p>
            <a:r>
              <a:rPr lang="ru-RU" b="1" dirty="0" smtClean="0"/>
              <a:t>   </a:t>
            </a:r>
            <a:r>
              <a:rPr lang="ru-RU" b="1" i="1" dirty="0" smtClean="0">
                <a:solidFill>
                  <a:srgbClr val="0070C0"/>
                </a:solidFill>
              </a:rPr>
              <a:t>Неспецифическая трансдукция </a:t>
            </a:r>
            <a:r>
              <a:rPr lang="ru-RU" b="1" dirty="0" smtClean="0"/>
              <a:t>– случайный перенос различных генов из донорной клетки, расположенных в разных участках клеточного генома.</a:t>
            </a:r>
          </a:p>
          <a:p>
            <a:r>
              <a:rPr lang="ru-RU" b="1" dirty="0" smtClean="0"/>
              <a:t>   </a:t>
            </a:r>
            <a:r>
              <a:rPr lang="ru-RU" b="1" i="1" dirty="0" smtClean="0">
                <a:solidFill>
                  <a:srgbClr val="00B050"/>
                </a:solidFill>
              </a:rPr>
              <a:t>Специфическая трансдукция </a:t>
            </a:r>
            <a:r>
              <a:rPr lang="ru-RU" b="1" dirty="0" smtClean="0"/>
              <a:t>– перенос генов из строго определенного участка клеточного генома (прилегающего к месту включения </a:t>
            </a:r>
            <a:r>
              <a:rPr lang="ru-RU" b="1" dirty="0" err="1" smtClean="0"/>
              <a:t>фаговой</a:t>
            </a:r>
            <a:r>
              <a:rPr lang="ru-RU" b="1" dirty="0" smtClean="0"/>
              <a:t> ДНК).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857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8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3. Формы жизни: эукариоты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7" y="738554"/>
            <a:ext cx="6303108" cy="5873261"/>
          </a:xfrm>
        </p:spPr>
      </p:pic>
      <p:sp>
        <p:nvSpPr>
          <p:cNvPr id="5" name="TextBox 4"/>
          <p:cNvSpPr txBox="1"/>
          <p:nvPr/>
        </p:nvSpPr>
        <p:spPr>
          <a:xfrm>
            <a:off x="6532685" y="870438"/>
            <a:ext cx="54297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000" b="1" dirty="0" err="1" smtClean="0"/>
              <a:t>Эукариотические</a:t>
            </a:r>
            <a:r>
              <a:rPr lang="ru-RU" sz="2000" b="1" dirty="0" smtClean="0"/>
              <a:t> клетки – имеют </a:t>
            </a:r>
            <a:r>
              <a:rPr lang="ru-RU" sz="2000" b="1" dirty="0" smtClean="0">
                <a:solidFill>
                  <a:srgbClr val="FF0000"/>
                </a:solidFill>
              </a:rPr>
              <a:t>ядро</a:t>
            </a:r>
            <a:r>
              <a:rPr lang="ru-RU" sz="2000" b="1" dirty="0" smtClean="0"/>
              <a:t>, а в </a:t>
            </a:r>
            <a:r>
              <a:rPr lang="ru-RU" sz="2000" b="1" dirty="0" err="1" smtClean="0">
                <a:solidFill>
                  <a:srgbClr val="FF0000"/>
                </a:solidFill>
              </a:rPr>
              <a:t>цитозоле</a:t>
            </a:r>
            <a:r>
              <a:rPr lang="ru-RU" sz="2000" b="1" dirty="0" smtClean="0"/>
              <a:t> – </a:t>
            </a:r>
            <a:r>
              <a:rPr lang="ru-RU" sz="2000" b="1" dirty="0" smtClean="0">
                <a:solidFill>
                  <a:srgbClr val="FF0000"/>
                </a:solidFill>
              </a:rPr>
              <a:t>митохондрии</a:t>
            </a:r>
            <a:r>
              <a:rPr lang="ru-RU" sz="2000" b="1" dirty="0" smtClean="0"/>
              <a:t> (содержат собственную ДНК)  и родственные митохондриям внутриклеточные образования  (органеллы).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Сам </a:t>
            </a:r>
            <a:r>
              <a:rPr lang="ru-RU" sz="2000" b="1" dirty="0" err="1" smtClean="0"/>
              <a:t>цитозоль</a:t>
            </a:r>
            <a:r>
              <a:rPr lang="ru-RU" sz="2000" b="1" dirty="0" smtClean="0"/>
              <a:t> является сложно организованной структурой.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Ядро – органелла, давшая название эукариотам, - содержит ядерную ДНК. Она распределена между несколькими хромосомами. Ядро – место транскрипции, </a:t>
            </a:r>
            <a:r>
              <a:rPr lang="ru-RU" sz="2000" b="1" dirty="0" err="1" smtClean="0"/>
              <a:t>сплайсинга</a:t>
            </a:r>
            <a:r>
              <a:rPr lang="ru-RU" sz="2000" b="1" dirty="0" smtClean="0"/>
              <a:t> и сборки рибосом из субъединиц. Оболочка ядра переходит в мембраны </a:t>
            </a:r>
            <a:r>
              <a:rPr lang="ru-RU" sz="2000" b="1" dirty="0" smtClean="0">
                <a:solidFill>
                  <a:srgbClr val="FF0000"/>
                </a:solidFill>
              </a:rPr>
              <a:t>эндоплазматического </a:t>
            </a:r>
            <a:r>
              <a:rPr lang="ru-RU" sz="2000" b="1" dirty="0" err="1" smtClean="0">
                <a:solidFill>
                  <a:srgbClr val="FF0000"/>
                </a:solidFill>
              </a:rPr>
              <a:t>ретикулума</a:t>
            </a:r>
            <a:r>
              <a:rPr lang="ru-RU" sz="2000" b="1" dirty="0" smtClean="0">
                <a:solidFill>
                  <a:srgbClr val="FF0000"/>
                </a:solidFill>
              </a:rPr>
              <a:t> (ЭПР).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Оболочка пронизана </a:t>
            </a:r>
            <a:r>
              <a:rPr lang="ru-RU" sz="2000" b="1" dirty="0" smtClean="0">
                <a:solidFill>
                  <a:srgbClr val="FF0000"/>
                </a:solidFill>
              </a:rPr>
              <a:t>порами</a:t>
            </a:r>
            <a:r>
              <a:rPr lang="ru-RU" sz="2000" b="1" dirty="0" smtClean="0"/>
              <a:t>. Через поры идет пассивный (диффузия) и активный (с затратами энергии) транспорт всех видов молекул и даже крупных комплексов (субъединиц рибосом) в ядро и из него.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64134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2127</Words>
  <Application>Microsoft Office PowerPoint</Application>
  <PresentationFormat>Широкоэкранный</PresentationFormat>
  <Paragraphs>136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Лекция 10в</vt:lpstr>
      <vt:lpstr>1. Формы жизни: вирусы</vt:lpstr>
      <vt:lpstr>2. Формы жизни: прокариоты</vt:lpstr>
      <vt:lpstr>Горизонтальный перенос генов –  важнейший фактор эволюции прокариот</vt:lpstr>
      <vt:lpstr>Горизонтальный перенос генов между прокариотическим клетками 1. Конъюгация</vt:lpstr>
      <vt:lpstr>Горизонтальный перенос генов между прокариотическими клетками. 2. Трансформация</vt:lpstr>
      <vt:lpstr>Пример трансформации (броня против снаряда)  – кто кого?</vt:lpstr>
      <vt:lpstr>Горизонтальный перенос генов между прокариотическими клетками. 3. Трансдукция</vt:lpstr>
      <vt:lpstr>3. Формы жизни: эукариоты</vt:lpstr>
      <vt:lpstr>Клеточное ядро</vt:lpstr>
      <vt:lpstr>Хроматин</vt:lpstr>
      <vt:lpstr>Хроматин (продолжение)</vt:lpstr>
      <vt:lpstr>Механизм репликации ДНК (1)</vt:lpstr>
      <vt:lpstr>Механизм репликации ДНК (2)</vt:lpstr>
      <vt:lpstr>Теломеры</vt:lpstr>
      <vt:lpstr>Теломеры и теломераза</vt:lpstr>
      <vt:lpstr>Цитозоль и цитоскелет</vt:lpstr>
      <vt:lpstr>Эндоплазматический ретикулум (сеть) и аппарат  Гольджи</vt:lpstr>
      <vt:lpstr>Митохондрии</vt:lpstr>
      <vt:lpstr>Пластиды</vt:lpstr>
      <vt:lpstr>Пример: ДНК хлоропласта Actinidia chinensis</vt:lpstr>
      <vt:lpstr>Сравнение структурных и функциональных признаков эукариотических и прокариотических клеток</vt:lpstr>
      <vt:lpstr>Случаи горизонтального переноса генов у эукариот</vt:lpstr>
      <vt:lpstr>Лев Ландау </vt:lpstr>
      <vt:lpstr>Лекция 10в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10в</dc:title>
  <dc:creator>Кирилл</dc:creator>
  <cp:lastModifiedBy>Кирилл</cp:lastModifiedBy>
  <cp:revision>62</cp:revision>
  <dcterms:created xsi:type="dcterms:W3CDTF">2020-11-25T13:15:30Z</dcterms:created>
  <dcterms:modified xsi:type="dcterms:W3CDTF">2020-12-24T09:48:42Z</dcterms:modified>
</cp:coreProperties>
</file>