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8" r:id="rId19"/>
    <p:sldId id="269" r:id="rId20"/>
    <p:sldId id="272" r:id="rId21"/>
    <p:sldId id="266" r:id="rId22"/>
    <p:sldId id="270" r:id="rId23"/>
    <p:sldId id="271" r:id="rId24"/>
    <p:sldId id="273" r:id="rId25"/>
    <p:sldId id="274" r:id="rId26"/>
    <p:sldId id="276" r:id="rId27"/>
    <p:sldId id="267" r:id="rId28"/>
    <p:sldId id="277" r:id="rId29"/>
    <p:sldId id="27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2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7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8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6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0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5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7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3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2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D6A3-CE6E-444A-9022-56386357AD09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3F5E-ED33-4C7E-827C-8F3D7EE48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4639"/>
            <a:ext cx="9144000" cy="6770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10а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6931" y="4832961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1647"/>
            <a:ext cx="9143999" cy="52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0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Перенос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трансгенов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 организм больного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92" y="1046284"/>
            <a:ext cx="8220808" cy="3798277"/>
          </a:xfrm>
        </p:spPr>
      </p:pic>
      <p:sp>
        <p:nvSpPr>
          <p:cNvPr id="5" name="TextBox 4"/>
          <p:cNvSpPr txBox="1"/>
          <p:nvPr/>
        </p:nvSpPr>
        <p:spPr>
          <a:xfrm>
            <a:off x="325315" y="4677508"/>
            <a:ext cx="11412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Гены, которые искусственным способом переносятся в организм, называются </a:t>
            </a:r>
            <a:r>
              <a:rPr lang="ru-RU" b="1" dirty="0" err="1" smtClean="0"/>
              <a:t>трансгенами</a:t>
            </a:r>
            <a:r>
              <a:rPr lang="ru-RU" b="1" dirty="0" smtClean="0"/>
              <a:t>. Нужно, чтобы </a:t>
            </a:r>
            <a:r>
              <a:rPr lang="ru-RU" b="1" dirty="0" err="1" smtClean="0"/>
              <a:t>трансген</a:t>
            </a:r>
            <a:r>
              <a:rPr lang="ru-RU" b="1" dirty="0" smtClean="0"/>
              <a:t> прицельно достиг нужных клеток, </a:t>
            </a:r>
            <a:r>
              <a:rPr lang="ru-RU" b="1" dirty="0" err="1" smtClean="0"/>
              <a:t>экспрессировался</a:t>
            </a:r>
            <a:r>
              <a:rPr lang="ru-RU" b="1" dirty="0" smtClean="0"/>
              <a:t> в них (транскрипция + трансляция) в нужное время и  нужном количестве и не вызывал побочных эффектов. </a:t>
            </a:r>
          </a:p>
          <a:p>
            <a:r>
              <a:rPr lang="ru-RU" b="1" dirty="0" smtClean="0"/>
              <a:t>     В качестве </a:t>
            </a:r>
            <a:r>
              <a:rPr lang="ru-RU" b="1" dirty="0" smtClean="0">
                <a:solidFill>
                  <a:srgbClr val="FF0000"/>
                </a:solidFill>
              </a:rPr>
              <a:t>векторов</a:t>
            </a:r>
            <a:r>
              <a:rPr lang="ru-RU" b="1" dirty="0" smtClean="0"/>
              <a:t> для доставки </a:t>
            </a:r>
            <a:r>
              <a:rPr lang="ru-RU" b="1" dirty="0" err="1" smtClean="0"/>
              <a:t>трансгенов</a:t>
            </a:r>
            <a:r>
              <a:rPr lang="ru-RU" b="1" dirty="0" smtClean="0"/>
              <a:t> применяются модифицированные </a:t>
            </a:r>
            <a:r>
              <a:rPr lang="ru-RU" b="1" dirty="0" smtClean="0">
                <a:solidFill>
                  <a:srgbClr val="00B050"/>
                </a:solidFill>
              </a:rPr>
              <a:t>вирусы</a:t>
            </a:r>
            <a:r>
              <a:rPr lang="ru-RU" b="1" dirty="0" smtClean="0"/>
              <a:t>. Удобство вирусов для этой цели: они способны транспортировать свои геномы в клетки хозяина и использовать метаболизм хозяйских клеток для производства вирусного потомства.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04484" y="2628900"/>
            <a:ext cx="261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AAV – </a:t>
            </a:r>
            <a:r>
              <a:rPr lang="ru-RU" b="1" dirty="0" smtClean="0">
                <a:solidFill>
                  <a:srgbClr val="FF0000"/>
                </a:solidFill>
              </a:rPr>
              <a:t>аденоассоциированный вирус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9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6682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Методики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генной терапии 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in vivo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ex vivo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729763"/>
            <a:ext cx="6831623" cy="5899638"/>
          </a:xfrm>
        </p:spPr>
      </p:pic>
      <p:sp>
        <p:nvSpPr>
          <p:cNvPr id="5" name="TextBox 4"/>
          <p:cNvSpPr txBox="1"/>
          <p:nvPr/>
        </p:nvSpPr>
        <p:spPr>
          <a:xfrm>
            <a:off x="7376746" y="888023"/>
            <a:ext cx="4545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Преимущества генной терапии по методу </a:t>
            </a:r>
            <a:r>
              <a:rPr lang="en-US" sz="2400" b="1" dirty="0" smtClean="0"/>
              <a:t>ex vivo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  1. Можно полностью охарактеризовать полученные трансформированные клетки </a:t>
            </a:r>
            <a:r>
              <a:rPr lang="ru-RU" sz="2400" b="1" dirty="0" smtClean="0">
                <a:solidFill>
                  <a:srgbClr val="FF0000"/>
                </a:solidFill>
              </a:rPr>
              <a:t>ДО</a:t>
            </a:r>
            <a:r>
              <a:rPr lang="ru-RU" sz="2400" b="1" dirty="0" smtClean="0"/>
              <a:t> их имплантации в организм.</a:t>
            </a:r>
          </a:p>
          <a:p>
            <a:r>
              <a:rPr lang="ru-RU" sz="2400" b="1" dirty="0" smtClean="0"/>
              <a:t>   2. Можно получить многочисленные клоны этих клеток и их них отобрать клоны с высокой интенсивность экспрессии данного гена.</a:t>
            </a:r>
          </a:p>
          <a:p>
            <a:r>
              <a:rPr lang="ru-RU" sz="2400" b="1" dirty="0" smtClean="0"/>
              <a:t>   3. Можно исключить клоны с опасными трансформациями, которые могут нанести вред организму.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22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1"/>
            <a:ext cx="10515600" cy="11781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Использование в качестве </a:t>
            </a:r>
            <a:r>
              <a:rPr lang="ru-RU" sz="3200" b="1" smtClean="0">
                <a:solidFill>
                  <a:srgbClr val="FF0000"/>
                </a:solidFill>
                <a:latin typeface="+mn-lt"/>
              </a:rPr>
              <a:t>векторов  </a:t>
            </a:r>
            <a:r>
              <a:rPr lang="ru-RU" sz="3200" b="1" smtClean="0">
                <a:solidFill>
                  <a:srgbClr val="FF0000"/>
                </a:solidFill>
                <a:latin typeface="+mn-lt"/>
              </a:rPr>
              <a:t>аденоассоциированных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(AAV)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вирусов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1354016"/>
            <a:ext cx="6224954" cy="5328138"/>
          </a:xfrm>
        </p:spPr>
      </p:pic>
      <p:sp>
        <p:nvSpPr>
          <p:cNvPr id="5" name="TextBox 4"/>
          <p:cNvSpPr txBox="1"/>
          <p:nvPr/>
        </p:nvSpPr>
        <p:spPr>
          <a:xfrm>
            <a:off x="6778869" y="1389185"/>
            <a:ext cx="5187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Аденоассоциированный вирус (АА</a:t>
            </a:r>
            <a:r>
              <a:rPr lang="en-US" b="1" dirty="0" smtClean="0"/>
              <a:t>V) –</a:t>
            </a:r>
            <a:r>
              <a:rPr lang="ru-RU" b="1" dirty="0" smtClean="0"/>
              <a:t> вирус человека, содержит </a:t>
            </a:r>
            <a:r>
              <a:rPr lang="ru-RU" b="1" dirty="0" err="1" smtClean="0"/>
              <a:t>одноцепочечную</a:t>
            </a:r>
            <a:r>
              <a:rPr lang="ru-RU" b="1" dirty="0" smtClean="0"/>
              <a:t> ДНК (4,7 тыс. оснований); цепь ДНК двух видов: (+) и (-) в равных пропорциях.</a:t>
            </a:r>
          </a:p>
          <a:p>
            <a:pPr algn="just"/>
            <a:r>
              <a:rPr lang="ru-RU" b="1" dirty="0" smtClean="0"/>
              <a:t>   Липидной оболочки нет, только капсид.</a:t>
            </a:r>
          </a:p>
          <a:p>
            <a:pPr algn="just"/>
            <a:r>
              <a:rPr lang="ru-RU" b="1" dirty="0" smtClean="0"/>
              <a:t>   Не содержит собственной системы репликации, поэтому его размножение зависит от присутствия «вирусов-помощников» – аденовируса или вируса герпеса.</a:t>
            </a:r>
          </a:p>
          <a:p>
            <a:pPr algn="just"/>
            <a:r>
              <a:rPr lang="ru-RU" b="1" dirty="0" smtClean="0"/>
              <a:t>   Может жить  в различных клетках человека – печени, мышц, головного мозга. Обладает способностью включаться в специфический сайт (место) на хромосоме 19, что очень удобно для генной терапии, т.к. </a:t>
            </a:r>
            <a:r>
              <a:rPr lang="ru-RU" b="1" dirty="0" err="1" smtClean="0"/>
              <a:t>трансген</a:t>
            </a:r>
            <a:r>
              <a:rPr lang="ru-RU" b="1" dirty="0" smtClean="0"/>
              <a:t>, переносимый с АА</a:t>
            </a:r>
            <a:r>
              <a:rPr lang="en-US" b="1" dirty="0" smtClean="0"/>
              <a:t>V</a:t>
            </a:r>
            <a:r>
              <a:rPr lang="ru-RU" b="1" dirty="0" smtClean="0"/>
              <a:t>, может постоянно </a:t>
            </a:r>
            <a:r>
              <a:rPr lang="ru-RU" b="1" dirty="0" err="1" smtClean="0"/>
              <a:t>экспрессироваться</a:t>
            </a:r>
            <a:r>
              <a:rPr lang="ru-RU" b="1" dirty="0" smtClean="0"/>
              <a:t> в составе данной хромосомы человека.</a:t>
            </a:r>
          </a:p>
          <a:p>
            <a:pPr algn="just"/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Имеет важное преимущество в генной терапии  перед </a:t>
            </a:r>
            <a:r>
              <a:rPr lang="ru-RU" b="1" dirty="0" err="1" smtClean="0">
                <a:solidFill>
                  <a:srgbClr val="FF0000"/>
                </a:solidFill>
              </a:rPr>
              <a:t>ретровирусами</a:t>
            </a:r>
            <a:r>
              <a:rPr lang="ru-RU" b="1" dirty="0" smtClean="0">
                <a:solidFill>
                  <a:srgbClr val="FF0000"/>
                </a:solidFill>
              </a:rPr>
              <a:t> -  он способен проникать в ядра неделящихся клеток.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0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2"/>
            <a:ext cx="10515600" cy="96715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Жизненный цикл аденоассоциированного вируса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38" y="1046286"/>
            <a:ext cx="9653954" cy="5460022"/>
          </a:xfrm>
        </p:spPr>
      </p:pic>
      <p:sp>
        <p:nvSpPr>
          <p:cNvPr id="5" name="TextBox 4"/>
          <p:cNvSpPr txBox="1"/>
          <p:nvPr/>
        </p:nvSpPr>
        <p:spPr>
          <a:xfrm>
            <a:off x="8493369" y="5574323"/>
            <a:ext cx="250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ШШШШШШШШШШШШШШШШШШШШШШШШШШШ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144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5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Кто нам мешает, тот нам и поможет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835269"/>
            <a:ext cx="5744308" cy="5820507"/>
          </a:xfrm>
        </p:spPr>
      </p:pic>
      <p:sp>
        <p:nvSpPr>
          <p:cNvPr id="5" name="TextBox 4"/>
          <p:cNvSpPr txBox="1"/>
          <p:nvPr/>
        </p:nvSpPr>
        <p:spPr>
          <a:xfrm>
            <a:off x="6365631" y="852854"/>
            <a:ext cx="56710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Использование аденовируса в качестве вектора для доставки </a:t>
            </a:r>
            <a:r>
              <a:rPr lang="ru-RU" sz="2000" b="1" dirty="0" err="1" smtClean="0"/>
              <a:t>трансгена</a:t>
            </a:r>
            <a:r>
              <a:rPr lang="ru-RU" sz="2000" b="1" dirty="0" smtClean="0"/>
              <a:t> в клетки сопряжено </a:t>
            </a:r>
            <a:r>
              <a:rPr lang="ru-RU" sz="2000" b="1" smtClean="0"/>
              <a:t>с  серьезной </a:t>
            </a:r>
            <a:r>
              <a:rPr lang="ru-RU" sz="2000" b="1" dirty="0" smtClean="0"/>
              <a:t>проблемой. Дело в том, что</a:t>
            </a:r>
          </a:p>
          <a:p>
            <a:r>
              <a:rPr lang="ru-RU" sz="2000" b="1" dirty="0" smtClean="0"/>
              <a:t> вирусные белки обладают высокой иммуногенностью, что представляет большой риск для пациентов.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Кроме того, аденовирусные инфекции часто приводят к гибели клеток хозяйского организма.</a:t>
            </a:r>
          </a:p>
          <a:p>
            <a:r>
              <a:rPr lang="ru-RU" sz="2000" b="1" dirty="0" smtClean="0"/>
              <a:t>   Однако эти негативные побочные эффекты аденовирусов используются для создания агентов, убивающих раковые клетки.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Были сконструированы специальные виды (штаммы) аденовирусов, которые размножаются преимущественно в опухолевых клетках. </a:t>
            </a:r>
            <a:endParaRPr lang="ru-RU" sz="2000" b="1" dirty="0"/>
          </a:p>
        </p:txBody>
      </p:sp>
      <p:sp>
        <p:nvSpPr>
          <p:cNvPr id="6" name="Стрелка вниз 5"/>
          <p:cNvSpPr/>
          <p:nvPr/>
        </p:nvSpPr>
        <p:spPr>
          <a:xfrm rot="1530213">
            <a:off x="5220617" y="1724917"/>
            <a:ext cx="455630" cy="198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3" y="1"/>
            <a:ext cx="11983915" cy="7913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«Он так и дотронулся до мира, но мир был тронут им»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74626"/>
            <a:ext cx="5905500" cy="4000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1" y="674627"/>
            <a:ext cx="53340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24" y="4967654"/>
            <a:ext cx="11611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Дэвид </a:t>
            </a:r>
            <a:r>
              <a:rPr lang="ru-RU" b="1" dirty="0" err="1" smtClean="0"/>
              <a:t>Веттер</a:t>
            </a:r>
            <a:r>
              <a:rPr lang="ru-RU" b="1" dirty="0" smtClean="0"/>
              <a:t> (США) – мальчик страдавший от редкого генетического заболевания – «тяжелого комбинированного иммунодефицита» (</a:t>
            </a:r>
            <a:r>
              <a:rPr lang="en-US" b="1" dirty="0" smtClean="0"/>
              <a:t>SCID </a:t>
            </a:r>
            <a:r>
              <a:rPr lang="ru-RU" b="1" dirty="0" smtClean="0"/>
              <a:t>или ТКИД), при котором практически полностью нарушена иммунная система организма. Причина: мутация обеих копий гена </a:t>
            </a:r>
            <a:r>
              <a:rPr lang="en-US" b="1" dirty="0" smtClean="0"/>
              <a:t>ADA</a:t>
            </a:r>
            <a:r>
              <a:rPr lang="ru-RU" b="1" dirty="0" smtClean="0"/>
              <a:t> на 20-й хромосоме. </a:t>
            </a:r>
          </a:p>
          <a:p>
            <a:r>
              <a:rPr lang="ru-RU" b="1" dirty="0" smtClean="0"/>
              <a:t>     Был вынужден постоянно находиться в абсолютно стерильной камере (т.наз. «мальчик в пузыре»). </a:t>
            </a:r>
          </a:p>
          <a:p>
            <a:r>
              <a:rPr lang="ru-RU" b="1" dirty="0" smtClean="0"/>
              <a:t>     Дожил до 12-летнего возраста и умер после пересадки ему костного мозга от его старшей сестры. Заранее не было установлено, что клетки ее мозга поражены герпетическим вирусом Эпштейна-</a:t>
            </a:r>
            <a:r>
              <a:rPr lang="ru-RU" b="1" dirty="0" err="1" smtClean="0"/>
              <a:t>Барр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319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8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Успешный случай генной терапии ТКИД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3" y="1108073"/>
            <a:ext cx="3676019" cy="5547703"/>
          </a:xfrm>
        </p:spPr>
      </p:pic>
      <p:sp>
        <p:nvSpPr>
          <p:cNvPr id="6" name="TextBox 5"/>
          <p:cNvSpPr txBox="1"/>
          <p:nvPr/>
        </p:nvSpPr>
        <p:spPr>
          <a:xfrm>
            <a:off x="4281854" y="1108073"/>
            <a:ext cx="74031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При генетическом дефекте гена, </a:t>
            </a:r>
            <a:r>
              <a:rPr lang="ru-RU" sz="2000" b="1" dirty="0" smtClean="0"/>
              <a:t>кодирующего </a:t>
            </a:r>
            <a:r>
              <a:rPr lang="ru-RU" sz="2000" b="1" dirty="0" smtClean="0"/>
              <a:t>фермент </a:t>
            </a:r>
            <a:r>
              <a:rPr lang="en-US" sz="2000" b="1" dirty="0" smtClean="0"/>
              <a:t>ADA (</a:t>
            </a:r>
            <a:r>
              <a:rPr lang="ru-RU" sz="2000" b="1" dirty="0" err="1" smtClean="0"/>
              <a:t>аденозиндезаминаза</a:t>
            </a:r>
            <a:r>
              <a:rPr lang="ru-RU" sz="2000" b="1" dirty="0" smtClean="0"/>
              <a:t>), нарушается процесс образования </a:t>
            </a:r>
            <a:r>
              <a:rPr lang="ru-RU" sz="2000" b="1" dirty="0" err="1" smtClean="0"/>
              <a:t>дезоксирибонуклеотидов</a:t>
            </a:r>
            <a:r>
              <a:rPr lang="ru-RU" sz="2000" b="1" dirty="0" smtClean="0"/>
              <a:t> из </a:t>
            </a:r>
            <a:r>
              <a:rPr lang="ru-RU" sz="2000" b="1" dirty="0" err="1" smtClean="0"/>
              <a:t>рибонуклеотидов</a:t>
            </a:r>
            <a:r>
              <a:rPr lang="ru-RU" sz="2000" b="1" dirty="0" smtClean="0"/>
              <a:t>. В результате снижается образование Т-лимфоцитов – важных компонентов системы приобретенного иммунитета.</a:t>
            </a:r>
          </a:p>
          <a:p>
            <a:r>
              <a:rPr lang="ru-RU" sz="2000" b="1" dirty="0" smtClean="0"/>
              <a:t>     4-летняя </a:t>
            </a:r>
            <a:r>
              <a:rPr lang="ru-RU" sz="2000" b="1" dirty="0" err="1" smtClean="0"/>
              <a:t>Ашанти</a:t>
            </a:r>
            <a:r>
              <a:rPr lang="ru-RU" sz="2000" b="1" dirty="0" smtClean="0"/>
              <a:t> Де Сильва была первой пациенткой, которая успешно прошла курс генной терапии.</a:t>
            </a:r>
          </a:p>
          <a:p>
            <a:r>
              <a:rPr lang="ru-RU" sz="2000" b="1" dirty="0" smtClean="0"/>
              <a:t>     Первоначальное лечение заключалось в постоянном введении препарата дефицитного фермента – А</a:t>
            </a:r>
            <a:r>
              <a:rPr lang="en-US" sz="2000" b="1" dirty="0" smtClean="0"/>
              <a:t>DA</a:t>
            </a:r>
            <a:r>
              <a:rPr lang="ru-RU" sz="2000" b="1" dirty="0" smtClean="0"/>
              <a:t> в кровяное русло. Такое лечение надо было проводить пожизненно.</a:t>
            </a:r>
          </a:p>
          <a:p>
            <a:r>
              <a:rPr lang="ru-RU" sz="2000" b="1" dirty="0" smtClean="0"/>
              <a:t>     Для генной терапии из ее крови выделили большое количество Т-лимфоцитов. В эти клетки ввели вирус, содержащий ген А</a:t>
            </a:r>
            <a:r>
              <a:rPr lang="en-US" sz="2000" b="1" dirty="0" smtClean="0"/>
              <a:t>D</a:t>
            </a:r>
            <a:r>
              <a:rPr lang="ru-RU" sz="2000" b="1" dirty="0" smtClean="0"/>
              <a:t>А, после чего эти клетки ввели обратно в ее кровяное русло.</a:t>
            </a:r>
          </a:p>
          <a:p>
            <a:r>
              <a:rPr lang="ru-RU" sz="2000" b="1" dirty="0" smtClean="0"/>
              <a:t>     В итоге, часть Т-лимфоцитов действительно начали синтезировать фермент А</a:t>
            </a:r>
            <a:r>
              <a:rPr lang="en-US" sz="2000" b="1" dirty="0" smtClean="0"/>
              <a:t>D</a:t>
            </a:r>
            <a:r>
              <a:rPr lang="ru-RU" sz="2000" b="1" dirty="0" smtClean="0"/>
              <a:t>А.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По последним данным, 17- летняя девочка остается здоровой.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4105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8968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Использование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плазмид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 генной терапии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764931"/>
            <a:ext cx="4818185" cy="5811715"/>
          </a:xfrm>
        </p:spPr>
      </p:pic>
      <p:sp>
        <p:nvSpPr>
          <p:cNvPr id="5" name="TextBox 4"/>
          <p:cNvSpPr txBox="1"/>
          <p:nvPr/>
        </p:nvSpPr>
        <p:spPr>
          <a:xfrm>
            <a:off x="5424854" y="808892"/>
            <a:ext cx="65942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</a:t>
            </a:r>
            <a:r>
              <a:rPr lang="ru-RU" b="1" dirty="0" err="1" smtClean="0">
                <a:solidFill>
                  <a:srgbClr val="FF0000"/>
                </a:solidFill>
              </a:rPr>
              <a:t>Плазмиды</a:t>
            </a:r>
            <a:r>
              <a:rPr lang="ru-RU" b="1" dirty="0" smtClean="0"/>
              <a:t> – небольшие молекулы ДНК (чаще всего кольцевые </a:t>
            </a:r>
            <a:r>
              <a:rPr lang="ru-RU" b="1" dirty="0" err="1" smtClean="0"/>
              <a:t>двухцепочечные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    Они являются перспективным инструментом для генной терапии. Разработаны методики вставления нужного гена в ДНК </a:t>
            </a:r>
            <a:r>
              <a:rPr lang="ru-RU" b="1" dirty="0" err="1" smtClean="0"/>
              <a:t>плазмиды</a:t>
            </a:r>
            <a:r>
              <a:rPr lang="ru-RU" b="1" dirty="0" smtClean="0"/>
              <a:t>. С помощью таких модифицированных </a:t>
            </a:r>
            <a:r>
              <a:rPr lang="ru-RU" b="1" dirty="0" err="1" smtClean="0"/>
              <a:t>плазмид</a:t>
            </a:r>
            <a:r>
              <a:rPr lang="ru-RU" b="1" dirty="0" smtClean="0"/>
              <a:t> в клетки можно доставлять гены тех белков, которых недостает в клетках пациента.</a:t>
            </a:r>
          </a:p>
          <a:p>
            <a:r>
              <a:rPr lang="ru-RU" b="1" dirty="0" smtClean="0"/>
              <a:t>     Доставка может осуществляться путем простых внутримышечных инъекций. При этом значительная часть мышечных клеток поглощает ДНК  и производит кодируемый им белок в течение по крайней мере нескольких недель.</a:t>
            </a:r>
          </a:p>
          <a:p>
            <a:r>
              <a:rPr lang="ru-RU" b="1" dirty="0" smtClean="0"/>
              <a:t>     Для повышения эффективности инъекций используется техника </a:t>
            </a:r>
            <a:r>
              <a:rPr lang="ru-RU" b="1" dirty="0" err="1" smtClean="0">
                <a:solidFill>
                  <a:srgbClr val="FF0000"/>
                </a:solidFill>
              </a:rPr>
              <a:t>электропорации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/>
              <a:t> </a:t>
            </a:r>
            <a:r>
              <a:rPr lang="ru-RU" b="1" dirty="0" smtClean="0"/>
              <a:t>    - под воздействием импульсов электрического тока в клеточных мембранах  тканей-мишеней (мышцы) образуются временные отверстия, через которые и проникает ДНК модифицированной </a:t>
            </a:r>
            <a:r>
              <a:rPr lang="ru-RU" b="1" dirty="0" err="1" smtClean="0"/>
              <a:t>плазмиды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Другое направление – ДНК, несущая нужный ген, упаковывается в </a:t>
            </a:r>
            <a:r>
              <a:rPr lang="ru-RU" b="1" dirty="0" smtClean="0">
                <a:solidFill>
                  <a:srgbClr val="FF0000"/>
                </a:solidFill>
              </a:rPr>
              <a:t>липидные пузырьки</a:t>
            </a:r>
            <a:r>
              <a:rPr lang="ru-RU" b="1" dirty="0" smtClean="0"/>
              <a:t>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025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09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Фармакогеномика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8" y="657225"/>
            <a:ext cx="3692769" cy="5690821"/>
          </a:xfrm>
        </p:spPr>
      </p:pic>
      <p:sp>
        <p:nvSpPr>
          <p:cNvPr id="5" name="TextBox 4"/>
          <p:cNvSpPr txBox="1"/>
          <p:nvPr/>
        </p:nvSpPr>
        <p:spPr>
          <a:xfrm>
            <a:off x="3842238" y="720969"/>
            <a:ext cx="82002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err="1" smtClean="0"/>
              <a:t>Фармакогеномика</a:t>
            </a:r>
            <a:r>
              <a:rPr lang="ru-RU" sz="2000" b="1" dirty="0" smtClean="0"/>
              <a:t> изучает роль отдельных генов, их групп или всего генома в реакциях организма на лекарственные средства.</a:t>
            </a:r>
          </a:p>
          <a:p>
            <a:r>
              <a:rPr lang="ru-RU" sz="2000" b="1" dirty="0" smtClean="0"/>
              <a:t>     В организме человека существует множество генов, с которыми конкретное лекарство взаимодействует </a:t>
            </a:r>
            <a:r>
              <a:rPr lang="ru-RU" sz="2000" b="1" dirty="0" smtClean="0">
                <a:solidFill>
                  <a:srgbClr val="FF0000"/>
                </a:solidFill>
              </a:rPr>
              <a:t>непосредственно</a:t>
            </a:r>
            <a:r>
              <a:rPr lang="ru-RU" sz="2000" b="1" dirty="0" smtClean="0"/>
              <a:t>, и еще большее множество генов, на которые лекарство действует </a:t>
            </a:r>
            <a:r>
              <a:rPr lang="ru-RU" sz="2000" b="1" dirty="0" smtClean="0">
                <a:solidFill>
                  <a:srgbClr val="FF0000"/>
                </a:solidFill>
              </a:rPr>
              <a:t>опосредованно</a:t>
            </a:r>
            <a:r>
              <a:rPr lang="ru-RU" sz="2000" b="1" dirty="0" smtClean="0"/>
              <a:t> (например, через многочисленные механизмы регуляции).</a:t>
            </a:r>
          </a:p>
          <a:p>
            <a:r>
              <a:rPr lang="ru-RU" sz="2000" b="1" dirty="0" smtClean="0"/>
              <a:t>     Эффективность или, напротив, токсичность того или иного лекарства определяется как экспрессией конкретных генов, так и полиморфизмом генов, кодирующих белки, которые влияют на чувствительность к лекарству косвенно.</a:t>
            </a:r>
          </a:p>
          <a:p>
            <a:r>
              <a:rPr lang="ru-RU" sz="2000" b="1" dirty="0" smtClean="0"/>
              <a:t>     В настоящее время фармацевтические и биотехнологические компании разных стран исследуют корреляции между </a:t>
            </a:r>
            <a:r>
              <a:rPr lang="ru-RU" sz="2000" b="1" dirty="0" err="1" smtClean="0">
                <a:solidFill>
                  <a:srgbClr val="00B050"/>
                </a:solidFill>
              </a:rPr>
              <a:t>однонуклеотидным</a:t>
            </a:r>
            <a:r>
              <a:rPr lang="ru-RU" sz="2000" b="1" dirty="0" smtClean="0">
                <a:solidFill>
                  <a:srgbClr val="00B050"/>
                </a:solidFill>
              </a:rPr>
              <a:t> полиморфизмом (ОНП) </a:t>
            </a:r>
            <a:r>
              <a:rPr lang="ru-RU" sz="2000" b="1" dirty="0" smtClean="0"/>
              <a:t>и вариациями в реакциях организма на лекарства.</a:t>
            </a:r>
          </a:p>
          <a:p>
            <a:r>
              <a:rPr lang="ru-RU" sz="2000" b="1" dirty="0" smtClean="0"/>
              <a:t>     Этот очень перспективный подход. Он ведет к созданию медицины будущего – «</a:t>
            </a:r>
            <a:r>
              <a:rPr lang="ru-RU" sz="2000" b="1" dirty="0" smtClean="0">
                <a:solidFill>
                  <a:srgbClr val="FF0000"/>
                </a:solidFill>
              </a:rPr>
              <a:t>персонифицированной медицины</a:t>
            </a:r>
            <a:r>
              <a:rPr lang="ru-RU" sz="2000" b="1" dirty="0" smtClean="0"/>
              <a:t>». В ней лекарственные средства будут оптимизироваться с учетом генетических особенностей конкретного пациента.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6492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71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Однонуклеотидный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полиморфизм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477"/>
            <a:ext cx="6242304" cy="5943600"/>
          </a:xfrm>
        </p:spPr>
      </p:pic>
      <p:sp>
        <p:nvSpPr>
          <p:cNvPr id="5" name="TextBox 4"/>
          <p:cNvSpPr txBox="1"/>
          <p:nvPr/>
        </p:nvSpPr>
        <p:spPr>
          <a:xfrm>
            <a:off x="6242304" y="835269"/>
            <a:ext cx="58207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err="1" smtClean="0"/>
              <a:t>Однонуклеотидный</a:t>
            </a:r>
            <a:r>
              <a:rPr lang="ru-RU" sz="2000" b="1" dirty="0" smtClean="0"/>
              <a:t> полиморфизм (</a:t>
            </a:r>
            <a:r>
              <a:rPr lang="en-US" sz="2000" b="1" dirty="0" smtClean="0"/>
              <a:t>SNP,</a:t>
            </a:r>
            <a:r>
              <a:rPr lang="ru-RU" sz="2000" b="1" dirty="0" smtClean="0"/>
              <a:t>читается как </a:t>
            </a:r>
            <a:r>
              <a:rPr lang="ru-RU" sz="2000" b="1" dirty="0" err="1"/>
              <a:t>с</a:t>
            </a:r>
            <a:r>
              <a:rPr lang="ru-RU" sz="2000" b="1" dirty="0" err="1" smtClean="0"/>
              <a:t>нип</a:t>
            </a:r>
            <a:r>
              <a:rPr lang="ru-RU" sz="2000" b="1" dirty="0" smtClean="0"/>
              <a:t>) – отличия последовательности ДНК в один нуклеотид (</a:t>
            </a:r>
            <a:r>
              <a:rPr lang="en-US" sz="2000" b="1" dirty="0" smtClean="0"/>
              <a:t>A, T, G, C) </a:t>
            </a:r>
            <a:r>
              <a:rPr lang="ru-RU" sz="2000" b="1" dirty="0" smtClean="0"/>
              <a:t>между гомологичными участками гомологичных хромосом. Возникает в результате точечных мутаций. </a:t>
            </a:r>
          </a:p>
          <a:p>
            <a:r>
              <a:rPr lang="ru-RU" sz="2000" b="1" dirty="0" smtClean="0"/>
              <a:t>   Если 2 последовательности ДНК (</a:t>
            </a:r>
            <a:r>
              <a:rPr lang="en-US" sz="2000" b="1" dirty="0" smtClean="0"/>
              <a:t>GG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/>
              <a:t>AACTG)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(GG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/>
              <a:t>AACTG) </a:t>
            </a:r>
            <a:r>
              <a:rPr lang="ru-RU" sz="2000" b="1" dirty="0" smtClean="0"/>
              <a:t>отличаются на 1 нуклеотид, то в этом случае говорят о наличии двух аллелей: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ru-RU" sz="2000" b="1" dirty="0" smtClean="0"/>
              <a:t> и 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Разнообразие последовательностей ДНК в человеческой популяции , возможно, объясняет индивидуальные особенности протекания заболеваний, реакций организма на инфекции, вакцины, способности к различным видам спорта  и т.п.</a:t>
            </a:r>
          </a:p>
          <a:p>
            <a:r>
              <a:rPr lang="ru-RU" sz="2000" b="1" dirty="0" smtClean="0"/>
              <a:t>   Исследования </a:t>
            </a:r>
            <a:r>
              <a:rPr lang="en-US" sz="2000" b="1" dirty="0" smtClean="0"/>
              <a:t>SNP</a:t>
            </a:r>
            <a:r>
              <a:rPr lang="ru-RU" sz="2000" b="1" dirty="0" smtClean="0"/>
              <a:t> проводит международный проект </a:t>
            </a:r>
            <a:r>
              <a:rPr lang="en-US" sz="2000" b="1" dirty="0" err="1" smtClean="0"/>
              <a:t>HapMap</a:t>
            </a:r>
            <a:r>
              <a:rPr lang="en-US" sz="2000" b="1" dirty="0" smtClean="0"/>
              <a:t>. </a:t>
            </a:r>
            <a:r>
              <a:rPr lang="ru-RU" sz="2000" b="1" dirty="0" smtClean="0"/>
              <a:t>Результаты публикуются в открытых базах данных: </a:t>
            </a:r>
            <a:r>
              <a:rPr lang="en-US" sz="2000" b="1" dirty="0" err="1" smtClean="0"/>
              <a:t>dpSNP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SNPedia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др.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071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92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SARS-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CoV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: spike proteins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1" y="879231"/>
            <a:ext cx="6737825" cy="5526812"/>
          </a:xfrm>
        </p:spPr>
      </p:pic>
      <p:sp>
        <p:nvSpPr>
          <p:cNvPr id="5" name="TextBox 4"/>
          <p:cNvSpPr txBox="1"/>
          <p:nvPr/>
        </p:nvSpPr>
        <p:spPr>
          <a:xfrm>
            <a:off x="6954715" y="712177"/>
            <a:ext cx="50819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Коронавирус</a:t>
            </a:r>
            <a:r>
              <a:rPr lang="ru-RU" sz="2800" b="1" dirty="0" smtClean="0"/>
              <a:t> присоединяется к клетке с помощью «шипов» – </a:t>
            </a:r>
            <a:r>
              <a:rPr lang="en-US" sz="2800" b="1" dirty="0" smtClean="0"/>
              <a:t>spike proteins.</a:t>
            </a:r>
          </a:p>
          <a:p>
            <a:r>
              <a:rPr lang="ru-RU" sz="2800" b="1" dirty="0" smtClean="0"/>
              <a:t>Этот белок шипа состоит из двух субъединиц – </a:t>
            </a:r>
            <a:r>
              <a:rPr lang="en-US" sz="2800" b="1" dirty="0" smtClean="0"/>
              <a:t>S1 </a:t>
            </a:r>
            <a:r>
              <a:rPr lang="ru-RU" sz="2800" b="1" dirty="0" smtClean="0"/>
              <a:t>и </a:t>
            </a:r>
            <a:r>
              <a:rPr lang="en-US" sz="2800" b="1" dirty="0" smtClean="0"/>
              <a:t>S2.</a:t>
            </a:r>
            <a:endParaRPr lang="ru-RU" sz="2800" b="1" dirty="0" smtClean="0"/>
          </a:p>
          <a:p>
            <a:r>
              <a:rPr lang="ru-RU" sz="2800" b="1" dirty="0" smtClean="0"/>
              <a:t>В присоединении к клетке участвует субъединица </a:t>
            </a:r>
            <a:r>
              <a:rPr lang="en-US" sz="2800" b="1" dirty="0" smtClean="0"/>
              <a:t>S1.</a:t>
            </a:r>
          </a:p>
          <a:p>
            <a:r>
              <a:rPr lang="ru-RU" sz="2800" b="1" dirty="0" smtClean="0"/>
              <a:t>Ген субъединицы </a:t>
            </a:r>
            <a:r>
              <a:rPr lang="en-US" sz="2800" b="1" dirty="0" smtClean="0"/>
              <a:t>S1 </a:t>
            </a:r>
            <a:r>
              <a:rPr lang="ru-RU" sz="2800" b="1" dirty="0" smtClean="0"/>
              <a:t>отличается высокой частотой мутаций, порядка 3·10⁻⁴ замен нуклеотидов в год/сайт.</a:t>
            </a:r>
          </a:p>
          <a:p>
            <a:r>
              <a:rPr lang="ru-RU" sz="2800" b="1" dirty="0" smtClean="0"/>
              <a:t>Ген субъединицы </a:t>
            </a:r>
            <a:r>
              <a:rPr lang="en-US" sz="2800" b="1" dirty="0" smtClean="0"/>
              <a:t>S2 – </a:t>
            </a:r>
            <a:r>
              <a:rPr lang="ru-RU" sz="2800" b="1" dirty="0" err="1" smtClean="0"/>
              <a:t>высококонсервативен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9570" y="6018415"/>
            <a:ext cx="20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Protein Data Bank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13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Точечные мутации – причина ОНП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791308"/>
            <a:ext cx="11684977" cy="4121253"/>
          </a:xfrm>
        </p:spPr>
      </p:pic>
      <p:sp>
        <p:nvSpPr>
          <p:cNvPr id="5" name="TextBox 4"/>
          <p:cNvSpPr txBox="1"/>
          <p:nvPr/>
        </p:nvSpPr>
        <p:spPr>
          <a:xfrm>
            <a:off x="3716216" y="5103703"/>
            <a:ext cx="2280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Синонимичный ОНП </a:t>
            </a:r>
            <a:r>
              <a:rPr lang="ru-RU" b="1" dirty="0" smtClean="0"/>
              <a:t>– не изменяет аминокислотную последовательность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4954" y="5055577"/>
            <a:ext cx="574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Несинонимичный</a:t>
            </a:r>
            <a:r>
              <a:rPr lang="ru-RU" b="1" dirty="0" smtClean="0">
                <a:solidFill>
                  <a:srgbClr val="0070C0"/>
                </a:solidFill>
              </a:rPr>
              <a:t> ОНП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556738"/>
            <a:ext cx="208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Nonsense</a:t>
            </a:r>
          </a:p>
          <a:p>
            <a:r>
              <a:rPr lang="ru-RU" b="1" dirty="0" smtClean="0"/>
              <a:t>Обрыв цепи белка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76846" y="5567925"/>
            <a:ext cx="378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Missense</a:t>
            </a:r>
          </a:p>
          <a:p>
            <a:pPr algn="ctr"/>
            <a:r>
              <a:rPr lang="ru-RU" b="1" dirty="0" smtClean="0"/>
              <a:t>Измененный кодон кодирует другую аминокислоту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3480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18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Фармакогеномика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. Конкретные примеры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7" y="703384"/>
            <a:ext cx="5627076" cy="272561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25" y="703384"/>
            <a:ext cx="6191298" cy="60403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219808" y="3147647"/>
            <a:ext cx="556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лечения раковых заболеваний часто используются производные </a:t>
            </a:r>
            <a:r>
              <a:rPr lang="ru-RU" b="1" dirty="0" err="1" smtClean="0"/>
              <a:t>тиопурина</a:t>
            </a:r>
            <a:r>
              <a:rPr lang="ru-RU" b="1" dirty="0" smtClean="0"/>
              <a:t> (</a:t>
            </a:r>
            <a:r>
              <a:rPr lang="ru-RU" b="1" dirty="0" err="1" smtClean="0"/>
              <a:t>азатиоприн</a:t>
            </a:r>
            <a:r>
              <a:rPr lang="ru-RU" b="1" dirty="0" smtClean="0"/>
              <a:t>, </a:t>
            </a:r>
            <a:r>
              <a:rPr lang="ru-RU" b="1" dirty="0" err="1" smtClean="0"/>
              <a:t>меркаптопурин</a:t>
            </a:r>
            <a:r>
              <a:rPr lang="ru-RU" b="1" dirty="0"/>
              <a:t> </a:t>
            </a:r>
            <a:r>
              <a:rPr lang="ru-RU" b="1" dirty="0" smtClean="0"/>
              <a:t>и </a:t>
            </a:r>
            <a:r>
              <a:rPr lang="ru-RU" b="1" dirty="0" err="1" smtClean="0"/>
              <a:t>тиогуанин</a:t>
            </a:r>
            <a:r>
              <a:rPr lang="ru-RU" b="1" dirty="0" smtClean="0"/>
              <a:t>). </a:t>
            </a:r>
          </a:p>
          <a:p>
            <a:r>
              <a:rPr lang="ru-RU" b="1" dirty="0" smtClean="0"/>
              <a:t>Фермент </a:t>
            </a:r>
            <a:r>
              <a:rPr lang="ru-RU" b="1" dirty="0" err="1" smtClean="0"/>
              <a:t>тиопурин</a:t>
            </a:r>
            <a:r>
              <a:rPr lang="ru-RU" b="1" dirty="0" smtClean="0"/>
              <a:t>-метил-</a:t>
            </a:r>
            <a:r>
              <a:rPr lang="ru-RU" b="1" dirty="0" err="1" smtClean="0"/>
              <a:t>трансфераза</a:t>
            </a:r>
            <a:r>
              <a:rPr lang="ru-RU" b="1" dirty="0" smtClean="0"/>
              <a:t> (ТПМТ) инактивирует эти соединения. </a:t>
            </a:r>
            <a:endParaRPr lang="ru-RU" b="1" dirty="0"/>
          </a:p>
          <a:p>
            <a:r>
              <a:rPr lang="ru-RU" b="1" dirty="0" smtClean="0"/>
              <a:t>У больных с наследственным снижением активности ТПМТ стандартные дозы этих лекарств могут оказаться высокотоксичными и даже привести к летальному исходу. Необходимо снижение доз в 2-4 раза.</a:t>
            </a:r>
          </a:p>
          <a:p>
            <a:r>
              <a:rPr lang="ru-RU" b="1" dirty="0" smtClean="0"/>
              <a:t>На схеме приведены точечные мутации, приводящие к снижению активности данного фермента.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17223" y="1371600"/>
            <a:ext cx="414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Нормальная активность фермента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7224" y="6312877"/>
            <a:ext cx="405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Сниженная активность фермента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5917223" y="2154115"/>
            <a:ext cx="420516" cy="4176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917223" y="3525772"/>
            <a:ext cx="420516" cy="4045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917223" y="5934752"/>
            <a:ext cx="420516" cy="3781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2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99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Полиморфизм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алкогольдегидрогеназы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1" y="764075"/>
            <a:ext cx="10515600" cy="3047880"/>
          </a:xfrm>
        </p:spPr>
      </p:pic>
      <p:sp>
        <p:nvSpPr>
          <p:cNvPr id="5" name="TextBox 4"/>
          <p:cNvSpPr txBox="1"/>
          <p:nvPr/>
        </p:nvSpPr>
        <p:spPr>
          <a:xfrm>
            <a:off x="369276" y="3811955"/>
            <a:ext cx="114212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err="1" smtClean="0"/>
              <a:t>Алкогольдегирогеназа</a:t>
            </a:r>
            <a:r>
              <a:rPr lang="ru-RU" sz="2000" b="1" dirty="0" smtClean="0"/>
              <a:t> (АДГ) катализирует окисление этанола в ацетальдегид (уксусный альдегид).</a:t>
            </a:r>
          </a:p>
          <a:p>
            <a:r>
              <a:rPr lang="ru-RU" sz="2000" b="1" dirty="0" smtClean="0"/>
              <a:t>     Ген АДГ существ</a:t>
            </a:r>
            <a:r>
              <a:rPr lang="ru-RU" sz="2000" b="1" dirty="0"/>
              <a:t>у</a:t>
            </a:r>
            <a:r>
              <a:rPr lang="ru-RU" sz="2000" b="1" dirty="0" smtClean="0"/>
              <a:t>ет в виде различных аллельных форм. </a:t>
            </a:r>
          </a:p>
          <a:p>
            <a:r>
              <a:rPr lang="ru-RU" sz="2000" b="1" dirty="0" smtClean="0"/>
              <a:t>     Одна из аллельных форм</a:t>
            </a:r>
            <a:r>
              <a:rPr lang="ru-RU" sz="2000" b="1" dirty="0"/>
              <a:t>,</a:t>
            </a:r>
            <a:r>
              <a:rPr lang="ru-RU" sz="2000" b="1" dirty="0" smtClean="0"/>
              <a:t> А,  характеризуется заменой </a:t>
            </a:r>
            <a:r>
              <a:rPr lang="en-US" sz="2000" b="1" dirty="0" smtClean="0"/>
              <a:t>G → A </a:t>
            </a:r>
            <a:r>
              <a:rPr lang="ru-RU" sz="2000" b="1" dirty="0" smtClean="0"/>
              <a:t>в положении цепи 141. Соответствующий фермент отличается высокой скоростью переработки спирта.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Это приводит к избыточному накоплению продукта реакции – ацетальдегида, который  </a:t>
            </a:r>
            <a:r>
              <a:rPr lang="ru-RU" sz="2000" b="1" dirty="0" err="1" smtClean="0"/>
              <a:t>высокотоксичен</a:t>
            </a:r>
            <a:r>
              <a:rPr lang="ru-RU" sz="2000" b="1" dirty="0" smtClean="0"/>
              <a:t> для организма.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По этой причине индивидуумы с </a:t>
            </a:r>
            <a:r>
              <a:rPr lang="ru-RU" sz="2000" b="1" dirty="0" err="1" smtClean="0"/>
              <a:t>аллелем</a:t>
            </a:r>
            <a:r>
              <a:rPr lang="ru-RU" sz="2000" b="1" dirty="0" smtClean="0"/>
              <a:t> А обладают </a:t>
            </a:r>
            <a:r>
              <a:rPr lang="ru-RU" sz="2000" b="1" dirty="0" smtClean="0">
                <a:solidFill>
                  <a:srgbClr val="FF0000"/>
                </a:solidFill>
              </a:rPr>
              <a:t>меньшей склонностью </a:t>
            </a:r>
            <a:r>
              <a:rPr lang="ru-RU" sz="2000" b="1" dirty="0" smtClean="0"/>
              <a:t>к алкоголизму.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3991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83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Полиморфизм ферментов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детоксикации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(Р-450)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747346"/>
            <a:ext cx="5691554" cy="5899639"/>
          </a:xfrm>
        </p:spPr>
      </p:pic>
      <p:sp>
        <p:nvSpPr>
          <p:cNvPr id="5" name="TextBox 4"/>
          <p:cNvSpPr txBox="1"/>
          <p:nvPr/>
        </p:nvSpPr>
        <p:spPr>
          <a:xfrm>
            <a:off x="6365630" y="1046285"/>
            <a:ext cx="57501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Для  </a:t>
            </a:r>
            <a:r>
              <a:rPr lang="ru-RU" b="1" dirty="0" smtClean="0"/>
              <a:t>   </a:t>
            </a:r>
            <a:r>
              <a:rPr lang="ru-RU" sz="2800" b="1" dirty="0" smtClean="0"/>
              <a:t>супер</a:t>
            </a:r>
            <a:r>
              <a:rPr lang="en-US" sz="2800" b="1" dirty="0" smtClean="0"/>
              <a:t>c</a:t>
            </a:r>
            <a:r>
              <a:rPr lang="ru-RU" sz="2800" b="1" dirty="0" err="1" smtClean="0"/>
              <a:t>емейства</a:t>
            </a:r>
            <a:r>
              <a:rPr lang="ru-RU" sz="2800" b="1" dirty="0" smtClean="0"/>
              <a:t> ферментов </a:t>
            </a:r>
            <a:r>
              <a:rPr lang="ru-RU" sz="2800" b="1" dirty="0" err="1" smtClean="0"/>
              <a:t>биотрансформации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цитохромы</a:t>
            </a:r>
            <a:r>
              <a:rPr lang="ru-RU" sz="2800" b="1" dirty="0" smtClean="0"/>
              <a:t> Р-450, </a:t>
            </a:r>
            <a:r>
              <a:rPr lang="en-US" sz="2800" b="1" dirty="0" smtClean="0"/>
              <a:t>CYT-450) </a:t>
            </a:r>
            <a:r>
              <a:rPr lang="ru-RU" sz="2800" b="1" dirty="0" smtClean="0"/>
              <a:t>известно около 60 генов. Они обнаружены во всех 3-х доменах жизни: у эукариот, бактерий и архей.</a:t>
            </a:r>
          </a:p>
          <a:p>
            <a:r>
              <a:rPr lang="ru-RU" sz="2800" b="1" dirty="0" smtClean="0"/>
              <a:t>   Одна из их важнейших функций – </a:t>
            </a:r>
            <a:r>
              <a:rPr lang="ru-RU" sz="2800" b="1" dirty="0" err="1" smtClean="0"/>
              <a:t>детоксикация</a:t>
            </a:r>
            <a:r>
              <a:rPr lang="ru-RU" sz="2800" b="1" dirty="0" smtClean="0"/>
              <a:t> чужеродных для организма веществ: ядов, лекарственных препаратов и др.</a:t>
            </a:r>
          </a:p>
          <a:p>
            <a:r>
              <a:rPr lang="ru-RU" sz="2800" b="1" dirty="0" smtClean="0"/>
              <a:t>   Все эти ферменты отличаются высокой степенью полиморфизма.</a:t>
            </a:r>
            <a:endParaRPr lang="ru-RU" sz="2800" b="1" dirty="0"/>
          </a:p>
        </p:txBody>
      </p:sp>
      <p:sp>
        <p:nvSpPr>
          <p:cNvPr id="6" name="Стрелка вниз 5"/>
          <p:cNvSpPr/>
          <p:nvPr/>
        </p:nvSpPr>
        <p:spPr>
          <a:xfrm rot="18086512">
            <a:off x="1175099" y="1311216"/>
            <a:ext cx="484632" cy="167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7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2"/>
            <a:ext cx="10515600" cy="8176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Цитохромы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(общие представления)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1041768"/>
            <a:ext cx="11095892" cy="4954585"/>
          </a:xfrm>
        </p:spPr>
      </p:pic>
      <p:sp>
        <p:nvSpPr>
          <p:cNvPr id="6" name="TextBox 5"/>
          <p:cNvSpPr txBox="1"/>
          <p:nvPr/>
        </p:nvSpPr>
        <p:spPr>
          <a:xfrm>
            <a:off x="4712677" y="5917223"/>
            <a:ext cx="270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Fe³⁺ + e⁻ = Fe²⁺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4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59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Подсемейство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цитохромов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CYP2D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7407" y="975946"/>
            <a:ext cx="8220807" cy="5201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   </a:t>
            </a:r>
            <a:r>
              <a:rPr lang="ru-RU" sz="2000" b="1" dirty="0" err="1" smtClean="0"/>
              <a:t>Цитохром</a:t>
            </a:r>
            <a:r>
              <a:rPr lang="ru-RU" sz="2000" b="1" dirty="0" smtClean="0"/>
              <a:t> </a:t>
            </a:r>
            <a:r>
              <a:rPr lang="en-US" sz="2000" b="1" dirty="0" smtClean="0"/>
              <a:t>CYP2D6 </a:t>
            </a:r>
            <a:r>
              <a:rPr lang="ru-RU" sz="2000" b="1" dirty="0" err="1" smtClean="0"/>
              <a:t>метаболизирует</a:t>
            </a:r>
            <a:r>
              <a:rPr lang="ru-RU" sz="2000" b="1" dirty="0" smtClean="0"/>
              <a:t> около 20% всех известных лекарственных средств. Ген этого фермента локализован на 22 хромосоме. Для этого гена известно около 40 аллелей. Некоторые аллели полностью нефункциональны ( фермент не синтезируется), для других фермент имеет существенно измененные свойства. Субстратами фермента служат различные психотропные вещества, анальгетики, морфины, опиаты. Он способен превращать опиоидные анальгетики в активную форму.</a:t>
            </a:r>
          </a:p>
          <a:p>
            <a:pPr marL="0" indent="0">
              <a:buNone/>
            </a:pPr>
            <a:r>
              <a:rPr lang="ru-RU" sz="2000" b="1" dirty="0" smtClean="0"/>
              <a:t>   В человеческой популяции несколько процентов людей являются </a:t>
            </a:r>
            <a:r>
              <a:rPr lang="ru-RU" sz="2000" b="1" dirty="0" err="1" smtClean="0"/>
              <a:t>гомозиготами</a:t>
            </a:r>
            <a:r>
              <a:rPr lang="ru-RU" sz="2000" b="1" dirty="0" smtClean="0"/>
              <a:t> по нефункциональному </a:t>
            </a:r>
            <a:r>
              <a:rPr lang="ru-RU" sz="2000" b="1" dirty="0" err="1" smtClean="0"/>
              <a:t>аллелю</a:t>
            </a:r>
            <a:r>
              <a:rPr lang="ru-RU" sz="2000" b="1" dirty="0" smtClean="0"/>
              <a:t> гена</a:t>
            </a:r>
            <a:r>
              <a:rPr lang="en-US" sz="2000" b="1" dirty="0" smtClean="0"/>
              <a:t> CYP2D6</a:t>
            </a:r>
            <a:r>
              <a:rPr lang="ru-RU" sz="2000" b="1" dirty="0" smtClean="0"/>
              <a:t>, для них прием определенных лекарств (например, кодеина) не дает лечебного эффекта.</a:t>
            </a:r>
          </a:p>
          <a:p>
            <a:pPr marL="0" indent="0">
              <a:buNone/>
            </a:pPr>
            <a:r>
              <a:rPr lang="ru-RU" sz="2000" b="1" dirty="0" smtClean="0"/>
              <a:t>   Примерно 6-10% европеоидов относятся к «медленным </a:t>
            </a:r>
            <a:r>
              <a:rPr lang="ru-RU" sz="2000" b="1" dirty="0" err="1" smtClean="0"/>
              <a:t>метаболизаторам</a:t>
            </a:r>
            <a:r>
              <a:rPr lang="ru-RU" sz="2000" b="1" dirty="0" smtClean="0"/>
              <a:t>» по этому ферменту. Поэтому необходимо предварительное генетическое тестирование </a:t>
            </a:r>
            <a:r>
              <a:rPr lang="en-US" sz="2000" b="1" dirty="0" smtClean="0"/>
              <a:t>CYP2D6 </a:t>
            </a:r>
            <a:r>
              <a:rPr lang="ru-RU" sz="2000" b="1" dirty="0" smtClean="0"/>
              <a:t>с целью коррекции лечебных доз препаратов.</a:t>
            </a:r>
          </a:p>
          <a:p>
            <a:pPr marL="0" indent="0">
              <a:buNone/>
            </a:pPr>
            <a:r>
              <a:rPr lang="ru-RU" sz="2000" b="1" dirty="0" smtClean="0"/>
              <a:t>   Кроме того, «функционально ослабленные» аллели этого гена ассоциированы с наследственной предрасположенностью к таким тяжелым болезням, как рак легкого и кишечника. </a:t>
            </a:r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1099039"/>
            <a:ext cx="3587262" cy="27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6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26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Геногеография аллелей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CYP2D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в Америке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77" y="822081"/>
            <a:ext cx="6145823" cy="5213838"/>
          </a:xfrm>
        </p:spPr>
      </p:pic>
      <p:sp>
        <p:nvSpPr>
          <p:cNvPr id="5" name="TextBox 4"/>
          <p:cNvSpPr txBox="1"/>
          <p:nvPr/>
        </p:nvSpPr>
        <p:spPr>
          <a:xfrm>
            <a:off x="395654" y="4475285"/>
            <a:ext cx="4812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 - </a:t>
            </a:r>
            <a:r>
              <a:rPr lang="ru-RU" b="1" dirty="0" smtClean="0"/>
              <a:t>промежуточная активность фермента</a:t>
            </a:r>
          </a:p>
          <a:p>
            <a:r>
              <a:rPr lang="en-US" b="1" dirty="0" smtClean="0"/>
              <a:t>UM – </a:t>
            </a:r>
            <a:r>
              <a:rPr lang="ru-RU" b="1" dirty="0" smtClean="0"/>
              <a:t>ультрабыстрая активность фермента</a:t>
            </a:r>
          </a:p>
          <a:p>
            <a:r>
              <a:rPr lang="en-US" b="1" dirty="0" smtClean="0"/>
              <a:t>EM </a:t>
            </a:r>
            <a:r>
              <a:rPr lang="ru-RU" b="1" dirty="0" smtClean="0"/>
              <a:t> - быстрая активность фермента</a:t>
            </a:r>
          </a:p>
          <a:p>
            <a:r>
              <a:rPr lang="en-US" b="1" dirty="0" smtClean="0"/>
              <a:t>PM – </a:t>
            </a:r>
            <a:r>
              <a:rPr lang="ru-RU" b="1" dirty="0" smtClean="0"/>
              <a:t>слабая активность фермента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5650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8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Рациональное конструирование лекарств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" y="808892"/>
            <a:ext cx="7631723" cy="5740400"/>
          </a:xfrm>
        </p:spPr>
      </p:pic>
      <p:sp>
        <p:nvSpPr>
          <p:cNvPr id="5" name="TextBox 4"/>
          <p:cNvSpPr txBox="1"/>
          <p:nvPr/>
        </p:nvSpPr>
        <p:spPr>
          <a:xfrm>
            <a:off x="8044962" y="808892"/>
            <a:ext cx="40464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ru-RU" b="1" dirty="0" smtClean="0"/>
              <a:t>Для наилучшей «подгонки» структуры лекарственной молекулы к активному центру фермента используется детальная информация о структуре молекулы-мишени. </a:t>
            </a:r>
            <a:r>
              <a:rPr lang="en-US" b="1" dirty="0" smtClean="0"/>
              <a:t>   </a:t>
            </a:r>
            <a:r>
              <a:rPr lang="ru-RU" b="1" i="1" dirty="0" smtClean="0"/>
              <a:t>Пример</a:t>
            </a:r>
            <a:r>
              <a:rPr lang="ru-RU" b="1" dirty="0" smtClean="0"/>
              <a:t>. Был создан </a:t>
            </a:r>
            <a:r>
              <a:rPr lang="ru-RU" b="1" dirty="0" err="1" smtClean="0"/>
              <a:t>высокоспецифический</a:t>
            </a:r>
            <a:r>
              <a:rPr lang="ru-RU" b="1" dirty="0" smtClean="0"/>
              <a:t> ингибитор фермента циклооксигеназы-2 (ЦОГ2); его  активный центр  отличается от активного центра фермента ЦОГ1 только одним аминокислотным остатком: изолейцин-523 в ЦОГ2 и валин-523 в ЦОГ1.</a:t>
            </a:r>
          </a:p>
          <a:p>
            <a:r>
              <a:rPr lang="ru-RU" b="1" dirty="0" smtClean="0"/>
              <a:t>   Ингибиторы ЦОГ2 широко используются для лечения артритов без побочных желудочных осложнений, которые часто возникают при терапии другими, менее селективными, противовоспалительными средствами.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808" y="763173"/>
            <a:ext cx="401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Циклооксигеназа-2 в комплексе со специфическим ингибитором</a:t>
            </a:r>
            <a:r>
              <a:rPr lang="en-US" b="1" dirty="0" smtClean="0"/>
              <a:t> SC-558.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01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56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Генетическая вариабельность между расами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81" y="827088"/>
            <a:ext cx="8115437" cy="4756027"/>
          </a:xfrm>
        </p:spPr>
      </p:pic>
      <p:sp>
        <p:nvSpPr>
          <p:cNvPr id="5" name="TextBox 4"/>
          <p:cNvSpPr txBox="1"/>
          <p:nvPr/>
        </p:nvSpPr>
        <p:spPr>
          <a:xfrm>
            <a:off x="211015" y="5671038"/>
            <a:ext cx="1179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   Все </a:t>
            </a:r>
            <a:r>
              <a:rPr lang="ru-RU" b="1" dirty="0" smtClean="0"/>
              <a:t>люди, населяющие нашу планету, действительно являются генетическими братьями и сестрами. </a:t>
            </a:r>
            <a:r>
              <a:rPr lang="ru-RU" b="1" dirty="0" err="1" smtClean="0"/>
              <a:t>Межиндивидуальная</a:t>
            </a:r>
            <a:r>
              <a:rPr lang="ru-RU" b="1" dirty="0" smtClean="0"/>
              <a:t> вариабельность представителей черной, белой и желтой расы при </a:t>
            </a:r>
            <a:r>
              <a:rPr lang="ru-RU" b="1" dirty="0" err="1" smtClean="0"/>
              <a:t>секвенировании</a:t>
            </a:r>
            <a:r>
              <a:rPr lang="ru-RU" b="1" dirty="0" smtClean="0"/>
              <a:t> их геномов не превышала 0,1% и обусловлена, главным образом, </a:t>
            </a:r>
            <a:r>
              <a:rPr lang="ru-RU" b="1" dirty="0" err="1" smtClean="0"/>
              <a:t>однонуклеотидными</a:t>
            </a:r>
            <a:r>
              <a:rPr lang="ru-RU" b="1" dirty="0" smtClean="0"/>
              <a:t>  заменами.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189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Лекция 10а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5615"/>
            <a:ext cx="10515600" cy="3451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22526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8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Структура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коронавируса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. Тип –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одноцепочечная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(+)РНК.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Длина – 29891 основание, 9860 аминокислотных остатков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852854"/>
            <a:ext cx="11702562" cy="5873261"/>
          </a:xfrm>
        </p:spPr>
      </p:pic>
      <p:sp>
        <p:nvSpPr>
          <p:cNvPr id="14" name="TextBox 13"/>
          <p:cNvSpPr txBox="1"/>
          <p:nvPr/>
        </p:nvSpPr>
        <p:spPr>
          <a:xfrm>
            <a:off x="96715" y="6453554"/>
            <a:ext cx="2620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Панголин – чешуйчатый ящер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8476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5" y="1"/>
            <a:ext cx="11702561" cy="1081453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 SARS-like cluster of circulating bat coronaviruses shows potential for human emergence</a:t>
            </a:r>
            <a:br>
              <a:rPr lang="en-US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Nature Medicine, 2015, v.21,N.12, P. 1508-1513.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0777"/>
            <a:ext cx="10515600" cy="5706209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 rot="1883253">
            <a:off x="8531902" y="6087052"/>
            <a:ext cx="12929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5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U.S. Army Medical Research Institute of Infection Diseases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2" y="870438"/>
            <a:ext cx="6096000" cy="55303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975946"/>
            <a:ext cx="3152775" cy="14478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6717323" y="760290"/>
          <a:ext cx="5327649" cy="593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5" imgW="5936788" imgH="5493727" progId="Word.Document.12">
                  <p:embed/>
                </p:oleObj>
              </mc:Choice>
              <mc:Fallback>
                <p:oleObj name="Документ" r:id="rId5" imgW="5936788" imgH="5493727" progId="Word.Document.1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7323" y="760290"/>
                        <a:ext cx="5327649" cy="593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51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1"/>
            <a:ext cx="10515600" cy="9407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Искусственное конструирование  «химерного» вируса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843681"/>
            <a:ext cx="10603523" cy="26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185" y="3798277"/>
            <a:ext cx="11526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 популяциях летучих мышей циркулирует вирус </a:t>
            </a:r>
            <a:r>
              <a:rPr lang="en-US" sz="2000" b="1" dirty="0" smtClean="0"/>
              <a:t>SHC014</a:t>
            </a:r>
            <a:r>
              <a:rPr lang="ru-RU" sz="2000" b="1" dirty="0" smtClean="0"/>
              <a:t> (ближайший родственник </a:t>
            </a:r>
            <a:r>
              <a:rPr lang="en-US" sz="2000" b="1" dirty="0" smtClean="0"/>
              <a:t>SARS-</a:t>
            </a:r>
            <a:r>
              <a:rPr lang="en-US" sz="2000" b="1" dirty="0" err="1" smtClean="0"/>
              <a:t>CoV</a:t>
            </a:r>
            <a:r>
              <a:rPr lang="en-US" sz="2000" b="1" dirty="0" smtClean="0"/>
              <a:t>)</a:t>
            </a:r>
            <a:r>
              <a:rPr lang="ru-RU" sz="2000" b="1" dirty="0" smtClean="0"/>
              <a:t>. Он </a:t>
            </a:r>
            <a:r>
              <a:rPr lang="ru-RU" sz="2000" b="1" dirty="0" smtClean="0">
                <a:solidFill>
                  <a:srgbClr val="00B050"/>
                </a:solidFill>
              </a:rPr>
              <a:t>не является патогеном для человека </a:t>
            </a:r>
            <a:r>
              <a:rPr lang="ru-RU" sz="2000" b="1" dirty="0" smtClean="0"/>
              <a:t>из-за 14-ти аминокислотных отличий в субъединице </a:t>
            </a:r>
            <a:r>
              <a:rPr lang="en-US" sz="2000" b="1" dirty="0" smtClean="0"/>
              <a:t>S1</a:t>
            </a:r>
            <a:r>
              <a:rPr lang="ru-RU" sz="2000" b="1" dirty="0" smtClean="0"/>
              <a:t>, за счет которой вирус связывается с клеточными рецепторами.</a:t>
            </a:r>
          </a:p>
          <a:p>
            <a:r>
              <a:rPr lang="ru-RU" sz="2000" b="1" dirty="0" smtClean="0"/>
              <a:t>   В данной работе нуклеотидная последовательность гена, кодирующего эту субъединицу, была заменена на аналогичную в </a:t>
            </a:r>
            <a:r>
              <a:rPr lang="en-US" sz="2000" b="1" dirty="0" smtClean="0"/>
              <a:t>SARS-</a:t>
            </a:r>
            <a:r>
              <a:rPr lang="en-US" sz="2000" b="1" dirty="0" err="1" smtClean="0"/>
              <a:t>CoV</a:t>
            </a:r>
            <a:r>
              <a:rPr lang="en-US" sz="2000" b="1" dirty="0" smtClean="0"/>
              <a:t>.</a:t>
            </a:r>
            <a:r>
              <a:rPr lang="ru-RU" sz="2000" b="1" dirty="0" smtClean="0"/>
              <a:t> Остальные гены изменениям не подвергались. Таким способом путем сборки шести фрагментов ДНК был получен «химерный» вирус с обозначением – </a:t>
            </a:r>
            <a:r>
              <a:rPr lang="en-US" sz="2000" b="1" dirty="0" smtClean="0"/>
              <a:t>SHC014-MA15. </a:t>
            </a:r>
            <a:endParaRPr lang="ru-RU" sz="2000" b="1" dirty="0" smtClean="0"/>
          </a:p>
          <a:p>
            <a:r>
              <a:rPr lang="ru-RU" sz="2000" b="1" dirty="0" smtClean="0"/>
              <a:t>   Было установлено, что он может использовать для прикрепления к клеткам дыхательных путей человека те же рецепторы, что и </a:t>
            </a:r>
            <a:r>
              <a:rPr lang="en-US" sz="2000" b="1" dirty="0" smtClean="0"/>
              <a:t>SARS-</a:t>
            </a:r>
            <a:r>
              <a:rPr lang="en-US" sz="2000" b="1" dirty="0" err="1" smtClean="0"/>
              <a:t>CoV</a:t>
            </a:r>
            <a:r>
              <a:rPr lang="en-US" sz="2000" b="1" dirty="0" smtClean="0"/>
              <a:t>, </a:t>
            </a:r>
            <a:r>
              <a:rPr lang="ru-RU" sz="2000" b="1" dirty="0" smtClean="0"/>
              <a:t>и успешно размножаться в этих клетках.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95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9143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Патогенность «химерного» вируса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993531"/>
            <a:ext cx="5937168" cy="5407269"/>
          </a:xfrm>
        </p:spPr>
      </p:pic>
      <p:sp>
        <p:nvSpPr>
          <p:cNvPr id="6" name="TextBox 5"/>
          <p:cNvSpPr txBox="1"/>
          <p:nvPr/>
        </p:nvSpPr>
        <p:spPr>
          <a:xfrm>
            <a:off x="6418385" y="914400"/>
            <a:ext cx="55919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Однако на общности «узнавать» клеточные рецепторы сходство исходного вируса</a:t>
            </a:r>
            <a:r>
              <a:rPr lang="en-US" sz="2000" b="1" dirty="0" smtClean="0"/>
              <a:t> SH014 </a:t>
            </a:r>
            <a:r>
              <a:rPr lang="ru-RU" sz="2000" b="1" dirty="0" smtClean="0"/>
              <a:t>и «химерного» и закончилось.</a:t>
            </a:r>
          </a:p>
          <a:p>
            <a:r>
              <a:rPr lang="ru-RU" sz="2000" b="1" dirty="0" smtClean="0"/>
              <a:t>   Антитела, эффективные к </a:t>
            </a:r>
            <a:r>
              <a:rPr lang="en-US" sz="2000" b="1" dirty="0" smtClean="0"/>
              <a:t>SARS-</a:t>
            </a:r>
            <a:r>
              <a:rPr lang="en-US" sz="2000" b="1" dirty="0" err="1" smtClean="0"/>
              <a:t>CoV</a:t>
            </a:r>
            <a:r>
              <a:rPr lang="en-US" sz="2000" b="1" dirty="0" smtClean="0"/>
              <a:t>, </a:t>
            </a:r>
            <a:r>
              <a:rPr lang="ru-RU" sz="2000" b="1" dirty="0" smtClean="0"/>
              <a:t>незначительно влияли на репликацию «химерного» вируса.</a:t>
            </a:r>
          </a:p>
          <a:p>
            <a:r>
              <a:rPr lang="ru-RU" sz="2000" b="1" dirty="0" smtClean="0"/>
              <a:t>   Эффективная вакцина к вирусу </a:t>
            </a:r>
            <a:r>
              <a:rPr lang="en-US" sz="2000" b="1" dirty="0" smtClean="0"/>
              <a:t>SARS-</a:t>
            </a:r>
            <a:r>
              <a:rPr lang="en-US" sz="2000" b="1" dirty="0" err="1" smtClean="0"/>
              <a:t>CoV</a:t>
            </a:r>
            <a:r>
              <a:rPr lang="ru-RU" sz="2000" b="1" dirty="0" smtClean="0"/>
              <a:t> не только  не защищала мышей от инфекции «химерным» вирусом, но, напротив, приводила к   утяжелению инфекционного процесса.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Итог</a:t>
            </a:r>
            <a:r>
              <a:rPr lang="ru-RU" sz="2000" b="1" dirty="0" smtClean="0"/>
              <a:t>: пришлось избавиться от иллюзии, что распространение в человеческих популяциях новых видов </a:t>
            </a:r>
            <a:r>
              <a:rPr lang="ru-RU" sz="2000" b="1" dirty="0" err="1" smtClean="0"/>
              <a:t>коронавирусов</a:t>
            </a:r>
            <a:r>
              <a:rPr lang="ru-RU" sz="2000" b="1" dirty="0" smtClean="0"/>
              <a:t>, которые образуются в результате генетических изменений,  может быть сдержано вакцинами, созданными ранее в отношении вирусов, уже циркулирующим в природе.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325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90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Отклики научной общественности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57200" y="826477"/>
          <a:ext cx="11289323" cy="583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3" imgW="6208425" imgH="2981815" progId="Word.Document.12">
                  <p:embed/>
                </p:oleObj>
              </mc:Choice>
              <mc:Fallback>
                <p:oleObj name="Документ" r:id="rId3" imgW="6208425" imgH="2981815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26477"/>
                        <a:ext cx="11289323" cy="583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6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715"/>
            <a:ext cx="10515600" cy="9231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Генная терапия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485" y="5978769"/>
            <a:ext cx="1151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большинстве случаев генная терапия нацелена на коррекцию функций организма,</a:t>
            </a:r>
          </a:p>
          <a:p>
            <a:pPr algn="ctr"/>
            <a:r>
              <a:rPr lang="ru-RU" sz="2000" b="1" dirty="0" smtClean="0"/>
              <a:t> которые стали аномальными из-за мутаций. 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92" y="1019908"/>
            <a:ext cx="7016262" cy="4810186"/>
          </a:xfrm>
        </p:spPr>
      </p:pic>
    </p:spTree>
    <p:extLst>
      <p:ext uri="{BB962C8B-B14F-4D97-AF65-F5344CB8AC3E}">
        <p14:creationId xmlns:p14="http://schemas.microsoft.com/office/powerpoint/2010/main" val="3111291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1980</Words>
  <Application>Microsoft Office PowerPoint</Application>
  <PresentationFormat>Широкоэкранный</PresentationFormat>
  <Paragraphs>122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Документ</vt:lpstr>
      <vt:lpstr>Лекция 10а</vt:lpstr>
      <vt:lpstr>SARS-CoV: spike proteins</vt:lpstr>
      <vt:lpstr>Структура коронавируса. Тип – одноцепочечная (+)РНК. Длина – 29891 основание, 9860 аминокислотных остатков</vt:lpstr>
      <vt:lpstr>A SARS-like cluster of circulating bat coronaviruses shows potential for human emergence Nature Medicine, 2015, v.21,N.12, P. 1508-1513.</vt:lpstr>
      <vt:lpstr>U.S. Army Medical Research Institute of Infection Diseases</vt:lpstr>
      <vt:lpstr>Искусственное конструирование  «химерного» вируса</vt:lpstr>
      <vt:lpstr>Патогенность «химерного» вируса</vt:lpstr>
      <vt:lpstr>Отклики научной общественности</vt:lpstr>
      <vt:lpstr>Генная терапия</vt:lpstr>
      <vt:lpstr>Перенос трансгенов в организм больного</vt:lpstr>
      <vt:lpstr>Методики генной терапии  in vivo и ex vivo</vt:lpstr>
      <vt:lpstr>Использование в качестве векторов  аденоассоциированных (AAV)  вирусов</vt:lpstr>
      <vt:lpstr>Жизненный цикл аденоассоциированного вируса</vt:lpstr>
      <vt:lpstr>Кто нам мешает, тот нам и поможет</vt:lpstr>
      <vt:lpstr>«Он так и дотронулся до мира, но мир был тронут им»</vt:lpstr>
      <vt:lpstr>Успешный случай генной терапии ТКИД</vt:lpstr>
      <vt:lpstr>Использование плазмид в генной терапии</vt:lpstr>
      <vt:lpstr>Фармакогеномика</vt:lpstr>
      <vt:lpstr>Однонуклеотидный полиморфизм</vt:lpstr>
      <vt:lpstr>Точечные мутации – причина ОНП</vt:lpstr>
      <vt:lpstr>Фармакогеномика. Конкретные примеры</vt:lpstr>
      <vt:lpstr>Полиморфизм алкогольдегидрогеназы</vt:lpstr>
      <vt:lpstr>Полиморфизм ферментов детоксикации (Р-450)</vt:lpstr>
      <vt:lpstr>Цитохромы (общие представления)</vt:lpstr>
      <vt:lpstr>Подсемейство цитохромов CYP2D</vt:lpstr>
      <vt:lpstr>Геногеография аллелей CYP2D в Америке</vt:lpstr>
      <vt:lpstr>Рациональное конструирование лекарств</vt:lpstr>
      <vt:lpstr>Генетическая вариабельность между расами</vt:lpstr>
      <vt:lpstr>Лекция 10а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53</cp:revision>
  <dcterms:created xsi:type="dcterms:W3CDTF">2020-11-14T19:05:23Z</dcterms:created>
  <dcterms:modified xsi:type="dcterms:W3CDTF">2020-12-10T11:40:53Z</dcterms:modified>
</cp:coreProperties>
</file>