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307" r:id="rId3"/>
    <p:sldId id="308" r:id="rId4"/>
    <p:sldId id="304" r:id="rId5"/>
    <p:sldId id="261" r:id="rId6"/>
    <p:sldId id="300" r:id="rId7"/>
    <p:sldId id="289" r:id="rId8"/>
    <p:sldId id="294" r:id="rId9"/>
    <p:sldId id="301" r:id="rId10"/>
    <p:sldId id="298" r:id="rId11"/>
    <p:sldId id="285" r:id="rId12"/>
    <p:sldId id="291" r:id="rId13"/>
    <p:sldId id="284" r:id="rId14"/>
    <p:sldId id="262" r:id="rId15"/>
    <p:sldId id="293" r:id="rId16"/>
    <p:sldId id="292" r:id="rId17"/>
    <p:sldId id="263" r:id="rId18"/>
    <p:sldId id="266" r:id="rId19"/>
    <p:sldId id="264" r:id="rId20"/>
    <p:sldId id="309" r:id="rId21"/>
    <p:sldId id="271" r:id="rId22"/>
    <p:sldId id="269" r:id="rId23"/>
    <p:sldId id="265" r:id="rId24"/>
    <p:sldId id="272" r:id="rId25"/>
    <p:sldId id="302" r:id="rId26"/>
    <p:sldId id="303" r:id="rId27"/>
    <p:sldId id="260" r:id="rId28"/>
    <p:sldId id="288" r:id="rId29"/>
    <p:sldId id="295" r:id="rId30"/>
    <p:sldId id="297" r:id="rId31"/>
    <p:sldId id="305" r:id="rId32"/>
    <p:sldId id="267" r:id="rId33"/>
    <p:sldId id="268" r:id="rId34"/>
    <p:sldId id="27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5226" autoAdjust="0"/>
  </p:normalViewPr>
  <p:slideViewPr>
    <p:cSldViewPr>
      <p:cViewPr varScale="1">
        <p:scale>
          <a:sx n="132" d="100"/>
          <a:sy n="132" d="100"/>
        </p:scale>
        <p:origin x="10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C4F35-C898-4DFE-9E7C-FCF2B6CC450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67E71-8BED-48DD-A637-2E6380F41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7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7E71-8BED-48DD-A637-2E6380F41D6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1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B522-1C9B-445F-BD91-955B1DBAFE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B522-1C9B-445F-BD91-955B1DBAFE7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Скорость </a:t>
            </a:r>
            <a:r>
              <a:rPr lang="ru-RU" dirty="0" err="1" smtClean="0"/>
              <a:t>мутирования</a:t>
            </a:r>
            <a:r>
              <a:rPr lang="ru-RU" dirty="0" smtClean="0"/>
              <a:t> одной нуклеотидной пары примерно равна 10х-8</a:t>
            </a:r>
            <a:r>
              <a:rPr lang="ru-RU" baseline="0" dirty="0" smtClean="0"/>
              <a:t> на поколение. Если принять общее число пар нуклеотидов в геноме (3,2 10х9), то это значит, что одна гамета содержит примерно 30 нуклеотидных мутаций. Следовательно, каждый ребенок рождается примерно с 30х2=60 вновь </a:t>
            </a:r>
            <a:r>
              <a:rPr lang="ru-RU" baseline="0" smtClean="0"/>
              <a:t>возникшими мутациями.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B522-1C9B-445F-BD91-955B1DBAFE7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Ген </a:t>
            </a:r>
            <a:r>
              <a:rPr lang="en-US" dirty="0" smtClean="0"/>
              <a:t>CDK4 (</a:t>
            </a:r>
            <a:r>
              <a:rPr lang="ru-RU" dirty="0" smtClean="0"/>
              <a:t>кодирует </a:t>
            </a:r>
            <a:r>
              <a:rPr lang="en-US" dirty="0" err="1" smtClean="0"/>
              <a:t>cyclin</a:t>
            </a:r>
            <a:r>
              <a:rPr lang="en-US" dirty="0" smtClean="0"/>
              <a:t>-dependent </a:t>
            </a:r>
            <a:r>
              <a:rPr lang="en-US" dirty="0" err="1" smtClean="0"/>
              <a:t>kinase</a:t>
            </a:r>
            <a:r>
              <a:rPr lang="en-US" dirty="0" smtClean="0"/>
              <a:t> 4) </a:t>
            </a:r>
            <a:r>
              <a:rPr lang="ru-RU" dirty="0" smtClean="0"/>
              <a:t>локализован в хромосоме 12. Его белковый продукт – один из участников системы клеточной пролиферации. Мутации в этом гене связаны с возникновением раковых опухолей – меланомы и </a:t>
            </a:r>
            <a:r>
              <a:rPr lang="ru-RU" dirty="0" err="1" smtClean="0"/>
              <a:t>лимфомы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B522-1C9B-445F-BD91-955B1DBAFE7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Мошков</a:t>
            </a:r>
            <a:r>
              <a:rPr lang="ru-RU" sz="2400" b="1" dirty="0" smtClean="0">
                <a:solidFill>
                  <a:srgbClr val="FF0000"/>
                </a:solidFill>
              </a:rPr>
              <a:t> Кирилл Александрович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Окончил физический факультет СПбГУ (диплом с отличием). Кандидат биологических наук, доктор химических наук. 1</a:t>
            </a:r>
            <a:r>
              <a:rPr lang="en-US" sz="2400" b="1" dirty="0" smtClean="0"/>
              <a:t>30</a:t>
            </a:r>
            <a:r>
              <a:rPr lang="ru-RU" sz="2400" b="1" dirty="0" smtClean="0"/>
              <a:t> печатных работ и изобретений. Количество цитирований – более 600.</a:t>
            </a:r>
            <a:endParaRPr lang="ru-RU" sz="2400" b="1" dirty="0"/>
          </a:p>
        </p:txBody>
      </p:sp>
      <p:pic>
        <p:nvPicPr>
          <p:cNvPr id="1026" name="Picture 2" descr="C:\Users\tempuser\Documents\Персональные документы. Охта\Documents\Documents\ПЕРСОНАЛЬНОЕ\IMG_9354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788945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64533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Фото </a:t>
            </a:r>
            <a:r>
              <a:rPr lang="ru-RU" b="1" dirty="0" err="1" smtClean="0"/>
              <a:t>Н.М.Химина</a:t>
            </a:r>
            <a:r>
              <a:rPr lang="en-US" b="1" dirty="0" smtClean="0"/>
              <a:t> (</a:t>
            </a:r>
            <a:r>
              <a:rPr lang="en-US" sz="1200" b="1" dirty="0" smtClean="0"/>
              <a:t>member of our yacht team)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От ложного знания к истинному незнанию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02" name="Picture 2" descr="G:\Материалы к генетике гениальности\Слоны на черепах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4191" y="1558581"/>
            <a:ext cx="4572000" cy="2230459"/>
          </a:xfrm>
        </p:spPr>
      </p:pic>
      <p:pic>
        <p:nvPicPr>
          <p:cNvPr id="51203" name="Picture 3" descr="G:\Материалы к генетике гениальности\Большой взрыв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3929983"/>
            <a:ext cx="7114877" cy="2737517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4355976" y="2492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732240" y="83671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«Человек может познать даже то, что ему не под силу представить»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856984" cy="9286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 бывает чудес, то есть исключений из законов природы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7167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026" name="Picture 2" descr="G:\Эйнштейн на яхт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456384" cy="4464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1196752"/>
            <a:ext cx="44644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pPr algn="r"/>
            <a:endParaRPr lang="ru-RU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87727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Процесс научных открытий – это, в сущности, непрерывное освобождение от чудес (</a:t>
            </a:r>
            <a:r>
              <a:rPr lang="ru-RU" b="1" dirty="0" err="1" smtClean="0"/>
              <a:t>А.Эйнштейн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6146" name="Picture 2" descr="L:\Материалы к генетике гениальности\filing_images_f9f26d33e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1302363"/>
            <a:ext cx="35283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6036" y="5949280"/>
            <a:ext cx="36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Там чудеса, там леший бродит… (</a:t>
            </a:r>
            <a:r>
              <a:rPr lang="ru-RU" b="1" dirty="0" err="1" smtClean="0"/>
              <a:t>А.Пушкин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896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ЛЕСТНИЦА  →  ПОЛЕ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3010" name="Picture 2" descr="G:\Материалы к генетике гениальности\НБИК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1"/>
            <a:ext cx="8640960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5892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Границы между науками стираются.  Один и тот же объект все чаще изучается разными науками.  Происходит конвергенция наук. </a:t>
            </a:r>
          </a:p>
          <a:p>
            <a:r>
              <a:rPr lang="ru-RU" b="1" dirty="0" smtClean="0"/>
              <a:t>Физика вторгается в химию (химическая физика), химия в биологию (</a:t>
            </a:r>
            <a:r>
              <a:rPr lang="ru-RU" b="1" dirty="0" err="1" smtClean="0"/>
              <a:t>бионеограническая</a:t>
            </a:r>
            <a:r>
              <a:rPr lang="ru-RU" b="1" dirty="0" smtClean="0"/>
              <a:t> химия), физика и химия в биологию (молекулярная биология)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Какие направления науки в настоящее время приоритетные?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Кирилл\Documents\Алферов+Пут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0444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48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Жорес Иванович Алферов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(лауреат Нобелевской премии 2000 года):</a:t>
            </a:r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риоритет за междисциплинарными исследованиями на перекрестке биологии, медицины, </a:t>
            </a:r>
            <a:r>
              <a:rPr lang="ru-RU" b="1" dirty="0" err="1" smtClean="0"/>
              <a:t>биоинформатики</a:t>
            </a:r>
            <a:r>
              <a:rPr lang="ru-RU" b="1" dirty="0" smtClean="0"/>
              <a:t> и </a:t>
            </a:r>
            <a:r>
              <a:rPr lang="ru-RU" b="1" dirty="0" err="1" smtClean="0"/>
              <a:t>нанотехнологий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981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en-US" sz="2400" b="1" dirty="0" smtClean="0">
                <a:solidFill>
                  <a:srgbClr val="FF0000"/>
                </a:solidFill>
              </a:rPr>
              <a:t>What is life? The physical aspect  of the living cell</a:t>
            </a:r>
            <a:r>
              <a:rPr lang="ru-RU" sz="2400" b="1" dirty="0" smtClean="0">
                <a:solidFill>
                  <a:srgbClr val="FF0000"/>
                </a:solidFill>
              </a:rPr>
              <a:t>»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Кирилл\Documents\erwin-schrodinger-austrian-physicist-science-sour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1044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ирилл\Documents\Кот Шредингера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44644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ирилл\Documents\kot_shredingera_0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33375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9492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могут физика и химия объяснить явления внутри живого организма?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984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Лайнус</a:t>
            </a:r>
            <a:r>
              <a:rPr lang="ru-RU" sz="3200" b="1" dirty="0" smtClean="0">
                <a:solidFill>
                  <a:srgbClr val="FF0000"/>
                </a:solidFill>
              </a:rPr>
              <a:t> Полинг – входит в сотню величайших ученых всех времен и народов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Кирилл\Documents\LinusPaulingGraduation1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1772816"/>
            <a:ext cx="3024336" cy="4248472"/>
          </a:xfrm>
        </p:spPr>
      </p:pic>
    </p:spTree>
    <p:extLst>
      <p:ext uri="{BB962C8B-B14F-4D97-AF65-F5344CB8AC3E}">
        <p14:creationId xmlns:p14="http://schemas.microsoft.com/office/powerpoint/2010/main" val="19624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Да эти мальчики – явные клоуны от науки!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Кирилл\Documents\Правила Чаргафф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36864"/>
            <a:ext cx="7391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ирилл\Documents\Ф.Крик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ирилл\Documents\Уотсон и Кр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1562100" cy="191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20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579296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Уотсон и Крик в 1953 году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Кирилл\Documents\Уотсон и Кр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21" y="765175"/>
            <a:ext cx="5941358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9807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Д.Уотсон</a:t>
            </a:r>
            <a:r>
              <a:rPr lang="ru-RU" b="1" dirty="0" smtClean="0"/>
              <a:t> – 25 лет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39330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Ф.Крик</a:t>
            </a:r>
            <a:r>
              <a:rPr lang="ru-RU" b="1" dirty="0" smtClean="0"/>
              <a:t> – 37 лет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5478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ОПРЕДЕЛЕНИЕ СТРУКТУРЫ ДНК – ОДНО ИЗ ВЕЛИЧАЙШИХ ДОСТИЖЕНИЙ НАУКИ ХХ ВЕКА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J:\Двойная спираль ДНК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40768"/>
            <a:ext cx="1406769" cy="5088596"/>
          </a:xfrm>
          <a:prstGeom prst="rect">
            <a:avLst/>
          </a:prstGeom>
          <a:noFill/>
        </p:spPr>
      </p:pic>
      <p:pic>
        <p:nvPicPr>
          <p:cNvPr id="3" name="Picture 2" descr="I:\НАУКА\Двойная спираль(материалы)\_d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928802"/>
            <a:ext cx="3643338" cy="4357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1928802"/>
            <a:ext cx="3071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«В нашем распоряжении было не больше 6 недель до того, как </a:t>
            </a:r>
            <a:r>
              <a:rPr lang="ru-RU" b="1" dirty="0" err="1" smtClean="0"/>
              <a:t>Лайнус</a:t>
            </a:r>
            <a:r>
              <a:rPr lang="ru-RU" b="1" dirty="0" smtClean="0"/>
              <a:t> </a:t>
            </a:r>
            <a:r>
              <a:rPr lang="ru-RU" b="1" dirty="0" err="1" smtClean="0"/>
              <a:t>Полинг</a:t>
            </a:r>
            <a:r>
              <a:rPr lang="ru-RU" b="1" dirty="0" smtClean="0"/>
              <a:t> снова возьмется за ДНК… Мы все равно бы не отступились.</a:t>
            </a:r>
            <a:endParaRPr lang="en-US" b="1" dirty="0" smtClean="0"/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И вот я глядел на длинноволосых девушек… зная, что они не для меня. Мне было 25 лет – слишком много, чтобы быть оригинальным».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i="1" dirty="0" smtClean="0"/>
              <a:t>Джеймс Уотсон. «Двойная спираль»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Строение ДНК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tempuser\Documents\Материалы к генетике гениальности\518656657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6895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5704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«Страстная любовь к науке – первый залог успеха» – 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Л.Д.Ландау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0" y="1698499"/>
            <a:ext cx="4318436" cy="38554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8499"/>
            <a:ext cx="4357688" cy="2621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2584" y="4606290"/>
            <a:ext cx="4257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Главное – широкое боковое зрение!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070" y="5733256"/>
            <a:ext cx="431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Узкий специалист знает все о немногом и ничего обо всем остальном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0541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52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Механизмы передачи генетической информации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200800" cy="5472607"/>
          </a:xfrm>
        </p:spPr>
      </p:pic>
    </p:spTree>
    <p:extLst>
      <p:ext uri="{BB962C8B-B14F-4D97-AF65-F5344CB8AC3E}">
        <p14:creationId xmlns:p14="http://schemas.microsoft.com/office/powerpoint/2010/main" val="55260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Торжество точных наук в биологии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J:\Однонуклеотидный полиморфиз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2786082" cy="3057525"/>
          </a:xfrm>
          <a:prstGeom prst="rect">
            <a:avLst/>
          </a:prstGeom>
          <a:noFill/>
        </p:spPr>
      </p:pic>
      <p:pic>
        <p:nvPicPr>
          <p:cNvPr id="1027" name="Picture 3" descr="J:\Царская семь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3071802" cy="285749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Сын_императора_Александра_III_великий_князь_Георгий_Александров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00504"/>
            <a:ext cx="1071570" cy="15716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6248" y="785794"/>
            <a:ext cx="47149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</a:t>
            </a:r>
            <a:r>
              <a:rPr lang="ru-RU" b="1" i="1" dirty="0" err="1" smtClean="0"/>
              <a:t>Однонуклеотидный</a:t>
            </a:r>
            <a:r>
              <a:rPr lang="ru-RU" b="1" i="1" dirty="0" smtClean="0"/>
              <a:t> полиморфизм </a:t>
            </a:r>
            <a:r>
              <a:rPr lang="ru-RU" b="1" dirty="0" smtClean="0"/>
              <a:t>(</a:t>
            </a:r>
            <a:r>
              <a:rPr lang="en-US" b="1" dirty="0" smtClean="0"/>
              <a:t>SNP,</a:t>
            </a:r>
            <a:r>
              <a:rPr lang="ru-RU" b="1" dirty="0" smtClean="0"/>
              <a:t> «</a:t>
            </a:r>
            <a:r>
              <a:rPr lang="ru-RU" b="1" dirty="0" err="1" smtClean="0"/>
              <a:t>снип</a:t>
            </a:r>
            <a:r>
              <a:rPr lang="ru-RU" b="1" dirty="0" smtClean="0"/>
              <a:t>») – отличия последовательностей ДНК в один нуклеотид между представителями одного вида или между гомологичными участками гомологичных хромосом индивида.  Отличие людей друг от друга – примерно 1 позиция на 300 п.н.   Общее число «</a:t>
            </a:r>
            <a:r>
              <a:rPr lang="ru-RU" b="1" dirty="0" err="1" smtClean="0"/>
              <a:t>снипов</a:t>
            </a:r>
            <a:r>
              <a:rPr lang="ru-RU" b="1" dirty="0" smtClean="0"/>
              <a:t>» – около 54 млн, из них 99% находится в </a:t>
            </a:r>
            <a:r>
              <a:rPr lang="ru-RU" b="1" dirty="0" err="1" smtClean="0"/>
              <a:t>интронах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   В диплоидном наборе происходит около 175 новых мутаций за поколение (25 лет).</a:t>
            </a:r>
          </a:p>
          <a:p>
            <a:r>
              <a:rPr lang="ru-RU" b="1" dirty="0" smtClean="0"/>
              <a:t>   Если один из вариантов обнаруживается более чем в 1% случаев, то говорят о </a:t>
            </a:r>
            <a:r>
              <a:rPr lang="en-US" b="1" dirty="0" smtClean="0"/>
              <a:t>SNP</a:t>
            </a:r>
            <a:r>
              <a:rPr lang="ru-RU" b="1" dirty="0" smtClean="0"/>
              <a:t>, если менее 1% , то о мутации.</a:t>
            </a:r>
            <a:r>
              <a:rPr lang="en-US" b="1" dirty="0" smtClean="0"/>
              <a:t> </a:t>
            </a:r>
            <a:endParaRPr lang="ru-RU" b="1" dirty="0" smtClean="0"/>
          </a:p>
          <a:p>
            <a:r>
              <a:rPr lang="ru-RU" b="1" dirty="0" smtClean="0"/>
              <a:t>   </a:t>
            </a:r>
            <a:r>
              <a:rPr lang="ru-RU" b="1" i="1" dirty="0" smtClean="0"/>
              <a:t>Полиморфизм уникального события </a:t>
            </a:r>
            <a:r>
              <a:rPr lang="ru-RU" b="1" dirty="0" smtClean="0"/>
              <a:t>(</a:t>
            </a:r>
            <a:r>
              <a:rPr lang="en-US" b="1" dirty="0" smtClean="0"/>
              <a:t>UEP) – </a:t>
            </a:r>
            <a:r>
              <a:rPr lang="ru-RU" b="1" dirty="0" smtClean="0"/>
              <a:t>генетический маркер, соответствующий одной чрезвычайно редкой мутации.</a:t>
            </a:r>
          </a:p>
          <a:p>
            <a:r>
              <a:rPr lang="ru-RU" b="1" dirty="0" smtClean="0"/>
              <a:t>   Пример </a:t>
            </a:r>
            <a:r>
              <a:rPr lang="en-US" b="1" dirty="0" smtClean="0"/>
              <a:t>UEP – </a:t>
            </a:r>
            <a:r>
              <a:rPr lang="ru-RU" b="1" dirty="0" smtClean="0"/>
              <a:t> «</a:t>
            </a:r>
            <a:r>
              <a:rPr lang="ru-RU" b="1" dirty="0" err="1" smtClean="0"/>
              <a:t>снипс</a:t>
            </a:r>
            <a:r>
              <a:rPr lang="ru-RU" b="1" dirty="0" smtClean="0"/>
              <a:t>» </a:t>
            </a:r>
            <a:r>
              <a:rPr lang="ru-RU" b="1" dirty="0" err="1" smtClean="0"/>
              <a:t>цитидин</a:t>
            </a:r>
            <a:r>
              <a:rPr lang="ru-RU" b="1" dirty="0" smtClean="0"/>
              <a:t>/</a:t>
            </a:r>
            <a:r>
              <a:rPr lang="ru-RU" b="1" dirty="0" err="1" smtClean="0"/>
              <a:t>тимин</a:t>
            </a:r>
            <a:r>
              <a:rPr lang="ru-RU" b="1" dirty="0" smtClean="0"/>
              <a:t> в положении 16169 </a:t>
            </a:r>
            <a:r>
              <a:rPr lang="ru-RU" b="1" dirty="0" err="1" smtClean="0"/>
              <a:t>митохондриальной</a:t>
            </a:r>
            <a:r>
              <a:rPr lang="ru-RU" b="1" dirty="0" smtClean="0"/>
              <a:t> ДНК Николая Второго  (1868-1918) и его младшего брата Великого Князя Георгия Александровича (1871-1899).</a:t>
            </a:r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60722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С/Т-16169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3500432" y="5857892"/>
            <a:ext cx="42862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0800000">
            <a:off x="1357290" y="5857892"/>
            <a:ext cx="2357454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«ГЕНОМ ЧЕЛОВЕКА»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Logo_HG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2664296" cy="2592288"/>
          </a:xfrm>
          <a:prstGeom prst="rect">
            <a:avLst/>
          </a:prstGeom>
          <a:noFill/>
        </p:spPr>
      </p:pic>
      <p:pic>
        <p:nvPicPr>
          <p:cNvPr id="1027" name="Picture 3" descr="G:\Крейг Вентер-биг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2736304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1196752"/>
            <a:ext cx="63579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i="1" dirty="0" smtClean="0"/>
              <a:t>Государственный проект</a:t>
            </a:r>
            <a:r>
              <a:rPr lang="ru-RU" sz="2000" b="1" dirty="0" smtClean="0"/>
              <a:t>. Начало – 1990 г. Международный консорциум 160-ти институтов: США, Канады, Англии, Франции, Германии, Японии, России (3 и 19 хромосома). Руководители: с момента основания – Джеймс Уотсон, затем – Френсис </a:t>
            </a:r>
            <a:r>
              <a:rPr lang="ru-RU" sz="2000" b="1" dirty="0" err="1" smtClean="0"/>
              <a:t>Коллинс</a:t>
            </a:r>
            <a:r>
              <a:rPr lang="ru-RU" sz="2000" b="1" dirty="0" smtClean="0"/>
              <a:t>. </a:t>
            </a:r>
          </a:p>
          <a:p>
            <a:pPr marL="457200" indent="-457200">
              <a:buAutoNum type="arabicPeriod"/>
            </a:pPr>
            <a:r>
              <a:rPr lang="ru-RU" sz="2000" b="1" i="1" dirty="0" smtClean="0"/>
              <a:t>Частный проект</a:t>
            </a:r>
            <a:r>
              <a:rPr lang="ru-RU" sz="2000" b="1" dirty="0" smtClean="0"/>
              <a:t>. Фирма «</a:t>
            </a:r>
            <a:r>
              <a:rPr lang="en-US" sz="2000" b="1" dirty="0" smtClean="0"/>
              <a:t>Celera Genomics</a:t>
            </a:r>
            <a:r>
              <a:rPr lang="ru-RU" sz="2000" b="1" dirty="0" smtClean="0"/>
              <a:t>» (</a:t>
            </a:r>
            <a:r>
              <a:rPr lang="ru-RU" sz="2000" b="1" dirty="0" err="1" smtClean="0"/>
              <a:t>Ин-т</a:t>
            </a:r>
            <a:r>
              <a:rPr lang="ru-RU" sz="2000" b="1" dirty="0" smtClean="0"/>
              <a:t> геномных исследований) </a:t>
            </a:r>
            <a:r>
              <a:rPr lang="ru-RU" sz="2000" b="1" dirty="0" err="1" smtClean="0"/>
              <a:t>Крейга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Вентера</a:t>
            </a:r>
            <a:r>
              <a:rPr lang="ru-RU" sz="2000" b="1" dirty="0" smtClean="0"/>
              <a:t> (США). 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Завершение работ двух проектов: частичное в 2000 г. (совместное заявление Билла Клинтона и Тони Блэра), почти полное – 2003-2007 гг.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Доноры ДНК: несколько анонимных образцов (5-7) крови женщин и спермы мужчин + ДНК Дж. Уотсона и К. </a:t>
            </a:r>
            <a:r>
              <a:rPr lang="ru-RU" sz="2000" b="1" dirty="0" err="1" smtClean="0"/>
              <a:t>Вентера</a:t>
            </a:r>
            <a:r>
              <a:rPr lang="ru-RU" sz="2000" b="1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Общая стоимость финансирования – 6 млрд. долларов (Министерство энергетики США).</a:t>
            </a:r>
            <a:endParaRPr lang="en-US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 Обновление информации: </a:t>
            </a:r>
            <a:r>
              <a:rPr lang="en-US" sz="2000" b="1" dirty="0" smtClean="0">
                <a:solidFill>
                  <a:srgbClr val="00B0F0"/>
                </a:solidFill>
              </a:rPr>
              <a:t>www.ensembl.org</a:t>
            </a:r>
            <a:endParaRPr lang="ru-RU" sz="20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Длина молекул ДНК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tempuser\Documents\Материалы к генетике гениальности\Расстояние-между-планетами-в-Солнечной-систем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08912" cy="4752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5172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Суммарная длина всех молекул ДНК в 46 хромосомах  одной соматической клетки человека составляет около 1,5- 1,7 метра. Общая длина ДНК во всех клетках организма человека (5∙10¹³) составляет примерно 10¹¹ км, что в 1000 раз больше расстояния от Земли до Солнца. 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Сколько </a:t>
            </a:r>
            <a:r>
              <a:rPr lang="ru-RU" sz="3600" b="1" dirty="0">
                <a:solidFill>
                  <a:srgbClr val="FF0000"/>
                </a:solidFill>
              </a:rPr>
              <a:t>новых мутаций у каждого </a:t>
            </a:r>
            <a:r>
              <a:rPr lang="ru-RU" sz="3600" b="1" dirty="0" smtClean="0">
                <a:solidFill>
                  <a:srgbClr val="FF0000"/>
                </a:solidFill>
              </a:rPr>
              <a:t>индивида?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Скорость </a:t>
            </a:r>
            <a:r>
              <a:rPr lang="ru-RU" sz="2800" b="1" dirty="0" err="1" smtClean="0"/>
              <a:t>мутирования</a:t>
            </a:r>
            <a:r>
              <a:rPr lang="ru-RU" sz="2800" b="1" dirty="0" smtClean="0"/>
              <a:t> одной нуклеотидной пары – около 10</a:t>
            </a:r>
            <a:r>
              <a:rPr lang="ru-RU" sz="2800" b="1" dirty="0" smtClean="0">
                <a:latin typeface="Calibri"/>
              </a:rPr>
              <a:t>⁻⁸ на поколение.</a:t>
            </a:r>
          </a:p>
          <a:p>
            <a:r>
              <a:rPr lang="ru-RU" sz="2800" b="1" dirty="0" smtClean="0">
                <a:latin typeface="Calibri"/>
              </a:rPr>
              <a:t>При общем числе нуклеотидных пар в геноме 3∙10⁹ (30∙10⁸) одна гамета содержит примерно 30 мутаций.</a:t>
            </a:r>
          </a:p>
          <a:p>
            <a:r>
              <a:rPr lang="ru-RU" sz="2800" b="1" dirty="0" smtClean="0">
                <a:latin typeface="Calibri"/>
              </a:rPr>
              <a:t>Это значит, что каждый ребенок рождается примерно с 60-ю (30 х 2) вновь возникшими мутациями.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12423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Генетика в спорте высших достижений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3251" name="Picture 3" descr="G:\Материалы к генетике гениальности\бег2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061512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55172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18 медалей (золото, серебро и бронза), которые разыгрывались на дистанции 100</a:t>
            </a:r>
            <a:r>
              <a:rPr lang="en-US" b="1" dirty="0" smtClean="0"/>
              <a:t> </a:t>
            </a:r>
            <a:r>
              <a:rPr lang="ru-RU" b="1" dirty="0" smtClean="0"/>
              <a:t>м на  Олимпийских играх 1992-2012 гг. ,16 медалей (88%)  завоевано чернокожими  спринтерами.    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Мутация в гене </a:t>
            </a:r>
            <a:r>
              <a:rPr lang="en-US" sz="2400" b="1" dirty="0" smtClean="0">
                <a:solidFill>
                  <a:srgbClr val="FF0000"/>
                </a:solidFill>
              </a:rPr>
              <a:t>ACTN3</a:t>
            </a:r>
            <a:r>
              <a:rPr lang="ru-RU" sz="2400" b="1" dirty="0" smtClean="0">
                <a:solidFill>
                  <a:srgbClr val="FF0000"/>
                </a:solidFill>
              </a:rPr>
              <a:t>, кодирующем мышечный белок - </a:t>
            </a:r>
            <a:r>
              <a:rPr lang="ru-RU" sz="2400" b="1" dirty="0" err="1" smtClean="0">
                <a:solidFill>
                  <a:srgbClr val="FF0000"/>
                </a:solidFill>
              </a:rPr>
              <a:t>актинин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Происхождение спортсменов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Частота встречаемости </a:t>
                      </a:r>
                      <a:r>
                        <a:rPr lang="ru-RU" baseline="0" dirty="0" smtClean="0"/>
                        <a:t> белка без мутации (%)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Ямайка,</a:t>
                      </a:r>
                      <a:r>
                        <a:rPr lang="ru-RU" b="1" baseline="0" dirty="0" smtClean="0"/>
                        <a:t> страны Карибского бассейна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Индейцы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Монголоиды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Европейцы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467544" y="3501008"/>
            <a:ext cx="8064896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3491880" y="3717032"/>
            <a:ext cx="4846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95936" y="37890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Мутация Аргинин</a:t>
            </a:r>
            <a:r>
              <a:rPr lang="en-US" b="1" dirty="0" smtClean="0"/>
              <a:t>577 → </a:t>
            </a:r>
            <a:r>
              <a:rPr lang="ru-RU" b="1" dirty="0" smtClean="0"/>
              <a:t>обрыв цепи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293096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«Быстрые» мышечные волокна – отвечают за короткие всплески  активности (спринт)</a:t>
            </a:r>
          </a:p>
          <a:p>
            <a:r>
              <a:rPr lang="ru-RU" b="1" dirty="0" smtClean="0"/>
              <a:t>«Медленные» волокна – обеспечивают выносливость (стайерский бег)</a:t>
            </a:r>
          </a:p>
          <a:p>
            <a:endParaRPr lang="ru-RU" b="1" dirty="0" smtClean="0"/>
          </a:p>
          <a:p>
            <a:r>
              <a:rPr lang="ru-RU" b="1" dirty="0" smtClean="0"/>
              <a:t>Мутация  препятствует образованию функционального белка,  что ведет к увеличению доли «медленных» волокон.</a:t>
            </a:r>
          </a:p>
          <a:p>
            <a:endParaRPr lang="ru-RU" b="1" dirty="0" smtClean="0"/>
          </a:p>
          <a:p>
            <a:r>
              <a:rPr lang="ru-RU" b="1" dirty="0" smtClean="0"/>
              <a:t>Частота этой мутации </a:t>
            </a:r>
            <a:r>
              <a:rPr lang="ru-RU" b="1" dirty="0" smtClean="0">
                <a:solidFill>
                  <a:srgbClr val="FF0000"/>
                </a:solidFill>
              </a:rPr>
              <a:t>ниже</a:t>
            </a:r>
            <a:r>
              <a:rPr lang="ru-RU" b="1" dirty="0" smtClean="0"/>
              <a:t> у аборигенов Ямайки и стран Карибского бассейна (западные африканцы). Это дает им ощутимое преимущество в спринтерском беге. 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Гениальность</a:t>
            </a:r>
            <a:r>
              <a:rPr lang="ru-RU" sz="2000" b="1" dirty="0" smtClean="0"/>
              <a:t> – чрезвычайно высокий уровень интеллектуального</a:t>
            </a:r>
            <a:br>
              <a:rPr lang="ru-RU" sz="2000" b="1" dirty="0" smtClean="0"/>
            </a:br>
            <a:r>
              <a:rPr lang="ru-RU" sz="2000" b="1" dirty="0" smtClean="0"/>
              <a:t>функционирования личности.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Интеллект</a:t>
            </a:r>
            <a:r>
              <a:rPr lang="ru-RU" sz="2000" b="1" dirty="0" smtClean="0"/>
              <a:t> – общая умственная способность, включающая способность рассуждать, планировать, решать проблемы, мыслить абстрактно, постигать сложные идеи, быстро учиться  на основании получаемых знаний и приобретаемого опыта. </a:t>
            </a:r>
            <a:br>
              <a:rPr lang="ru-RU" sz="2000" b="1" dirty="0" smtClean="0"/>
            </a:br>
            <a:r>
              <a:rPr lang="ru-RU" sz="2000" b="1" dirty="0" smtClean="0"/>
              <a:t> Кстати: </a:t>
            </a:r>
            <a:r>
              <a:rPr lang="ru-RU" sz="1800" b="1" i="1" dirty="0" smtClean="0"/>
              <a:t>Чем умный человек отличается от мудрого?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empuser\Documents\Материалы к генетике гениальности\depositphotos_7682771-stock-photo-little-gen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6660232" cy="5013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4248" y="1628800"/>
            <a:ext cx="2339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 ключевых способностей:</a:t>
            </a:r>
          </a:p>
          <a:p>
            <a:r>
              <a:rPr lang="ru-RU" b="1" dirty="0" smtClean="0"/>
              <a:t>1. Рассуждение.</a:t>
            </a:r>
          </a:p>
          <a:p>
            <a:r>
              <a:rPr lang="ru-RU" b="1" dirty="0" smtClean="0"/>
              <a:t>2. Способность к оперированию числами.</a:t>
            </a:r>
          </a:p>
          <a:p>
            <a:r>
              <a:rPr lang="ru-RU" b="1" dirty="0" smtClean="0"/>
              <a:t>3. Пространственная способность.</a:t>
            </a:r>
          </a:p>
          <a:p>
            <a:r>
              <a:rPr lang="ru-RU" b="1" dirty="0" smtClean="0"/>
              <a:t>4. Беглость речи (способность за короткое время назвать ряд синонимов),</a:t>
            </a:r>
          </a:p>
          <a:p>
            <a:r>
              <a:rPr lang="ru-RU" b="1" dirty="0" smtClean="0"/>
              <a:t>5.  Скорость восприятия.</a:t>
            </a:r>
          </a:p>
          <a:p>
            <a:r>
              <a:rPr lang="ru-RU" b="1" dirty="0" smtClean="0"/>
              <a:t>6. Память.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90872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Изучение влияния наследственности и среды на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развитие интеллекта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L:\Близнец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24" y="764704"/>
            <a:ext cx="7219552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Однояйцевые близнецы – 100% общих генов.    </a:t>
            </a:r>
            <a:r>
              <a:rPr lang="ru-RU" b="1" dirty="0" err="1" smtClean="0"/>
              <a:t>Разнояйцевые</a:t>
            </a:r>
            <a:r>
              <a:rPr lang="ru-RU" b="1" dirty="0" smtClean="0"/>
              <a:t> – только 50% общих генов.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8178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Наследуемость интеллекта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8130" name="Picture 2" descr="G:\Материалы к генетике гениальности\siluety-roditelei-s-detmi-0001977986-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68952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797152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Исследования на одно- и </a:t>
            </a:r>
            <a:r>
              <a:rPr lang="ru-RU" sz="2000" b="1" dirty="0" err="1" smtClean="0"/>
              <a:t>разнояйцевых</a:t>
            </a:r>
            <a:r>
              <a:rPr lang="ru-RU" sz="2000" b="1" dirty="0" smtClean="0"/>
              <a:t> близнецах показали, что генетический компонент коэффициента интеллектуальности возрастает от 40%  (дети в возрасте 4-6 лет) до 83% (взрослые).</a:t>
            </a:r>
            <a:endParaRPr lang="en-US" sz="2000" b="1" dirty="0" smtClean="0"/>
          </a:p>
          <a:p>
            <a:endParaRPr lang="ru-RU" b="1" dirty="0" smtClean="0"/>
          </a:p>
          <a:p>
            <a:pPr algn="r"/>
            <a:r>
              <a:rPr lang="en-US" sz="1600" b="1" i="1" dirty="0" smtClean="0"/>
              <a:t>Bouchard T.J., </a:t>
            </a:r>
            <a:r>
              <a:rPr lang="en-US" sz="1600" b="1" i="1" dirty="0" err="1" smtClean="0"/>
              <a:t>McGue</a:t>
            </a:r>
            <a:r>
              <a:rPr lang="en-US" sz="1600" b="1" i="1" dirty="0" smtClean="0"/>
              <a:t> M.  Genetic and environmental influences on human psychological differences // Developmental Neurobiology. 2003, v. 54, p. 4-45. </a:t>
            </a:r>
            <a:endParaRPr lang="ru-RU" sz="1600" b="1" i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Некоторая терминология </a:t>
            </a:r>
            <a:r>
              <a:rPr lang="ru-RU" sz="2800" b="1" dirty="0" err="1" smtClean="0">
                <a:solidFill>
                  <a:srgbClr val="FF0000"/>
                </a:solidFill>
              </a:rPr>
              <a:t>биоинформатики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/>
              <a:t>- аутосомно-рецессивный тип наследования;</a:t>
            </a:r>
          </a:p>
          <a:p>
            <a:r>
              <a:rPr lang="ru-RU" sz="2400" b="1" dirty="0" smtClean="0"/>
              <a:t>- антипараллельно ориентированные спины электронов в центре связывания ионов переходных металлов;</a:t>
            </a:r>
          </a:p>
          <a:p>
            <a:r>
              <a:rPr lang="ru-RU" sz="2400" b="1" dirty="0" smtClean="0"/>
              <a:t>- машинный поиск локальных минимумов на поверхности потенциальной энергии;</a:t>
            </a:r>
          </a:p>
          <a:p>
            <a:r>
              <a:rPr lang="ru-RU" sz="2400" b="1" dirty="0" smtClean="0"/>
              <a:t>- идентификация и моделирование консервативных областей;</a:t>
            </a:r>
          </a:p>
          <a:p>
            <a:r>
              <a:rPr lang="ru-RU" sz="2400" b="1" dirty="0" smtClean="0"/>
              <a:t>- стереохимическая корректность;</a:t>
            </a:r>
          </a:p>
          <a:p>
            <a:r>
              <a:rPr lang="ru-RU" sz="2400" b="1" dirty="0" smtClean="0"/>
              <a:t>- дистанции между нуклеотидными последовательностями;</a:t>
            </a:r>
          </a:p>
          <a:p>
            <a:r>
              <a:rPr lang="ru-RU" sz="2400" b="1" dirty="0" smtClean="0"/>
              <a:t>- построение филогенетического древа. </a:t>
            </a:r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95688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«Величайшим триумфом человеческого гения является то, что человек смог понять такие вещи, которые он уже не в силах даже вообразить»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9154" name="Picture 2" descr="G:\Материалы к генетике гениальности\Evo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29600" cy="432048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 rot="19089288">
            <a:off x="6101229" y="4869848"/>
            <a:ext cx="169848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2411760" y="5445224"/>
            <a:ext cx="374441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9326543">
            <a:off x="1636782" y="4438935"/>
            <a:ext cx="484632" cy="13945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67944" y="5805264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?</a:t>
            </a:r>
            <a:endParaRPr lang="ru-RU" sz="6000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8316416" y="3573016"/>
            <a:ext cx="827584" cy="38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44408" y="2852936"/>
            <a:ext cx="74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 новых встреч!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b="1" dirty="0" smtClean="0"/>
          </a:p>
          <a:p>
            <a:pPr marL="0" indent="0" algn="ctr">
              <a:buNone/>
            </a:pPr>
            <a:r>
              <a:rPr lang="en-US" sz="8000" b="1" smtClean="0"/>
              <a:t>The end…</a:t>
            </a:r>
            <a:endParaRPr lang="en-US" sz="8000" b="1" dirty="0"/>
          </a:p>
          <a:p>
            <a:pPr marL="0" indent="0">
              <a:buNone/>
            </a:pPr>
            <a:endParaRPr lang="en-US" sz="6000" b="1" dirty="0" smtClean="0"/>
          </a:p>
          <a:p>
            <a:pPr marL="0" indent="0">
              <a:buNone/>
            </a:pPr>
            <a:endParaRPr lang="ru-RU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514746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Что же такое ген?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18-хромосо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71422" y="785794"/>
            <a:ext cx="142844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1142984"/>
            <a:ext cx="6000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Термин «ген» ввел датский генетик </a:t>
            </a:r>
            <a:r>
              <a:rPr lang="ru-RU" b="1" dirty="0" err="1" smtClean="0"/>
              <a:t>Иогансен</a:t>
            </a:r>
            <a:r>
              <a:rPr lang="ru-RU" b="1" dirty="0" smtClean="0"/>
              <a:t> в 1909 г.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Один ген – один элементарный (неделимый) признак.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Ген – структурная единица дискретной (несмешиваемой) информации, далее неделимая в функциональном отношении.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Один ген – один фермент.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Ген – участок цепи ДНК, несущий целостную информацию, ограниченный регуляторными последовательностями ДНК. Эти последовательности либо непосредственно примыкают к этому участку (</a:t>
            </a:r>
            <a:r>
              <a:rPr lang="ru-RU" b="1" dirty="0" err="1" smtClean="0"/>
              <a:t>цис-регуляторные</a:t>
            </a:r>
            <a:r>
              <a:rPr lang="ru-RU" b="1" dirty="0" smtClean="0"/>
              <a:t> элементы), либо располагаются вдали от этого участка (</a:t>
            </a:r>
            <a:r>
              <a:rPr lang="ru-RU" b="1" dirty="0" err="1" smtClean="0"/>
              <a:t>транс-регуляторные</a:t>
            </a:r>
            <a:r>
              <a:rPr lang="ru-RU" b="1" dirty="0" smtClean="0"/>
              <a:t> элементы).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Ген – участок цепи ДНК, кодирующий синтез полипептидной цепи белка или цепи РНК, которая не транслируется и, следовательно, не кодирует полипептидную цепь.</a:t>
            </a:r>
            <a:endParaRPr lang="ru-RU" b="1" dirty="0"/>
          </a:p>
        </p:txBody>
      </p:sp>
      <p:pic>
        <p:nvPicPr>
          <p:cNvPr id="1027" name="Picture 3" descr="C:\Documents and Settings\Admin\Мои документы\Рецессивное наследов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300039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IS THE END OF THE BEGINNING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393935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1</a:t>
            </a:r>
            <a:r>
              <a:rPr lang="ru-RU" sz="2000" b="1" dirty="0" smtClean="0"/>
              <a:t>. Длина ДНК в одной клетке (гаплоидный геном) – 3,</a:t>
            </a:r>
            <a:r>
              <a:rPr lang="en-US" sz="2000" b="1" dirty="0" smtClean="0"/>
              <a:t>32</a:t>
            </a:r>
            <a:r>
              <a:rPr lang="ru-RU" sz="2000" b="1" dirty="0" smtClean="0"/>
              <a:t>57 млрд. п.н. </a:t>
            </a:r>
          </a:p>
          <a:p>
            <a:r>
              <a:rPr lang="ru-RU" sz="2000" b="1" dirty="0" smtClean="0"/>
              <a:t>2. Общее число генов оказалось удивительно мало</a:t>
            </a:r>
            <a:r>
              <a:rPr lang="ru-RU" sz="2000" b="1" dirty="0"/>
              <a:t> </a:t>
            </a:r>
            <a:r>
              <a:rPr lang="ru-RU" sz="2000" b="1" dirty="0" smtClean="0"/>
              <a:t>– около 22 000 .</a:t>
            </a:r>
          </a:p>
          <a:p>
            <a:r>
              <a:rPr lang="ru-RU" sz="2000" b="1" dirty="0" smtClean="0"/>
              <a:t>3. Около 94% генов состоят из кодирующих (</a:t>
            </a:r>
            <a:r>
              <a:rPr lang="ru-RU" sz="2000" b="1" dirty="0" err="1" smtClean="0"/>
              <a:t>экзоны</a:t>
            </a:r>
            <a:r>
              <a:rPr lang="ru-RU" sz="2000" b="1" dirty="0" smtClean="0"/>
              <a:t>) и </a:t>
            </a:r>
            <a:r>
              <a:rPr lang="ru-RU" sz="2000" b="1" dirty="0" err="1" smtClean="0"/>
              <a:t>некодирующих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интроны</a:t>
            </a:r>
            <a:r>
              <a:rPr lang="ru-RU" sz="2000" b="1" dirty="0" smtClean="0"/>
              <a:t>) участков. Остальные гены не имеют </a:t>
            </a:r>
            <a:r>
              <a:rPr lang="ru-RU" sz="2000" b="1" dirty="0" err="1" smtClean="0"/>
              <a:t>экзонно-интронной</a:t>
            </a:r>
            <a:r>
              <a:rPr lang="ru-RU" sz="2000" b="1" dirty="0" smtClean="0"/>
              <a:t> структуры.</a:t>
            </a:r>
          </a:p>
          <a:p>
            <a:r>
              <a:rPr lang="ru-RU" sz="2000" b="1" dirty="0" smtClean="0"/>
              <a:t>4. Область ДНК, содержащая гены, - около 1,</a:t>
            </a:r>
            <a:r>
              <a:rPr lang="en-US" sz="2000" b="1" dirty="0" smtClean="0"/>
              <a:t>2</a:t>
            </a:r>
            <a:r>
              <a:rPr lang="ru-RU" sz="2000" b="1" dirty="0" smtClean="0"/>
              <a:t>% всей длины. В эту область входят гены, кодирующие различные РНК и белки, регуляторные последовательности (контроль построения матричной РНК по участку ДНК), </a:t>
            </a:r>
            <a:r>
              <a:rPr lang="ru-RU" sz="2000" b="1" dirty="0" err="1" smtClean="0"/>
              <a:t>интроны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псевдогены</a:t>
            </a:r>
            <a:r>
              <a:rPr lang="ru-RU" sz="2000" b="1" dirty="0" smtClean="0"/>
              <a:t> </a:t>
            </a:r>
            <a:r>
              <a:rPr lang="en-US" sz="2000" b="1" dirty="0" smtClean="0"/>
              <a:t>(</a:t>
            </a:r>
            <a:r>
              <a:rPr lang="ru-RU" sz="2000" b="1" dirty="0" smtClean="0"/>
              <a:t>около </a:t>
            </a:r>
            <a:r>
              <a:rPr lang="en-US" sz="2000" b="1" dirty="0" smtClean="0"/>
              <a:t>1</a:t>
            </a:r>
            <a:r>
              <a:rPr lang="ru-RU" sz="2000" b="1" dirty="0" smtClean="0"/>
              <a:t>5000</a:t>
            </a:r>
            <a:r>
              <a:rPr lang="en-US" sz="2000" b="1" dirty="0" smtClean="0"/>
              <a:t>)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Псевдогены</a:t>
            </a:r>
            <a:r>
              <a:rPr lang="ru-RU" sz="2000" b="1" dirty="0" smtClean="0"/>
              <a:t> образуются из дуплицированных генов, одна из копий которых в результате мутаций потеряла способность к экспрессии.</a:t>
            </a:r>
          </a:p>
          <a:p>
            <a:r>
              <a:rPr lang="ru-RU" sz="2000" b="1" dirty="0" smtClean="0"/>
              <a:t>5. Обнаружено большое количество повторяющихся участков (</a:t>
            </a:r>
            <a:r>
              <a:rPr lang="ru-RU" sz="2000" b="1" dirty="0" err="1" smtClean="0"/>
              <a:t>диспергированных</a:t>
            </a:r>
            <a:r>
              <a:rPr lang="en-US" sz="2000" b="1" dirty="0" smtClean="0"/>
              <a:t> (LINE and SINE)</a:t>
            </a:r>
            <a:r>
              <a:rPr lang="ru-RU" sz="2000" b="1" dirty="0" smtClean="0"/>
              <a:t>, тандемных и обращенных) – до 50% всей ДНК (</a:t>
            </a:r>
            <a:r>
              <a:rPr lang="en-US" sz="2000" b="1" dirty="0" smtClean="0"/>
              <a:t>junk DNA)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026" name="Picture 2" descr="G:\1000px-Gen_CDK4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4714883"/>
            <a:ext cx="9525000" cy="13573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6021288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Структура </a:t>
            </a:r>
            <a:r>
              <a:rPr lang="ru-RU" b="1" dirty="0" err="1" smtClean="0"/>
              <a:t>пре-мРНК</a:t>
            </a:r>
            <a:r>
              <a:rPr lang="ru-RU" b="1" dirty="0" smtClean="0"/>
              <a:t> гена </a:t>
            </a:r>
            <a:r>
              <a:rPr lang="en-US" b="1" dirty="0" smtClean="0"/>
              <a:t>CDK4 (</a:t>
            </a:r>
            <a:r>
              <a:rPr lang="en-US" b="1" dirty="0" err="1" smtClean="0"/>
              <a:t>cyclin</a:t>
            </a:r>
            <a:r>
              <a:rPr lang="en-US" b="1" dirty="0" smtClean="0"/>
              <a:t>-dependent </a:t>
            </a:r>
            <a:r>
              <a:rPr lang="en-US" b="1" dirty="0" err="1" smtClean="0"/>
              <a:t>kinase</a:t>
            </a:r>
            <a:r>
              <a:rPr lang="en-US" b="1" dirty="0" smtClean="0"/>
              <a:t> 4) </a:t>
            </a:r>
            <a:r>
              <a:rPr lang="ru-RU" b="1" dirty="0" smtClean="0"/>
              <a:t>человека. </a:t>
            </a:r>
            <a:r>
              <a:rPr lang="ru-RU" b="1" dirty="0" err="1" smtClean="0"/>
              <a:t>Экзоны</a:t>
            </a:r>
            <a:r>
              <a:rPr lang="ru-RU" b="1" dirty="0" smtClean="0"/>
              <a:t> – синий цвет, </a:t>
            </a:r>
            <a:r>
              <a:rPr lang="ru-RU" b="1" dirty="0" err="1" smtClean="0"/>
              <a:t>интроны</a:t>
            </a:r>
            <a:r>
              <a:rPr lang="ru-RU" b="1" dirty="0" smtClean="0"/>
              <a:t> – серый, </a:t>
            </a:r>
            <a:r>
              <a:rPr lang="ru-RU" b="1" dirty="0" err="1" smtClean="0"/>
              <a:t>нетранслируемые</a:t>
            </a:r>
            <a:r>
              <a:rPr lang="ru-RU" b="1" dirty="0" smtClean="0"/>
              <a:t> последовательности – зеленый. Ген локализован  на хромосоме 12.   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13730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Стоимость </a:t>
            </a:r>
            <a:r>
              <a:rPr lang="ru-RU" sz="3200" b="1" dirty="0" err="1" smtClean="0">
                <a:solidFill>
                  <a:srgbClr val="FF0000"/>
                </a:solidFill>
              </a:rPr>
              <a:t>секвенирования</a:t>
            </a:r>
            <a:r>
              <a:rPr lang="ru-RU" sz="3200" b="1" dirty="0" smtClean="0">
                <a:solidFill>
                  <a:srgbClr val="FF0000"/>
                </a:solidFill>
              </a:rPr>
              <a:t> индивидуального генома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536" y="1124744"/>
          <a:ext cx="8208912" cy="55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Документ" r:id="rId3" imgW="5959095" imgH="5145171" progId="Word.Document.12">
                  <p:embed/>
                </p:oleObj>
              </mc:Choice>
              <mc:Fallback>
                <p:oleObj name="Документ" r:id="rId3" imgW="5959095" imgH="5145171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24744"/>
                        <a:ext cx="8208912" cy="5577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Успех в науке  чаще всего приходит к  ученым очень широкого кругозора и высочайшей общей культуры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1" descr="C:\Documents and Settings\Admin\Мои документы\Уче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1196752"/>
            <a:ext cx="5616625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34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b="1" i="1" dirty="0" smtClean="0">
                <a:solidFill>
                  <a:srgbClr val="FF0000"/>
                </a:solidFill>
              </a:rPr>
              <a:t>Любопытство – главный движущий мотив  ученых</a:t>
            </a:r>
            <a:endParaRPr lang="ru-RU" sz="27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63880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cs typeface="Times New Roman" pitchFamily="18" charset="0"/>
              </a:rPr>
              <a:t>1. «Наука – это лучший способ удовлетворения личного любопытства за государственный счет».</a:t>
            </a:r>
          </a:p>
          <a:p>
            <a:r>
              <a:rPr lang="ru-RU" sz="2400" b="1" dirty="0" smtClean="0">
                <a:cs typeface="Times New Roman" pitchFamily="18" charset="0"/>
              </a:rPr>
              <a:t>                                   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Академик Л.А.Арцимович </a:t>
            </a:r>
          </a:p>
          <a:p>
            <a:r>
              <a:rPr lang="ru-RU" sz="2400" b="1" dirty="0" smtClean="0">
                <a:cs typeface="Times New Roman" pitchFamily="18" charset="0"/>
              </a:rPr>
              <a:t>2. «</a:t>
            </a:r>
            <a:r>
              <a:rPr lang="en-US" sz="2400" b="1" dirty="0" smtClean="0">
                <a:cs typeface="Times New Roman" pitchFamily="18" charset="0"/>
              </a:rPr>
              <a:t>Curiosity driven research</a:t>
            </a:r>
            <a:r>
              <a:rPr lang="ru-RU" sz="2400" b="1" dirty="0" smtClean="0">
                <a:cs typeface="Times New Roman" pitchFamily="18" charset="0"/>
              </a:rPr>
              <a:t>» (исследования для удовлетворения своего любопытства).</a:t>
            </a:r>
          </a:p>
          <a:p>
            <a:r>
              <a:rPr lang="ru-RU" sz="2400" b="1" dirty="0" smtClean="0">
                <a:cs typeface="Times New Roman" pitchFamily="18" charset="0"/>
              </a:rPr>
              <a:t>Лауреаты Нобелевской премии 2010 г.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А.Гейм и К.Новоселов</a:t>
            </a:r>
          </a:p>
          <a:p>
            <a:r>
              <a:rPr lang="ru-RU" sz="2400" b="1" dirty="0" smtClean="0">
                <a:cs typeface="Times New Roman" pitchFamily="18" charset="0"/>
              </a:rPr>
              <a:t>       «Наука – это лучшее вложение денег, какое только можно себе представить». Они же.</a:t>
            </a:r>
          </a:p>
          <a:p>
            <a:r>
              <a:rPr lang="ru-RU" sz="2400" b="1" dirty="0" smtClean="0">
                <a:cs typeface="Times New Roman" pitchFamily="18" charset="0"/>
              </a:rPr>
              <a:t>Название </a:t>
            </a:r>
            <a:r>
              <a:rPr lang="ru-RU" sz="2400" b="1" dirty="0" err="1" smtClean="0">
                <a:cs typeface="Times New Roman" pitchFamily="18" charset="0"/>
              </a:rPr>
              <a:t>марсохода</a:t>
            </a:r>
            <a:r>
              <a:rPr lang="ru-RU" sz="2400" b="1" dirty="0" smtClean="0">
                <a:cs typeface="Times New Roman" pitchFamily="18" charset="0"/>
              </a:rPr>
              <a:t> «</a:t>
            </a:r>
            <a:r>
              <a:rPr lang="en-US" sz="2400" b="1" dirty="0" smtClean="0">
                <a:cs typeface="Times New Roman" pitchFamily="18" charset="0"/>
              </a:rPr>
              <a:t>Curiosity</a:t>
            </a:r>
            <a:r>
              <a:rPr lang="ru-RU" sz="2400" b="1" dirty="0" smtClean="0">
                <a:cs typeface="Times New Roman" pitchFamily="18" charset="0"/>
              </a:rPr>
              <a:t>» было выбрано среди вариантов, предложенных школьниками, путем голосования в Интернете.</a:t>
            </a:r>
          </a:p>
          <a:p>
            <a:r>
              <a:rPr lang="ru-RU" sz="2400" b="1" dirty="0" smtClean="0">
                <a:cs typeface="Times New Roman" pitchFamily="18" charset="0"/>
              </a:rPr>
              <a:t>«Я получил Нобелевскую премию за то, что был любопытен». </a:t>
            </a:r>
            <a:r>
              <a:rPr lang="ru-RU" sz="2400" b="1" dirty="0" err="1" smtClean="0">
                <a:solidFill>
                  <a:srgbClr val="FF0000"/>
                </a:solidFill>
                <a:cs typeface="Times New Roman" pitchFamily="18" charset="0"/>
              </a:rPr>
              <a:t>Лайнус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cs typeface="Times New Roman" pitchFamily="18" charset="0"/>
              </a:rPr>
              <a:t>Полинг</a:t>
            </a:r>
            <a:endParaRPr 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cs typeface="Times New Roman" pitchFamily="18" charset="0"/>
              </a:rPr>
              <a:t>«Не утрачивайте с годами святой любознательности».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Альберт Эйнштейн </a:t>
            </a:r>
          </a:p>
          <a:p>
            <a:r>
              <a:rPr lang="ru-RU" sz="2400" b="1" dirty="0" smtClean="0">
                <a:cs typeface="Times New Roman" pitchFamily="18" charset="0"/>
              </a:rPr>
              <a:t>«</a:t>
            </a:r>
            <a:r>
              <a:rPr lang="ru-RU" sz="2400" b="1" dirty="0" err="1" smtClean="0">
                <a:cs typeface="Times New Roman" pitchFamily="18" charset="0"/>
              </a:rPr>
              <a:t>Еси</a:t>
            </a:r>
            <a:r>
              <a:rPr lang="ru-RU" sz="2400" b="1" dirty="0" smtClean="0">
                <a:cs typeface="Times New Roman" pitchFamily="18" charset="0"/>
              </a:rPr>
              <a:t> вы любопытны, милости просим в нашу компанию!».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Академик РАН  С.Г. Инге-</a:t>
            </a:r>
            <a:r>
              <a:rPr lang="ru-RU" sz="2400" b="1" dirty="0" err="1" smtClean="0">
                <a:solidFill>
                  <a:srgbClr val="FF0000"/>
                </a:solidFill>
                <a:cs typeface="Times New Roman" pitchFamily="18" charset="0"/>
              </a:rPr>
              <a:t>Вечтомов</a:t>
            </a:r>
            <a:endParaRPr 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7647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Представители точных наук о себе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(без ложной скромности)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716016" cy="53614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/>
              <a:t>Мы дали миру интеграл и синус,</a:t>
            </a:r>
          </a:p>
          <a:p>
            <a:pPr algn="ctr">
              <a:buNone/>
            </a:pPr>
            <a:r>
              <a:rPr lang="ru-RU" sz="2400" b="1" dirty="0" smtClean="0"/>
              <a:t>Мы научили множить и делить, </a:t>
            </a:r>
          </a:p>
          <a:p>
            <a:pPr algn="ctr">
              <a:buNone/>
            </a:pPr>
            <a:r>
              <a:rPr lang="ru-RU" sz="2400" b="1" dirty="0" smtClean="0"/>
              <a:t>Мы знаем, где поставить плюс и минус,</a:t>
            </a:r>
          </a:p>
          <a:p>
            <a:pPr algn="ctr">
              <a:buNone/>
            </a:pPr>
            <a:r>
              <a:rPr lang="ru-RU" sz="2400" b="1" dirty="0" smtClean="0"/>
              <a:t>Какие числа в степень возводить.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В больших делах мы все неутомимы,</a:t>
            </a:r>
          </a:p>
          <a:p>
            <a:pPr algn="ctr">
              <a:buNone/>
            </a:pPr>
            <a:r>
              <a:rPr lang="ru-RU" sz="2400" b="1" dirty="0" smtClean="0"/>
              <a:t>Мы </a:t>
            </a:r>
            <a:r>
              <a:rPr lang="ru-RU" sz="2400" b="1" dirty="0" smtClean="0">
                <a:solidFill>
                  <a:srgbClr val="0070C0"/>
                </a:solidFill>
              </a:rPr>
              <a:t>интеллекта</a:t>
            </a:r>
            <a:r>
              <a:rPr lang="ru-RU" sz="2400" b="1" dirty="0" smtClean="0"/>
              <a:t>, как один, полны,</a:t>
            </a:r>
          </a:p>
          <a:p>
            <a:pPr algn="ctr">
              <a:buNone/>
            </a:pPr>
            <a:r>
              <a:rPr lang="ru-RU" sz="2400" b="1" dirty="0" smtClean="0"/>
              <a:t>Мы лишь с собой по модулю сравнимы,</a:t>
            </a:r>
          </a:p>
          <a:p>
            <a:pPr algn="ctr">
              <a:buNone/>
            </a:pPr>
            <a:r>
              <a:rPr lang="ru-RU" sz="2400" b="1" dirty="0" smtClean="0"/>
              <a:t>Другие нам в подметки не годны.</a:t>
            </a:r>
          </a:p>
          <a:p>
            <a:pPr algn="r">
              <a:buNone/>
            </a:pPr>
            <a:r>
              <a:rPr lang="ru-RU" sz="1800" b="1" dirty="0" smtClean="0"/>
              <a:t>(из гимна </a:t>
            </a:r>
            <a:r>
              <a:rPr lang="ru-RU" sz="1800" b="1" dirty="0" err="1" smtClean="0"/>
              <a:t>матмеха</a:t>
            </a:r>
            <a:r>
              <a:rPr lang="ru-RU" sz="1800" b="1" dirty="0" smtClean="0"/>
              <a:t>)</a:t>
            </a:r>
          </a:p>
          <a:p>
            <a:pPr algn="ctr"/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764704"/>
            <a:ext cx="41764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Только физики – соль, остальные  все ноль.</a:t>
            </a:r>
          </a:p>
          <a:p>
            <a:pPr algn="r"/>
            <a:r>
              <a:rPr lang="ru-RU" b="1" dirty="0" smtClean="0"/>
              <a:t>(из гимна физфака)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Все науки делятся на две категории – физика и коллекционирование марок.</a:t>
            </a:r>
          </a:p>
          <a:p>
            <a:pPr algn="r"/>
            <a:r>
              <a:rPr lang="ru-RU" b="1" dirty="0" smtClean="0"/>
              <a:t>(Э. Резерфорд)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Математики – это физики-неудачники, им не хватает физической фантазии.</a:t>
            </a:r>
          </a:p>
          <a:p>
            <a:pPr algn="r">
              <a:buFontTx/>
              <a:buChar char="-"/>
            </a:pPr>
            <a:r>
              <a:rPr lang="en-US" b="1" dirty="0"/>
              <a:t>(</a:t>
            </a:r>
            <a:r>
              <a:rPr lang="ru-RU" b="1" dirty="0" err="1" smtClean="0"/>
              <a:t>Л.Ландау</a:t>
            </a:r>
            <a:r>
              <a:rPr lang="ru-RU" b="1" dirty="0" smtClean="0"/>
              <a:t>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Важнейшие признаки  науки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547260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1</a:t>
            </a:r>
            <a:r>
              <a:rPr lang="ru-RU" sz="2400" b="1" dirty="0" smtClean="0"/>
              <a:t>.  Фундамент науки – </a:t>
            </a:r>
            <a:r>
              <a:rPr lang="ru-RU" sz="2400" b="1" dirty="0" smtClean="0">
                <a:solidFill>
                  <a:srgbClr val="FF0000"/>
                </a:solidFill>
              </a:rPr>
              <a:t>повторяющиеся</a:t>
            </a:r>
            <a:r>
              <a:rPr lang="ru-RU" sz="2400" b="1" dirty="0" smtClean="0"/>
              <a:t> факты, получаемые из наблюдений и исследований</a:t>
            </a:r>
            <a:r>
              <a:rPr lang="ru-RU" sz="2000" b="1" dirty="0" smtClean="0"/>
              <a:t>. </a:t>
            </a:r>
          </a:p>
          <a:p>
            <a:r>
              <a:rPr lang="ru-RU" sz="2400" b="1" dirty="0" smtClean="0"/>
              <a:t>2.  Установленные факты должны укладываться в </a:t>
            </a:r>
            <a:r>
              <a:rPr lang="ru-RU" sz="2400" b="1" dirty="0" smtClean="0">
                <a:solidFill>
                  <a:srgbClr val="FF0000"/>
                </a:solidFill>
              </a:rPr>
              <a:t>непротиворечивую систему.</a:t>
            </a:r>
          </a:p>
          <a:p>
            <a:r>
              <a:rPr lang="ru-RU" sz="2400" b="1" dirty="0" smtClean="0"/>
              <a:t>3. Наука </a:t>
            </a:r>
            <a:r>
              <a:rPr lang="ru-RU" sz="2400" b="1" dirty="0" smtClean="0">
                <a:solidFill>
                  <a:srgbClr val="FF0000"/>
                </a:solidFill>
              </a:rPr>
              <a:t>логична</a:t>
            </a:r>
            <a:r>
              <a:rPr lang="ru-RU" sz="2400" b="1" dirty="0" smtClean="0"/>
              <a:t> (А → В → С). </a:t>
            </a:r>
          </a:p>
          <a:p>
            <a:r>
              <a:rPr lang="ru-RU" sz="2400" b="1" dirty="0" smtClean="0"/>
              <a:t>4. Наука  </a:t>
            </a:r>
            <a:r>
              <a:rPr lang="ru-RU" sz="2400" b="1" dirty="0" smtClean="0">
                <a:solidFill>
                  <a:srgbClr val="FF0000"/>
                </a:solidFill>
              </a:rPr>
              <a:t>объясняет</a:t>
            </a:r>
            <a:r>
              <a:rPr lang="ru-RU" sz="2400" b="1" dirty="0" smtClean="0"/>
              <a:t> факты и обладает </a:t>
            </a:r>
            <a:r>
              <a:rPr lang="ru-RU" sz="2400" b="1" dirty="0" smtClean="0">
                <a:solidFill>
                  <a:srgbClr val="FF0000"/>
                </a:solidFill>
              </a:rPr>
              <a:t>предсказательной силой </a:t>
            </a:r>
            <a:r>
              <a:rPr lang="ru-RU" sz="2400" b="1" dirty="0" smtClean="0"/>
              <a:t>(в строго определенных рамках).  </a:t>
            </a:r>
          </a:p>
          <a:p>
            <a:r>
              <a:rPr lang="ru-RU" sz="2400" b="1" dirty="0" smtClean="0"/>
              <a:t>5. Наука – </a:t>
            </a:r>
            <a:r>
              <a:rPr lang="ru-RU" sz="2400" b="1" dirty="0" smtClean="0">
                <a:solidFill>
                  <a:srgbClr val="FF0000"/>
                </a:solidFill>
              </a:rPr>
              <a:t>самокритична,</a:t>
            </a:r>
            <a:r>
              <a:rPr lang="ru-RU" sz="2400" b="1" dirty="0" smtClean="0"/>
              <a:t> готова отказаться от устоявшихся положений при появлении новой информации.</a:t>
            </a:r>
          </a:p>
          <a:p>
            <a:r>
              <a:rPr lang="ru-RU" sz="2400" b="1" dirty="0" smtClean="0"/>
              <a:t>6. Положения науки открыты для </a:t>
            </a:r>
            <a:r>
              <a:rPr lang="ru-RU" sz="2400" b="1" dirty="0" smtClean="0">
                <a:solidFill>
                  <a:srgbClr val="FF0000"/>
                </a:solidFill>
              </a:rPr>
              <a:t>верификации </a:t>
            </a:r>
            <a:r>
              <a:rPr lang="ru-RU" sz="2400" b="1" dirty="0" smtClean="0"/>
              <a:t>(подтверждения) и </a:t>
            </a:r>
            <a:r>
              <a:rPr lang="ru-RU" sz="2400" b="1" dirty="0" smtClean="0">
                <a:solidFill>
                  <a:srgbClr val="FF0000"/>
                </a:solidFill>
              </a:rPr>
              <a:t>фальсификации</a:t>
            </a:r>
            <a:r>
              <a:rPr lang="ru-RU" sz="2400" b="1" dirty="0" smtClean="0"/>
              <a:t> (опровержения). То, что нельзя проверить – не наука.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Карл Поппер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(один из самых влиятельных в </a:t>
            </a:r>
            <a:r>
              <a:rPr lang="en-US" sz="1800" b="1" dirty="0" smtClean="0"/>
              <a:t>XX</a:t>
            </a:r>
            <a:r>
              <a:rPr lang="ru-RU" sz="1800" b="1" dirty="0" smtClean="0"/>
              <a:t> веке философов науки)</a:t>
            </a:r>
            <a:endParaRPr lang="ru-RU" sz="3600" b="1" dirty="0"/>
          </a:p>
        </p:txBody>
      </p:sp>
      <p:pic>
        <p:nvPicPr>
          <p:cNvPr id="47106" name="Picture 2" descr="G:\Материалы к генетике гениальности\karlpopp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3312368" cy="4608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80526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Критерий  научности любой </a:t>
            </a:r>
            <a:r>
              <a:rPr lang="ru-RU" sz="2400" b="1" smtClean="0"/>
              <a:t>теории  – </a:t>
            </a:r>
          </a:p>
          <a:p>
            <a:pPr algn="ctr"/>
            <a:r>
              <a:rPr lang="ru-RU" sz="2400" b="1" smtClean="0"/>
              <a:t>принципиальная возможность </a:t>
            </a:r>
            <a:r>
              <a:rPr lang="ru-RU" sz="2400" b="1" dirty="0" smtClean="0"/>
              <a:t>ее опровергнуть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Наука </a:t>
            </a:r>
            <a:r>
              <a:rPr lang="en-US" sz="2000" b="1" dirty="0" smtClean="0">
                <a:solidFill>
                  <a:srgbClr val="FF0000"/>
                </a:solidFill>
              </a:rPr>
              <a:t>versus</a:t>
            </a:r>
            <a:r>
              <a:rPr lang="ru-RU" sz="2800" b="1" dirty="0" smtClean="0">
                <a:solidFill>
                  <a:srgbClr val="FF0000"/>
                </a:solidFill>
              </a:rPr>
              <a:t> религия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589240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«Правила  этого мира – рациональны,    «Верую, ибо абсурдно. Достойно </a:t>
            </a:r>
          </a:p>
          <a:p>
            <a:r>
              <a:rPr lang="ru-RU" b="1" dirty="0" smtClean="0"/>
              <a:t>   то есть постижимы для разума».              веры, ибо нелепо»               </a:t>
            </a:r>
          </a:p>
          <a:p>
            <a:r>
              <a:rPr lang="ru-RU" sz="1600" b="1" dirty="0" smtClean="0"/>
              <a:t>                         </a:t>
            </a:r>
            <a:r>
              <a:rPr lang="ru-RU" sz="1600" b="1" dirty="0" smtClean="0">
                <a:solidFill>
                  <a:srgbClr val="FF0000"/>
                </a:solidFill>
              </a:rPr>
              <a:t>Физик           А. Эйнштейн                 </a:t>
            </a:r>
            <a:r>
              <a:rPr lang="ru-RU" sz="1600" b="1" dirty="0" smtClean="0">
                <a:solidFill>
                  <a:srgbClr val="00B050"/>
                </a:solidFill>
              </a:rPr>
              <a:t>Средневековый философ Тертуллиан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147" name="Picture 3" descr="G:\ФОТОГРАФИИ\Фотографии\2014.03.01. 45-летие окончания ЛГУ\140301 Встреча  выпускников\DSC_86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8681"/>
            <a:ext cx="45719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ирилл\Desktop\DSC_8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1139"/>
            <a:ext cx="72728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1866</Words>
  <Application>Microsoft Office PowerPoint</Application>
  <PresentationFormat>Экран (4:3)</PresentationFormat>
  <Paragraphs>175</Paragraphs>
  <Slides>34</Slides>
  <Notes>5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Документ</vt:lpstr>
      <vt:lpstr>Мошков Кирилл Александрович Окончил физический факультет СПбГУ (диплом с отличием). Кандидат биологических наук, доктор химических наук. 130 печатных работ и изобретений. Количество цитирований – более 600.</vt:lpstr>
      <vt:lpstr>«Страстная любовь к науке – первый залог успеха» – Л.Д.Ландау</vt:lpstr>
      <vt:lpstr>Некоторая терминология биоинформатики</vt:lpstr>
      <vt:lpstr>Успех в науке  чаще всего приходит к  ученым очень широкого кругозора и высочайшей общей культуры </vt:lpstr>
      <vt:lpstr> Любопытство – главный движущий мотив  ученых</vt:lpstr>
      <vt:lpstr>Представители точных наук о себе  (без ложной скромности)</vt:lpstr>
      <vt:lpstr>Важнейшие признаки  науки </vt:lpstr>
      <vt:lpstr>Карл Поппер (один из самых влиятельных в XX веке философов науки)</vt:lpstr>
      <vt:lpstr>Наука versus религия</vt:lpstr>
      <vt:lpstr>От ложного знания к истинному незнанию</vt:lpstr>
      <vt:lpstr>Не бывает чудес, то есть исключений из законов природы</vt:lpstr>
      <vt:lpstr>ЛЕСТНИЦА  →  ПОЛЕ</vt:lpstr>
      <vt:lpstr>Какие направления науки в настоящее время приоритетные?</vt:lpstr>
      <vt:lpstr>«What is life? The physical aspect  of the living cell»  </vt:lpstr>
      <vt:lpstr>Лайнус Полинг – входит в сотню величайших ученых всех времен и народов</vt:lpstr>
      <vt:lpstr>Да эти мальчики – явные клоуны от науки!</vt:lpstr>
      <vt:lpstr>Уотсон и Крик в 1953 году  </vt:lpstr>
      <vt:lpstr>ОПРЕДЕЛЕНИЕ СТРУКТУРЫ ДНК – ОДНО ИЗ ВЕЛИЧАЙШИХ ДОСТИЖЕНИЙ НАУКИ ХХ ВЕКА</vt:lpstr>
      <vt:lpstr>Строение ДНК</vt:lpstr>
      <vt:lpstr>Механизмы передачи генетической информации</vt:lpstr>
      <vt:lpstr>Торжество точных наук в биологии</vt:lpstr>
      <vt:lpstr>ПРОЕКТ «ГЕНОМ ЧЕЛОВЕКА»</vt:lpstr>
      <vt:lpstr>Длина молекул ДНК</vt:lpstr>
      <vt:lpstr>Сколько новых мутаций у каждого индивида?</vt:lpstr>
      <vt:lpstr>Генетика в спорте высших достижений</vt:lpstr>
      <vt:lpstr>Мутация в гене ACTN3, кодирующем мышечный белок - актинин</vt:lpstr>
      <vt:lpstr>Гениальность – чрезвычайно высокий уровень интеллектуального функционирования личности. Интеллект – общая умственная способность, включающая способность рассуждать, планировать, решать проблемы, мыслить абстрактно, постигать сложные идеи, быстро учиться  на основании получаемых знаний и приобретаемого опыта.   Кстати: Чем умный человек отличается от мудрого?  </vt:lpstr>
      <vt:lpstr> Изучение влияния наследственности и среды на  развитие интеллекта </vt:lpstr>
      <vt:lpstr>Наследуемость интеллекта</vt:lpstr>
      <vt:lpstr>«Величайшим триумфом человеческого гения является то, что человек смог понять такие вещи, которые он уже не в силах даже вообразить»</vt:lpstr>
      <vt:lpstr>До новых встреч!</vt:lpstr>
      <vt:lpstr>Что же такое ген?</vt:lpstr>
      <vt:lpstr>THIS IS THE END OF THE BEGINNING!</vt:lpstr>
      <vt:lpstr>Стоимость секвенирования индивидуального генома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ГЕНИАЛЬНОСТИ НАУКА XXI ВЕКА</dc:title>
  <dc:creator>tempuser</dc:creator>
  <cp:lastModifiedBy>Кирилл</cp:lastModifiedBy>
  <cp:revision>103</cp:revision>
  <dcterms:created xsi:type="dcterms:W3CDTF">2018-09-22T16:14:22Z</dcterms:created>
  <dcterms:modified xsi:type="dcterms:W3CDTF">2020-02-10T14:07:37Z</dcterms:modified>
</cp:coreProperties>
</file>