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05" r:id="rId5"/>
    <p:sldId id="296" r:id="rId6"/>
    <p:sldId id="317" r:id="rId7"/>
    <p:sldId id="306" r:id="rId8"/>
    <p:sldId id="259" r:id="rId9"/>
    <p:sldId id="294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14" r:id="rId19"/>
    <p:sldId id="316" r:id="rId20"/>
  </p:sldIdLst>
  <p:sldSz cx="12192000" cy="6858000"/>
  <p:notesSz cx="6858000" cy="9144000"/>
  <p:defaultTextStyle>
    <a:defPPr rtl="0">
      <a:defRPr lang="ru-MO"/>
    </a:defPPr>
    <a:lvl1pPr marL="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7D9"/>
    <a:srgbClr val="93D3D9"/>
    <a:srgbClr val="AAD6FF"/>
    <a:srgbClr val="B2C8CD"/>
    <a:srgbClr val="CCD8D6"/>
    <a:srgbClr val="4F5945"/>
    <a:srgbClr val="73292A"/>
    <a:srgbClr val="7F867A"/>
    <a:srgbClr val="A6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879" autoAdjust="0"/>
  </p:normalViewPr>
  <p:slideViewPr>
    <p:cSldViewPr snapToGrid="0">
      <p:cViewPr>
        <p:scale>
          <a:sx n="66" d="100"/>
          <a:sy n="66" d="100"/>
        </p:scale>
        <p:origin x="1186" y="442"/>
      </p:cViewPr>
      <p:guideLst>
        <p:guide orient="horz" pos="3385"/>
        <p:guide pos="3840"/>
        <p:guide orient="horz" pos="15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49852A6-C536-198B-0B36-808C24FAA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40B29C-E84A-E4D1-8998-1A961EC23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pPr rtl="0"/>
            <a:fld id="{D874E27E-5D1F-488F-8842-2EE4665658AB}" type="datetime1">
              <a:rPr lang="ru-RU" smtClean="0"/>
              <a:t>12.03.2024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CE4DE7-ED89-D264-F004-38F2DF487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7E8591-FF54-5A00-A703-95ABC16B78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17369B77-94AB-0344-9EBF-9DB9EE8D3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7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fld id="{B1CC0895-195D-42AE-A25E-8485D1B75B8A}" type="datetime1">
              <a:rPr lang="ru-RU" noProof="0" smtClean="0"/>
              <a:pPr/>
              <a:t>12.03.2024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MO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0775476F-A808-1F46-A368-07984F6DA22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1425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2486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420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117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6483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133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5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7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2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1370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47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83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255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186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5476F-A808-1F46-A368-07984F6DA2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0465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, содержащее текс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A26D6E84-B5BE-5F3E-8B3F-1A46C7F30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0" y="0"/>
            <a:ext cx="8392026" cy="68580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F0A7E03F-5776-960D-3CA6-7CE62AC96693}"/>
              </a:ext>
            </a:extLst>
          </p:cNvPr>
          <p:cNvSpPr/>
          <p:nvPr userDrawn="1"/>
        </p:nvSpPr>
        <p:spPr>
          <a:xfrm>
            <a:off x="3300284" y="654912"/>
            <a:ext cx="5591432" cy="55914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A7464AF-3FD6-6193-CC95-A941ECE17B9D}"/>
              </a:ext>
            </a:extLst>
          </p:cNvPr>
          <p:cNvCxnSpPr>
            <a:cxnSpLocks/>
          </p:cNvCxnSpPr>
          <p:nvPr userDrawn="1"/>
        </p:nvCxnSpPr>
        <p:spPr>
          <a:xfrm>
            <a:off x="4359876" y="4300155"/>
            <a:ext cx="347224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5214731-3110-8D76-56DF-633537104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61" y="4157464"/>
            <a:ext cx="972078" cy="285381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516369FF-9501-1944-3E3F-46CBFD515D8D}"/>
              </a:ext>
            </a:extLst>
          </p:cNvPr>
          <p:cNvSpPr/>
          <p:nvPr userDrawn="1"/>
        </p:nvSpPr>
        <p:spPr>
          <a:xfrm>
            <a:off x="3447535" y="807312"/>
            <a:ext cx="5296930" cy="529693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AB1576B0-66ED-3F92-2AF8-4EF965E4E3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8" y="4814449"/>
            <a:ext cx="1668775" cy="16214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576603-B88C-9F7F-98A5-E94BD2C23E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77" y="1164252"/>
            <a:ext cx="818801" cy="8455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660904"/>
            <a:ext cx="6693408" cy="1088136"/>
          </a:xfrm>
        </p:spPr>
        <p:txBody>
          <a:bodyPr rtlCol="0" anchor="b">
            <a:noAutofit/>
          </a:bodyPr>
          <a:lstStyle>
            <a:lvl1pPr algn="ctr">
              <a:defRPr lang="ru-MO" sz="4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2267712"/>
            <a:ext cx="2999232" cy="438912"/>
          </a:xfrm>
        </p:spPr>
        <p:txBody>
          <a:bodyPr rtlCol="0"/>
          <a:lstStyle>
            <a:lvl1pPr marL="0" indent="0" algn="ctr">
              <a:buNone/>
              <a:defRPr lang="ru-MO" sz="2400"/>
            </a:lvl1pPr>
            <a:lvl2pPr marL="457200" indent="0" algn="ctr">
              <a:buNone/>
              <a:defRPr lang="ru-MO" sz="2000"/>
            </a:lvl2pPr>
            <a:lvl3pPr marL="914400" indent="0" algn="ctr">
              <a:buNone/>
              <a:defRPr lang="ru-MO" sz="1800"/>
            </a:lvl3pPr>
            <a:lvl4pPr marL="1371600" indent="0" algn="ctr">
              <a:buNone/>
              <a:defRPr lang="ru-MO" sz="1600"/>
            </a:lvl4pPr>
            <a:lvl5pPr marL="1828800" indent="0" algn="ctr">
              <a:buNone/>
              <a:defRPr lang="ru-MO" sz="1600"/>
            </a:lvl5pPr>
            <a:lvl6pPr marL="2286000" indent="0" algn="ctr">
              <a:buNone/>
              <a:defRPr lang="ru-MO" sz="1600"/>
            </a:lvl6pPr>
            <a:lvl7pPr marL="2743200" indent="0" algn="ctr">
              <a:buNone/>
              <a:defRPr lang="ru-MO" sz="1600"/>
            </a:lvl7pPr>
            <a:lvl8pPr marL="3200400" indent="0" algn="ctr">
              <a:buNone/>
              <a:defRPr lang="ru-MO" sz="1600"/>
            </a:lvl8pPr>
            <a:lvl9pPr marL="3657600" indent="0" algn="ctr">
              <a:buNone/>
              <a:defRPr lang="ru-MO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контен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B05881-FB11-43E8-CCDD-8C12CDB4FE47}"/>
              </a:ext>
            </a:extLst>
          </p:cNvPr>
          <p:cNvSpPr/>
          <p:nvPr userDrawn="1"/>
        </p:nvSpPr>
        <p:spPr>
          <a:xfrm>
            <a:off x="838199" y="196052"/>
            <a:ext cx="10515601" cy="1686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9" name="Рисунок 8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4941BBB-13FC-2ACE-1A50-C0F465531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4950" y="-64113"/>
            <a:ext cx="1562100" cy="43942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BE9E36-E9D5-3FA6-EE22-A6E5CE13C462}"/>
              </a:ext>
            </a:extLst>
          </p:cNvPr>
          <p:cNvSpPr/>
          <p:nvPr userDrawn="1"/>
        </p:nvSpPr>
        <p:spPr>
          <a:xfrm>
            <a:off x="995423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479E4054-0885-457B-35B3-A9B26ED9360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9421" y="459092"/>
            <a:ext cx="749300" cy="27559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1133856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90088"/>
            <a:ext cx="10515600" cy="347472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C6C79F3B-6B68-BA3C-6CBE-C26E339E4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9D503431-982D-5D35-88BF-09474F76D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104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68407D-A1C4-B842-0C34-B2DE8AD312D3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AE7FB-DFC0-DCDA-47AD-6ED81A6427FA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7A4DFCBA-879E-D6C9-9F81-B4F922542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62BF3-1BFC-6948-02E0-8A1C121C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58D7F8-0920-52BA-580D-0724912287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6611EB-89A4-4C55-4032-4D0C418398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C6963F99-41C3-5ED4-AAD8-B904145CC7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75360" y="2615184"/>
            <a:ext cx="10241280" cy="3319272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034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2F7EB7A-F5B6-E308-68EE-3065E2B039A6}"/>
              </a:ext>
            </a:extLst>
          </p:cNvPr>
          <p:cNvSpPr/>
          <p:nvPr userDrawn="1"/>
        </p:nvSpPr>
        <p:spPr>
          <a:xfrm>
            <a:off x="0" y="0"/>
            <a:ext cx="4873752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36" name="Рисунок 35" descr="Дерево крупным планом&#10;&#10;Описание создано автоматически со средней степенью достоверности">
            <a:extLst>
              <a:ext uri="{FF2B5EF4-FFF2-40B4-BE49-F238E27FC236}">
                <a16:creationId xmlns:a16="http://schemas.microsoft.com/office/drawing/2014/main" id="{FED57607-56F6-9FD5-F0A8-DE0BCFE89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459" flipH="1">
            <a:off x="2282032" y="1589693"/>
            <a:ext cx="970220" cy="22361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072" y="978408"/>
            <a:ext cx="4974336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DEF26CDF-94D4-BA22-7D14-8D3289040C9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072" y="2322576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Объект 3">
            <a:extLst>
              <a:ext uri="{FF2B5EF4-FFF2-40B4-BE49-F238E27FC236}">
                <a16:creationId xmlns:a16="http://schemas.microsoft.com/office/drawing/2014/main" id="{0017BF0C-B2B7-932F-A9AE-5BFAE4AB5C4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89612" y="2770632"/>
            <a:ext cx="5065776" cy="1554480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id="{DEAB8B47-DF86-7C9F-F027-2D4D22B2EA5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9612" y="4361688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9612" y="4791456"/>
            <a:ext cx="5065776" cy="1408176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38" name="Рисунок 37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5B08C513-7071-2499-7E9D-CFD5A027C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083" y="2260473"/>
            <a:ext cx="1245309" cy="2314810"/>
          </a:xfrm>
          <a:prstGeom prst="rect">
            <a:avLst/>
          </a:prstGeom>
        </p:spPr>
      </p:pic>
      <p:sp>
        <p:nvSpPr>
          <p:cNvPr id="34" name="Текст 33">
            <a:extLst>
              <a:ext uri="{FF2B5EF4-FFF2-40B4-BE49-F238E27FC236}">
                <a16:creationId xmlns:a16="http://schemas.microsoft.com/office/drawing/2014/main" id="{BD46E6E9-39FE-B605-0786-F7F7E656F9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344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88546F5-5752-9595-980A-9978EC65B179}"/>
              </a:ext>
            </a:extLst>
          </p:cNvPr>
          <p:cNvSpPr/>
          <p:nvPr userDrawn="1"/>
        </p:nvSpPr>
        <p:spPr>
          <a:xfrm>
            <a:off x="491679" y="319214"/>
            <a:ext cx="11208641" cy="585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88B1DFD-B7E9-D65B-0A47-8D442617B0D0}"/>
              </a:ext>
            </a:extLst>
          </p:cNvPr>
          <p:cNvCxnSpPr>
            <a:cxnSpLocks/>
          </p:cNvCxnSpPr>
          <p:nvPr userDrawn="1"/>
        </p:nvCxnSpPr>
        <p:spPr>
          <a:xfrm>
            <a:off x="837235" y="1767119"/>
            <a:ext cx="10516564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4190CCC3-E5E8-9E96-318B-F3F62E232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8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24712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4712" y="2629116"/>
            <a:ext cx="3200400" cy="3320861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270D939-D128-D431-82CE-9C15D5A7A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9560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Объект 5">
            <a:extLst>
              <a:ext uri="{FF2B5EF4-FFF2-40B4-BE49-F238E27FC236}">
                <a16:creationId xmlns:a16="http://schemas.microsoft.com/office/drawing/2014/main" id="{4AAE69C6-BB37-BC70-8424-BC928D19C91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09560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990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E0606CB6-3E28-F128-51B5-3786D74048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64BBC1B-7DD9-DA00-15CC-B446DA472005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C88A03B2-8C41-A023-CB90-5F79A1F01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pic>
        <p:nvPicPr>
          <p:cNvPr id="10" name="Рисунок 9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9EA6110C-517A-C447-DB03-9A264F112F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09" y="1695833"/>
            <a:ext cx="1155700" cy="4318000"/>
          </a:xfrm>
          <a:prstGeom prst="rect">
            <a:avLst/>
          </a:prstGeom>
        </p:spPr>
      </p:pic>
      <p:pic>
        <p:nvPicPr>
          <p:cNvPr id="12" name="Рисунок 11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C4249CD-2B45-A435-5B21-CFA7042138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9" y="381916"/>
            <a:ext cx="1155700" cy="431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7568A0-F819-551E-4780-20A651246990}"/>
              </a:ext>
            </a:extLst>
          </p:cNvPr>
          <p:cNvSpPr/>
          <p:nvPr userDrawn="1"/>
        </p:nvSpPr>
        <p:spPr>
          <a:xfrm>
            <a:off x="1024128" y="2162946"/>
            <a:ext cx="3794760" cy="2536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711D903-56F9-B09B-0443-A76786804823}"/>
              </a:ext>
            </a:extLst>
          </p:cNvPr>
          <p:cNvSpPr/>
          <p:nvPr userDrawn="1"/>
        </p:nvSpPr>
        <p:spPr>
          <a:xfrm>
            <a:off x="1131655" y="2264499"/>
            <a:ext cx="3585549" cy="2335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91551-9B41-0ACF-0BE6-9D174E69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889504"/>
            <a:ext cx="2852928" cy="1088136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545D3FB1-678F-0A9A-CCB6-435CE57DA0F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11312" y="2011680"/>
            <a:ext cx="2999232" cy="2843784"/>
          </a:xfrm>
        </p:spPr>
        <p:txBody>
          <a:bodyPr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lang="ru-MO" sz="2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l">
              <a:lnSpc>
                <a:spcPct val="150000"/>
              </a:lnSpc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2466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D362110-9E75-C1E6-F3D3-769A27CB658B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0E61109-4A99-6337-9E7D-6AE0370E2A33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3B4663F-72DF-CD37-DE9D-C35DFB37E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48BE494-2D3C-A618-4422-6EA9496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19B248-9F11-0A11-E6AF-776D371E1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EFD48A-F270-E4EE-7C35-F4304F3DD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7DEB86-4C56-EB31-FEEE-EC8AA99FB456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3C19EDA-96E7-C255-DFF9-F36A187EBACD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7" name="Рисунок 6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FAD938FE-3B63-4832-B610-64346C069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38128B-385C-B928-A4A8-BD98929D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MO" sz="3200"/>
            </a:lvl1pPr>
            <a:lvl2pPr>
              <a:defRPr lang="ru-MO" sz="2800"/>
            </a:lvl2pPr>
            <a:lvl3pPr>
              <a:defRPr lang="ru-MO" sz="2400"/>
            </a:lvl3pPr>
            <a:lvl4pPr>
              <a:defRPr lang="ru-MO" sz="2000"/>
            </a:lvl4pPr>
            <a:lvl5pPr>
              <a:defRPr lang="ru-MO" sz="2000"/>
            </a:lvl5pPr>
            <a:lvl6pPr>
              <a:defRPr lang="ru-MO" sz="2000"/>
            </a:lvl6pPr>
            <a:lvl7pPr>
              <a:defRPr lang="ru-MO" sz="2000"/>
            </a:lvl7pPr>
            <a:lvl8pPr>
              <a:defRPr lang="ru-MO" sz="2000"/>
            </a:lvl8pPr>
            <a:lvl9pPr>
              <a:defRPr lang="ru-MO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ru-MO" sz="3200"/>
            </a:lvl1pPr>
            <a:lvl2pPr marL="457200" indent="0">
              <a:buNone/>
              <a:defRPr lang="ru-MO" sz="2800"/>
            </a:lvl2pPr>
            <a:lvl3pPr marL="914400" indent="0">
              <a:buNone/>
              <a:defRPr lang="ru-MO" sz="2400"/>
            </a:lvl3pPr>
            <a:lvl4pPr marL="1371600" indent="0">
              <a:buNone/>
              <a:defRPr lang="ru-MO" sz="2000"/>
            </a:lvl4pPr>
            <a:lvl5pPr marL="1828800" indent="0">
              <a:buNone/>
              <a:defRPr lang="ru-MO" sz="2000"/>
            </a:lvl5pPr>
            <a:lvl6pPr marL="2286000" indent="0">
              <a:buNone/>
              <a:defRPr lang="ru-MO" sz="2000"/>
            </a:lvl6pPr>
            <a:lvl7pPr marL="2743200" indent="0">
              <a:buNone/>
              <a:defRPr lang="ru-MO" sz="2000"/>
            </a:lvl7pPr>
            <a:lvl8pPr marL="3200400" indent="0">
              <a:buNone/>
              <a:defRPr lang="ru-MO" sz="2000"/>
            </a:lvl8pPr>
            <a:lvl9pPr marL="3657600" indent="0">
              <a:buNone/>
              <a:defRPr lang="ru-MO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AD6905-AD97-1EAF-A4A3-D0BB13B12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3BCB4CA-03FB-81F4-F8A2-FA9C0DBDEB11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138EDBF7-FA56-2BF9-ECFA-6C39FEE8F8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852" flipH="1">
            <a:off x="1760954" y="2048834"/>
            <a:ext cx="1230524" cy="22873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978408"/>
            <a:ext cx="3749040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83880" y="2194560"/>
            <a:ext cx="3749040" cy="4306824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Clr>
                <a:srgbClr val="73292A"/>
              </a:buClr>
              <a:buNone/>
              <a:defRPr lang="ru-MO" sz="2400"/>
            </a:lvl1pPr>
            <a:lvl2pPr marL="228600">
              <a:buClr>
                <a:srgbClr val="73292A"/>
              </a:buClr>
              <a:defRPr lang="ru-MO" sz="2000"/>
            </a:lvl2pPr>
            <a:lvl3pPr marL="685800">
              <a:buClr>
                <a:srgbClr val="73292A"/>
              </a:buClr>
              <a:defRPr lang="ru-MO" sz="1800"/>
            </a:lvl3pPr>
            <a:lvl4pPr marL="1143000">
              <a:buClr>
                <a:srgbClr val="73292A"/>
              </a:buClr>
              <a:defRPr lang="ru-MO" sz="1600"/>
            </a:lvl4pPr>
            <a:lvl5pPr marL="1600200">
              <a:buClr>
                <a:srgbClr val="73292A"/>
              </a:buClr>
              <a:defRPr lang="ru-MO"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6" name="Рисунок 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0FE36A83-31CF-DF76-5708-55ED9FB707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sp>
        <p:nvSpPr>
          <p:cNvPr id="11" name="Текст 33">
            <a:extLst>
              <a:ext uri="{FF2B5EF4-FFF2-40B4-BE49-F238E27FC236}">
                <a16:creationId xmlns:a16="http://schemas.microsoft.com/office/drawing/2014/main" id="{5BF6365E-74A9-6D7B-5F20-7C29F29017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5296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398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содержимо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B4DE27-1913-8274-9943-46641EA0DAB7}"/>
              </a:ext>
            </a:extLst>
          </p:cNvPr>
          <p:cNvSpPr/>
          <p:nvPr userDrawn="1"/>
        </p:nvSpPr>
        <p:spPr>
          <a:xfrm>
            <a:off x="1174276" y="-756"/>
            <a:ext cx="9843449" cy="569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901AB4A-AE17-BFA4-697C-75EC6407E147}"/>
              </a:ext>
            </a:extLst>
          </p:cNvPr>
          <p:cNvSpPr/>
          <p:nvPr userDrawn="1"/>
        </p:nvSpPr>
        <p:spPr>
          <a:xfrm>
            <a:off x="1604189" y="-13446"/>
            <a:ext cx="8983623" cy="5257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C7F01FE-99A8-35BD-05A1-6D93A2578E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3" y="5110810"/>
            <a:ext cx="1207554" cy="354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6660DF-FD7A-4340-E854-B4680A6B88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2474" y="-1953000"/>
            <a:ext cx="1485900" cy="53721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23516" y="2651760"/>
            <a:ext cx="7744968" cy="2697480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ctr">
              <a:lnSpc>
                <a:spcPct val="100000"/>
              </a:lnSpc>
              <a:defRPr lang="ru-MO" sz="18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2F05D25C-B703-1868-603E-D468EF44D7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D8FDB2CC-A975-BC07-042A-228D387E5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026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ADFA29-47E3-2E16-12B7-D8031DC04C0D}"/>
              </a:ext>
            </a:extLst>
          </p:cNvPr>
          <p:cNvSpPr/>
          <p:nvPr userDrawn="1"/>
        </p:nvSpPr>
        <p:spPr>
          <a:xfrm>
            <a:off x="0" y="3377183"/>
            <a:ext cx="12192000" cy="2326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Растение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373DB44-C887-96AC-D32D-B7656F28F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7322" y="3187511"/>
            <a:ext cx="1422400" cy="5283200"/>
          </a:xfrm>
          <a:prstGeom prst="rect">
            <a:avLst/>
          </a:prstGeom>
        </p:spPr>
      </p:pic>
      <p:pic>
        <p:nvPicPr>
          <p:cNvPr id="9" name="Рисунок 8" descr="Изображение постельного белья, ткани&#10;&#10;Автоматически созданное описание">
            <a:extLst>
              <a:ext uri="{FF2B5EF4-FFF2-40B4-BE49-F238E27FC236}">
                <a16:creationId xmlns:a16="http://schemas.microsoft.com/office/drawing/2014/main" id="{6A080FF9-A96B-AA38-428D-5F2CF533D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0022" y="287485"/>
            <a:ext cx="1485900" cy="5372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5150280-02E2-686D-A130-65EBDA15EF13}"/>
              </a:ext>
            </a:extLst>
          </p:cNvPr>
          <p:cNvSpPr/>
          <p:nvPr userDrawn="1"/>
        </p:nvSpPr>
        <p:spPr>
          <a:xfrm>
            <a:off x="232651" y="3633264"/>
            <a:ext cx="11740896" cy="17897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pic>
        <p:nvPicPr>
          <p:cNvPr id="15" name="Рисунок 14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3DD4D68C-6665-333E-98E8-785116A05A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0193">
            <a:off x="6957396" y="5090392"/>
            <a:ext cx="856832" cy="832525"/>
          </a:xfrm>
          <a:prstGeom prst="rect">
            <a:avLst/>
          </a:prstGeom>
        </p:spPr>
      </p:pic>
      <p:pic>
        <p:nvPicPr>
          <p:cNvPr id="17" name="Рисунок 16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E0939A-D971-0D79-9B6D-834913C95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79" y="3252854"/>
            <a:ext cx="1206427" cy="6213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53668" y="3977640"/>
            <a:ext cx="9884664" cy="731520"/>
          </a:xfrm>
        </p:spPr>
        <p:txBody>
          <a:bodyPr rtlCol="0" anchor="b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1153668" y="4700016"/>
            <a:ext cx="9884664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70832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 (зеленый цвет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510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2F45E1C-47F6-0AF9-7468-BA613D681E1D}"/>
              </a:ext>
            </a:extLst>
          </p:cNvPr>
          <p:cNvSpPr/>
          <p:nvPr userDrawn="1"/>
        </p:nvSpPr>
        <p:spPr>
          <a:xfrm>
            <a:off x="0" y="1533950"/>
            <a:ext cx="12192000" cy="379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9E0D8B-7031-366D-884B-EB3FABD78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6236" y="-1772981"/>
            <a:ext cx="2147050" cy="603966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859314F-DCEF-A5A7-C5D9-F0D39AAC9FFA}"/>
              </a:ext>
            </a:extLst>
          </p:cNvPr>
          <p:cNvSpPr/>
          <p:nvPr userDrawn="1"/>
        </p:nvSpPr>
        <p:spPr>
          <a:xfrm>
            <a:off x="225552" y="1796143"/>
            <a:ext cx="11740896" cy="326571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6" name="Рисунок 1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DAAE5EB8-5B6B-6FA6-E6E7-D2F58FDFB4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07543" y="-287017"/>
            <a:ext cx="1051334" cy="3866771"/>
          </a:xfrm>
          <a:prstGeom prst="rect">
            <a:avLst/>
          </a:prstGeom>
        </p:spPr>
      </p:pic>
      <p:pic>
        <p:nvPicPr>
          <p:cNvPr id="19" name="Рисунок 18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BB1368FF-AA1B-4423-30B1-BE082E6F19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22" y="492338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rtlCol="0" anchor="t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43454" y="3964517"/>
            <a:ext cx="8705089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accent3"/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7" name="Текст 24">
            <a:extLst>
              <a:ext uri="{FF2B5EF4-FFF2-40B4-BE49-F238E27FC236}">
                <a16:creationId xmlns:a16="http://schemas.microsoft.com/office/drawing/2014/main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28" name="Текст 24">
            <a:extLst>
              <a:ext uri="{FF2B5EF4-FFF2-40B4-BE49-F238E27FC236}">
                <a16:creationId xmlns:a16="http://schemas.microsoft.com/office/drawing/2014/main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7870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375868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173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8309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28270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63663" y="3926721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65799" y="4286611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280672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16065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8201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733074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6331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68467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968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8136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424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6424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Рисунок 17">
            <a:extLst>
              <a:ext uri="{FF2B5EF4-FFF2-40B4-BE49-F238E27FC236}">
                <a16:creationId xmlns:a16="http://schemas.microsoft.com/office/drawing/2014/main" id="{B23EF08B-7D0C-7D96-413D-71C22E3F74D0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168136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5" name="Текст 19">
            <a:extLst>
              <a:ext uri="{FF2B5EF4-FFF2-40B4-BE49-F238E27FC236}">
                <a16:creationId xmlns:a16="http://schemas.microsoft.com/office/drawing/2014/main" id="{A6866782-6675-4F37-E5D2-68CB0191C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6424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Текст 19">
            <a:extLst>
              <a:ext uri="{FF2B5EF4-FFF2-40B4-BE49-F238E27FC236}">
                <a16:creationId xmlns:a16="http://schemas.microsoft.com/office/drawing/2014/main" id="{9F53AB27-DDFA-AA5D-8253-546C9BBA9CE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6424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22675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312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9312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Рисунок 17">
            <a:extLst>
              <a:ext uri="{FF2B5EF4-FFF2-40B4-BE49-F238E27FC236}">
                <a16:creationId xmlns:a16="http://schemas.microsoft.com/office/drawing/2014/main" id="{DD9CE7E9-3BC2-0321-457B-61D363708B3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422675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19">
            <a:extLst>
              <a:ext uri="{FF2B5EF4-FFF2-40B4-BE49-F238E27FC236}">
                <a16:creationId xmlns:a16="http://schemas.microsoft.com/office/drawing/2014/main" id="{70DD1941-A469-A457-B987-E0E2C300A8A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39312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19">
            <a:extLst>
              <a:ext uri="{FF2B5EF4-FFF2-40B4-BE49-F238E27FC236}">
                <a16:creationId xmlns:a16="http://schemas.microsoft.com/office/drawing/2014/main" id="{D6B84B7D-A7EC-6FE1-9925-F78AF0DE230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39312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77214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200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200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17">
            <a:extLst>
              <a:ext uri="{FF2B5EF4-FFF2-40B4-BE49-F238E27FC236}">
                <a16:creationId xmlns:a16="http://schemas.microsoft.com/office/drawing/2014/main" id="{AA1AC2FE-336D-4E7F-2C86-6A8C29BA8F90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677214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7" name="Текст 19">
            <a:extLst>
              <a:ext uri="{FF2B5EF4-FFF2-40B4-BE49-F238E27FC236}">
                <a16:creationId xmlns:a16="http://schemas.microsoft.com/office/drawing/2014/main" id="{FA370BF1-09EC-DBE1-5118-8A92A0F90BC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19">
            <a:extLst>
              <a:ext uri="{FF2B5EF4-FFF2-40B4-BE49-F238E27FC236}">
                <a16:creationId xmlns:a16="http://schemas.microsoft.com/office/drawing/2014/main" id="{5089D72C-E865-F5D3-CB1E-050AEF6844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72200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17533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05088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05088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17">
            <a:extLst>
              <a:ext uri="{FF2B5EF4-FFF2-40B4-BE49-F238E27FC236}">
                <a16:creationId xmlns:a16="http://schemas.microsoft.com/office/drawing/2014/main" id="{4F7ECA98-24CD-8CC5-A3EC-BFF5E9B1174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9317533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Текст 19">
            <a:extLst>
              <a:ext uri="{FF2B5EF4-FFF2-40B4-BE49-F238E27FC236}">
                <a16:creationId xmlns:a16="http://schemas.microsoft.com/office/drawing/2014/main" id="{46CBECF2-D93E-3DF9-064C-CB4A3262B69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05088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Текст 19">
            <a:extLst>
              <a:ext uri="{FF2B5EF4-FFF2-40B4-BE49-F238E27FC236}">
                <a16:creationId xmlns:a16="http://schemas.microsoft.com/office/drawing/2014/main" id="{71E06E16-A083-B853-8155-7FF97AD1DE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05088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23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80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9" r:id="rId3"/>
    <p:sldLayoutId id="2147483651" r:id="rId4"/>
    <p:sldLayoutId id="2147483650" r:id="rId5"/>
    <p:sldLayoutId id="2147483663" r:id="rId6"/>
    <p:sldLayoutId id="2147483665" r:id="rId7"/>
    <p:sldLayoutId id="2147483660" r:id="rId8"/>
    <p:sldLayoutId id="2147483661" r:id="rId9"/>
    <p:sldLayoutId id="2147483662" r:id="rId10"/>
    <p:sldLayoutId id="2147483666" r:id="rId11"/>
    <p:sldLayoutId id="2147483653" r:id="rId12"/>
    <p:sldLayoutId id="2147483664" r:id="rId13"/>
    <p:sldLayoutId id="2147483667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MO" sz="4400" kern="1200">
          <a:solidFill>
            <a:schemeClr val="accent3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3292A"/>
        </a:buClr>
        <a:buFont typeface="Arial" panose="020B0604020202020204" pitchFamily="34" charset="0"/>
        <a:buChar char="•"/>
        <a:defRPr lang="ru-MO" sz="2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0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MO"/>
      </a:defPPr>
      <a:lvl1pPr marL="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4180B-35BA-C28E-820F-59C84FBDD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0132" y="2884932"/>
            <a:ext cx="6693408" cy="1088136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Идеи и решения…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6260E8-21BF-1371-4767-5E86248A7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472" y="2276948"/>
            <a:ext cx="4867563" cy="438912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pPr rt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наименьшее -2</a:t>
            </a:r>
          </a:p>
        </p:txBody>
      </p:sp>
    </p:spTree>
    <p:extLst>
      <p:ext uri="{BB962C8B-B14F-4D97-AF65-F5344CB8AC3E}">
        <p14:creationId xmlns:p14="http://schemas.microsoft.com/office/powerpoint/2010/main" val="31771807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EB5DC-8C2B-5750-6E12-9A35C0FFB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295311"/>
            <a:ext cx="2852928" cy="1088136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/>
              </a:rPr>
              <a:t>Задача 8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C3FE10-D464-96EC-C96F-6B7DC55E01E9}"/>
              </a:ext>
            </a:extLst>
          </p:cNvPr>
          <p:cNvSpPr txBox="1"/>
          <p:nvPr/>
        </p:nvSpPr>
        <p:spPr>
          <a:xfrm>
            <a:off x="7048982" y="105627"/>
            <a:ext cx="5143018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Дан правильный треугольник ABC со стороной 2. Точка K лежит на продолжении стороны AC за точку A, точка N лежит на прямой, параллельной прямой AC и проходящей через точку B, причем |AK| = 2, |BN| = 1. Рассматриваются такие ломаные KLMN, что точка L лежит на стороне AB, точка M лежит на стороне BC, а отрезок LM параллелен стороне AC. Найдите наименьшее возможное значение суммы |KL| + |MN|, если |AN| &gt; |CN|.</a:t>
            </a:r>
            <a:endParaRPr lang="ru-RU" sz="2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B31F20-E58B-30D4-465D-383415ABD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510" y="3202119"/>
            <a:ext cx="3078602" cy="136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6879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5257" y="-269776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600" dirty="0">
                <a:solidFill>
                  <a:srgbClr val="FF0000"/>
                </a:solidFill>
                <a:cs typeface="Times New Roman"/>
              </a:rPr>
              <a:t>Задача 8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709" y="1912939"/>
            <a:ext cx="1411017" cy="640043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algn="l" rtl="0"/>
            <a:r>
              <a:rPr lang="ru-RU" sz="3600" dirty="0"/>
              <a:t>Идеи</a:t>
            </a:r>
            <a:r>
              <a:rPr lang="en-US" sz="3600" dirty="0"/>
              <a:t>:</a:t>
            </a:r>
            <a:endParaRPr lang="ru-RU" sz="3600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404137" y="66105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347" y="338653"/>
            <a:ext cx="1791038" cy="2033695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3256771" y="260438"/>
            <a:ext cx="2410983" cy="2831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ru-RU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наименьшую длину ломаной</a:t>
            </a: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070869-1E21-9018-D049-5F63C9FD99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984439"/>
            <a:ext cx="6096000" cy="27125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C070A1-B4F3-DAEF-E6E8-69DC45E8D8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309" y="3804554"/>
            <a:ext cx="10810875" cy="6667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7D864DC-E667-3AE9-7181-636D16A970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638" y="4483100"/>
            <a:ext cx="11379308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015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486CE65B-C283-8A90-DF86-161AC356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FEDDE84F-33A7-1FC6-0912-6F42974F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905356-2AA6-2224-E0A0-C17026E2D5B5}"/>
              </a:ext>
            </a:extLst>
          </p:cNvPr>
          <p:cNvSpPr txBox="1"/>
          <p:nvPr/>
        </p:nvSpPr>
        <p:spPr>
          <a:xfrm>
            <a:off x="86810" y="136525"/>
            <a:ext cx="21991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/>
              </a:rPr>
              <a:t>Задача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/>
              </a:rPr>
              <a:t>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Nova Light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3E3D6C-CC90-A7B3-B08D-B480A80DC101}"/>
              </a:ext>
            </a:extLst>
          </p:cNvPr>
          <p:cNvSpPr txBox="1"/>
          <p:nvPr/>
        </p:nvSpPr>
        <p:spPr>
          <a:xfrm rot="5400000">
            <a:off x="7408034" y="2164361"/>
            <a:ext cx="6248662" cy="3138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065" algn="just">
              <a:lnSpc>
                <a:spcPct val="107000"/>
              </a:lnSpc>
              <a:spcAft>
                <a:spcPts val="800"/>
              </a:spcAft>
            </a:pPr>
            <a:r>
              <a:rPr lang="ru-RU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школах № 1 и № 2 учащиеся писали тест. Из каждой школы тест писали по крайней мере два учащихся. Каждый учащийся, писавший тест, набрал натуральное количество баллов. Оказалось, что в каждой школе средний балл был целым числом. В первой школе он составил 54 балла. После этого один из учащихся, писавших тест, перешел из школы № 1 в школу № 2, при этом средние баллы за тест увеличились на 12.5% в обеих школах.</a:t>
            </a:r>
            <a:endParaRPr lang="ru-RU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минимальный средний балл мог быть у учащихся во второй школе?</a:t>
            </a:r>
            <a:endParaRPr lang="ru-RU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41489403-DFE9-6503-17B1-36AD0FC27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2" y="1183430"/>
            <a:ext cx="8856903" cy="556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3026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486CE65B-C283-8A90-DF86-161AC356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FEDDE84F-33A7-1FC6-0912-6F42974F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905356-2AA6-2224-E0A0-C17026E2D5B5}"/>
              </a:ext>
            </a:extLst>
          </p:cNvPr>
          <p:cNvSpPr txBox="1"/>
          <p:nvPr/>
        </p:nvSpPr>
        <p:spPr>
          <a:xfrm>
            <a:off x="86810" y="136525"/>
            <a:ext cx="21991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/>
              </a:rPr>
              <a:t>Задача 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Nova Light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A2209F-0E17-91C2-CD6A-B19D6C5B5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9180"/>
            <a:ext cx="6009190" cy="59888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75E9CE-D16A-7549-6171-36F2C15C2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888" y="1070167"/>
            <a:ext cx="8332320" cy="514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8320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486CE65B-C283-8A90-DF86-161AC356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FEDDE84F-33A7-1FC6-0912-6F42974F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905356-2AA6-2224-E0A0-C17026E2D5B5}"/>
              </a:ext>
            </a:extLst>
          </p:cNvPr>
          <p:cNvSpPr txBox="1"/>
          <p:nvPr/>
        </p:nvSpPr>
        <p:spPr>
          <a:xfrm>
            <a:off x="86810" y="136525"/>
            <a:ext cx="21991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/>
              </a:rPr>
              <a:t>Задача 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Nova Light"/>
              <a:ea typeface="+mn-ea"/>
              <a:cs typeface="+mn-cs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CE4361-B8DC-178A-8FF1-CB35ADAEF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10" y="4131197"/>
            <a:ext cx="10293681" cy="2726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EB805B-ED1B-E554-86BE-14355FD5E9F9}"/>
              </a:ext>
            </a:extLst>
          </p:cNvPr>
          <p:cNvSpPr txBox="1"/>
          <p:nvPr/>
        </p:nvSpPr>
        <p:spPr>
          <a:xfrm>
            <a:off x="2286000" y="0"/>
            <a:ext cx="9749742" cy="1953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66065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школах № 1 и № 2 учащиеся писали тест. Из каждой школы тест писали по крайней мере два учащихся. Каждый учащийся, писавший тест, набрал натуральное количество баллов. Оказалось, что в каждой школе средний балл был целым числом. В первой школе он составил 54 балла. После этого один из учащихся, писавших тест, перешел из школы № 1 в школу № 2, при этом средние баллы за тест увеличились на 12.5% в обеих школах.</a:t>
            </a:r>
            <a:endParaRPr kumimoji="0" lang="ru-RU" sz="1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минимальный средний балл мог быть у учащихся во второй школе?</a:t>
            </a:r>
            <a:endParaRPr kumimoji="0" lang="ru-RU" sz="1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CAB6FE-F72F-F2E5-FDD6-6C5CC6727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10" y="2089688"/>
            <a:ext cx="11987060" cy="217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093410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7E564-4283-8AE2-ADD2-7B3FFCFA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835" y="2206400"/>
            <a:ext cx="9001709" cy="2002536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pPr rtl="0"/>
            <a:r>
              <a:rPr lang="ru-RU" sz="3600" b="0" i="0" dirty="0">
                <a:solidFill>
                  <a:srgbClr val="202124"/>
                </a:solidFill>
                <a:effectLst/>
                <a:cs typeface="Times New Roman" panose="02020603050405020304" pitchFamily="18" charset="0"/>
              </a:rPr>
              <a:t>Истинное знание, как и все наиболее ценное, не должно быть легкодоступным. Чтобы получить его, надо работать, учиться, думать… 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FA47ED29-D9DA-9DC6-8B43-80EC2A2E5B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9499" y="1772905"/>
            <a:ext cx="941832" cy="193675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“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CFA000-38C2-F344-E543-424833904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919" y="4334222"/>
            <a:ext cx="11748304" cy="606193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r>
              <a:rPr lang="ru-RU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Томас </a:t>
            </a:r>
            <a:r>
              <a:rPr lang="ru-RU" b="1" dirty="0" err="1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Арнолд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(1795—  1842) — английский педагог и реформатор образовательной системы.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CB634FAD-36DD-9FB0-7030-266A29178C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75807" y="3240561"/>
            <a:ext cx="945473" cy="193675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398060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EB5DC-8C2B-5750-6E12-9A35C0FF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Спасибо!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6C66D8-9173-A57C-EF4B-B76C0229922F}"/>
              </a:ext>
            </a:extLst>
          </p:cNvPr>
          <p:cNvSpPr txBox="1"/>
          <p:nvPr/>
        </p:nvSpPr>
        <p:spPr>
          <a:xfrm>
            <a:off x="8082023" y="2578144"/>
            <a:ext cx="32843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279025185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4644" y="125053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dirty="0">
                <a:solidFill>
                  <a:srgbClr val="FF0000"/>
                </a:solidFill>
                <a:cs typeface="Times New Roman"/>
              </a:rPr>
              <a:t>Задача 1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6496" y="43448"/>
            <a:ext cx="3050861" cy="1325880"/>
          </a:xfrm>
        </p:spPr>
        <p:txBody>
          <a:bodyPr rtlCol="0">
            <a:normAutofit fontScale="25000" lnSpcReduction="20000"/>
          </a:bodyPr>
          <a:lstStyle>
            <a:defPPr>
              <a:defRPr lang="ru-MO"/>
            </a:defPPr>
          </a:lstStyle>
          <a:p>
            <a:pPr rtl="0"/>
            <a:r>
              <a:rPr lang="ru-RU" dirty="0"/>
              <a:t>Идеи</a:t>
            </a:r>
            <a:r>
              <a:rPr lang="en-US" dirty="0"/>
              <a:t>:</a:t>
            </a:r>
            <a:endParaRPr lang="ru-RU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-12206" y="311343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15" y="157866"/>
            <a:ext cx="1791038" cy="203369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04363" y="1499873"/>
            <a:ext cx="5060881" cy="4306824"/>
          </a:xfrm>
        </p:spPr>
        <p:txBody>
          <a:bodyPr vert="horz" lIns="91440" tIns="45720" rIns="91440" bIns="45720" rtlCol="0" anchor="t">
            <a:normAutofit lnSpcReduction="10000"/>
          </a:bodyPr>
          <a:lstStyle>
            <a:defPPr>
              <a:defRPr lang="ru-MO"/>
            </a:defPPr>
          </a:lstStyle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 окружности выписано 10 чисел, сумма которых равна 100. Известно, что сумма каждых трех чисел, стоящих рядом, не меньше 29. Укажите такое наименьшее число А, что в любом наборе чисел, удовлетворяющем условию, каждое из чисел не превосходит А.</a:t>
            </a:r>
            <a:endParaRPr lang="ru-RU" dirty="0"/>
          </a:p>
          <a:p>
            <a:pPr rtl="0"/>
            <a:endParaRPr lang="ru-RU" dirty="0">
              <a:solidFill>
                <a:schemeClr val="accent3"/>
              </a:solidFill>
              <a:latin typeface="Gill Sans Nova Light" panose="020B0302020104020203" pitchFamily="34" charset="0"/>
              <a:cs typeface="Calibri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t>2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BCE95F-8FAB-B297-92A3-CABF4CD88F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27962"/>
            <a:ext cx="12192000" cy="21574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101601" y="1125559"/>
            <a:ext cx="5671126" cy="3120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Упорядочивание по возрастанию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            оценки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         +  пример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952789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986" y="-141300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600" dirty="0">
                <a:solidFill>
                  <a:srgbClr val="FF0000"/>
                </a:solidFill>
                <a:cs typeface="Times New Roman"/>
              </a:rPr>
              <a:t>Задача 2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004" y="365645"/>
            <a:ext cx="1411017" cy="640043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algn="l" rtl="0"/>
            <a:r>
              <a:rPr lang="ru-RU" sz="3600" dirty="0"/>
              <a:t>Идеи</a:t>
            </a:r>
            <a:r>
              <a:rPr lang="en-US" sz="3600" dirty="0"/>
              <a:t>:</a:t>
            </a:r>
            <a:endParaRPr lang="ru-RU" sz="3600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83676" y="1159165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15" y="199267"/>
            <a:ext cx="1791038" cy="2033695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20890" y="1874995"/>
            <a:ext cx="1909509" cy="3139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Разложение в произведение простых чисел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делимости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+пример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6F29F45-D448-E4F7-AB6B-096BED132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9893" y="1125559"/>
            <a:ext cx="8560506" cy="56500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693B2D5-60AD-9FA5-996C-4772CB3D30F6}"/>
              </a:ext>
            </a:extLst>
          </p:cNvPr>
          <p:cNvSpPr txBox="1"/>
          <p:nvPr/>
        </p:nvSpPr>
        <p:spPr>
          <a:xfrm>
            <a:off x="6096000" y="82358"/>
            <a:ext cx="6146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Найдите наибольшее натуральное число, делящееся на 990, в записи которого каждая цифра встречается ровно по одному разу.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70154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02655-34DF-25F9-4640-B2CE5329A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836" y="136525"/>
            <a:ext cx="1826445" cy="757382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/>
              </a:rPr>
              <a:t>Задача 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585715-2793-160B-269E-D9516C8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4835" y="1377142"/>
            <a:ext cx="8959273" cy="1033549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плоскости расположены четыре различных окружности. Назовем точкой пересечения точку, в которой пересекаются не менее двух окружностей. Найдите наибольшее возможное число точек пересечения четырех окружностей</a:t>
            </a:r>
            <a:endParaRPr lang="ru-RU" sz="190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08060B-6C9E-CFFF-55DE-F0D645C094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4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6907FE-F0ED-4B62-1198-0100C3682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64" y="4113085"/>
            <a:ext cx="2558152" cy="24106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B53729-0DF4-2813-B55A-B33CFB6BD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" y="2540869"/>
            <a:ext cx="10858500" cy="13144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296544-CE7B-19EF-985D-1EA868DA63EF}"/>
              </a:ext>
            </a:extLst>
          </p:cNvPr>
          <p:cNvSpPr txBox="1"/>
          <p:nvPr/>
        </p:nvSpPr>
        <p:spPr>
          <a:xfrm>
            <a:off x="7255276" y="3915386"/>
            <a:ext cx="4056291" cy="2806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Идеи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2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Формулы и правила вычислительной комбинаторики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+пример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9947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0295B-54B9-4937-90E3-BAB9CE69E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022" y="1662703"/>
            <a:ext cx="2253147" cy="73152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>
                <a:solidFill>
                  <a:srgbClr val="FF0000"/>
                </a:solidFill>
              </a:rPr>
              <a:t>Задача </a:t>
            </a:r>
            <a:r>
              <a:rPr lang="en-US" dirty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368C93-155A-889B-09B2-53B798CAD5AB}"/>
                  </a:ext>
                </a:extLst>
              </p:cNvPr>
              <p:cNvSpPr txBox="1"/>
              <p:nvPr/>
            </p:nvSpPr>
            <p:spPr>
              <a:xfrm>
                <a:off x="216060" y="3857458"/>
                <a:ext cx="11759879" cy="1212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Найти количество всех пятизначных чисел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𝑏𝑐𝑑𝑒</m:t>
                        </m:r>
                      </m:e>
                    </m:acc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все цифры которых различны и </a:t>
                </a:r>
                <a14:m>
                  <m:oMath xmlns:m="http://schemas.openxmlformats.org/officeDocument/2006/math"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𝑒</m:t>
                    </m:r>
                    <m:r>
                      <a:rPr lang="ru-RU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368C93-155A-889B-09B2-53B798CAD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60" y="3857458"/>
                <a:ext cx="11759879" cy="1212640"/>
              </a:xfrm>
              <a:prstGeom prst="rect">
                <a:avLst/>
              </a:prstGeom>
              <a:blipFill>
                <a:blip r:embed="rId3"/>
                <a:stretch>
                  <a:fillRect t="-7035" b="-175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79733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25">
            <a:extLst>
              <a:ext uri="{FF2B5EF4-FFF2-40B4-BE49-F238E27FC236}">
                <a16:creationId xmlns:a16="http://schemas.microsoft.com/office/drawing/2014/main" id="{FAA80863-7DDD-E33E-7C2A-C806622CEF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5400000">
            <a:off x="4479040" y="412587"/>
            <a:ext cx="1435261" cy="610088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200" dirty="0">
                <a:solidFill>
                  <a:schemeClr val="tx1"/>
                </a:solidFill>
              </a:rPr>
              <a:t>Идеи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486CE65B-C283-8A90-DF86-161AC356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FEDDE84F-33A7-1FC6-0912-6F42974F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6</a:t>
            </a:fld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1F8907E-1369-C12B-54EE-09417E473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1123"/>
            <a:ext cx="10963275" cy="54768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6FED6A-647C-735C-F557-55FDC2C3B5E1}"/>
                  </a:ext>
                </a:extLst>
              </p:cNvPr>
              <p:cNvSpPr txBox="1"/>
              <p:nvPr/>
            </p:nvSpPr>
            <p:spPr>
              <a:xfrm rot="5400000">
                <a:off x="8076653" y="3078984"/>
                <a:ext cx="7069584" cy="8391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Найти количество всех пятизначных чисел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ru-RU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kumimoji="0" lang="ru-RU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𝑏𝑐𝑑𝑒</m:t>
                        </m:r>
                      </m:e>
                    </m:acc>
                  </m:oMath>
                </a14:m>
                <a:r>
                  <a:rPr kumimoji="0" lang="ru-RU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все цифры которых различны и </a:t>
                </a:r>
                <a14:m>
                  <m:oMath xmlns:m="http://schemas.openxmlformats.org/officeDocument/2006/math"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𝑒</m:t>
                    </m:r>
                    <m:r>
                      <a:rPr kumimoji="0" lang="ru-RU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6FED6A-647C-735C-F557-55FDC2C3B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8076653" y="3078984"/>
                <a:ext cx="7069584" cy="839140"/>
              </a:xfrm>
              <a:prstGeom prst="rect">
                <a:avLst/>
              </a:prstGeom>
              <a:blipFill>
                <a:blip r:embed="rId4"/>
                <a:stretch>
                  <a:fillRect l="-15942" r="-4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1CABBF9A-AC19-48D9-D218-D09928CE16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31342" y="5926834"/>
            <a:ext cx="1250823" cy="79464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2905356-2AA6-2224-E0A0-C17026E2D5B5}"/>
              </a:ext>
            </a:extLst>
          </p:cNvPr>
          <p:cNvSpPr txBox="1"/>
          <p:nvPr/>
        </p:nvSpPr>
        <p:spPr>
          <a:xfrm>
            <a:off x="8146768" y="299811"/>
            <a:ext cx="21991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/>
              </a:rPr>
              <a:t>Задача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/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C45831-8354-FFD0-128A-9A0BE94C1938}"/>
              </a:ext>
            </a:extLst>
          </p:cNvPr>
          <p:cNvSpPr txBox="1"/>
          <p:nvPr/>
        </p:nvSpPr>
        <p:spPr>
          <a:xfrm>
            <a:off x="0" y="-124870"/>
            <a:ext cx="4968071" cy="2041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Разбиение на случаи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Формулы и правила вычислительной комбинаторики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– эксперт!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ru-RU" sz="2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61002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4976" y="22726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600" dirty="0">
                <a:solidFill>
                  <a:srgbClr val="FF0000"/>
                </a:solidFill>
                <a:cs typeface="Times New Roman"/>
              </a:rPr>
              <a:t>Задача </a:t>
            </a:r>
            <a:r>
              <a:rPr lang="en-US" sz="3600" dirty="0">
                <a:solidFill>
                  <a:srgbClr val="FF0000"/>
                </a:solidFill>
                <a:cs typeface="Times New Roman"/>
              </a:rPr>
              <a:t>5</a:t>
            </a:r>
            <a:endParaRPr lang="ru-RU" sz="3600" dirty="0">
              <a:solidFill>
                <a:srgbClr val="FF0000"/>
              </a:solidFill>
              <a:cs typeface="Times New Roman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709" y="1912939"/>
            <a:ext cx="1411017" cy="640043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algn="l" rtl="0"/>
            <a:r>
              <a:rPr lang="ru-RU" sz="3600" dirty="0"/>
              <a:t>Идеи</a:t>
            </a:r>
            <a:r>
              <a:rPr lang="en-US" sz="3600" dirty="0"/>
              <a:t>:</a:t>
            </a:r>
            <a:endParaRPr lang="ru-RU" sz="3600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404137" y="66105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15" y="199267"/>
            <a:ext cx="1791038" cy="2033695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3343318" y="1269732"/>
            <a:ext cx="2410983" cy="2935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Формула включений-исключений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+пример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93B2D5-60AD-9FA5-996C-4772CB3D30F6}"/>
              </a:ext>
            </a:extLst>
          </p:cNvPr>
          <p:cNvSpPr txBox="1"/>
          <p:nvPr/>
        </p:nvSpPr>
        <p:spPr>
          <a:xfrm>
            <a:off x="7224878" y="1005688"/>
            <a:ext cx="472633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Каждый из 2017 учащихся средней школы изучает английский или немецкий язык. Английский язык изучают от 70% до 85% от общего числа учащихся, а оба языка изучают от 5% до 8%. Какое наибольшее число школьников может изучать немецкий язык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CE4679-6763-A398-F9A2-9B845F3E44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908" y="4805210"/>
            <a:ext cx="107823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9054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4976" y="22726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600" dirty="0">
                <a:solidFill>
                  <a:srgbClr val="FF0000"/>
                </a:solidFill>
                <a:cs typeface="Times New Roman"/>
              </a:rPr>
              <a:t>Задача 6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709" y="1912939"/>
            <a:ext cx="1411017" cy="640043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algn="l" rtl="0"/>
            <a:r>
              <a:rPr lang="ru-RU" sz="3600" dirty="0"/>
              <a:t>Идеи</a:t>
            </a:r>
            <a:r>
              <a:rPr lang="en-US" sz="3600" dirty="0"/>
              <a:t>:</a:t>
            </a:r>
            <a:endParaRPr lang="ru-RU" sz="3600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404137" y="66105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15" y="199267"/>
            <a:ext cx="1791038" cy="2033695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3355482" y="1270002"/>
            <a:ext cx="2410983" cy="2935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ru-RU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по модулю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+пример</a:t>
            </a: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693B2D5-60AD-9FA5-996C-4772CB3D30F6}"/>
                  </a:ext>
                </a:extLst>
              </p:cNvPr>
              <p:cNvSpPr txBox="1"/>
              <p:nvPr/>
            </p:nvSpPr>
            <p:spPr>
              <a:xfrm>
                <a:off x="7237042" y="1398820"/>
                <a:ext cx="4726330" cy="2677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Найдите наименьшее целое положительное число, представимое в виде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20</m:t>
                    </m:r>
                    <m:sSup>
                      <m:sSup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+80</m:t>
                    </m:r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𝑥𝑦</m:t>
                    </m:r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+95</m:t>
                    </m:r>
                    <m:sSup>
                      <m:sSup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</a:rPr>
                  <a:t> </a:t>
                </a:r>
                <a:r>
                  <a:rPr lang="ru-RU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для некоторых целых чисел x и y. Строго обоснуйте ответ.</a:t>
                </a:r>
                <a:endParaRPr kumimoji="0" lang="ru-RU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l Sans Nova Light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693B2D5-60AD-9FA5-996C-4772CB3D3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7042" y="1398820"/>
                <a:ext cx="4726330" cy="2677656"/>
              </a:xfrm>
              <a:prstGeom prst="rect">
                <a:avLst/>
              </a:prstGeom>
              <a:blipFill>
                <a:blip r:embed="rId5"/>
                <a:stretch>
                  <a:fillRect l="-2581" t="-2273" r="-2968" b="-47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44226A-EB65-E31E-41DC-95D540D16F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440062"/>
            <a:ext cx="1082992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5310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5257" y="-269776"/>
            <a:ext cx="2225501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3600" dirty="0">
                <a:solidFill>
                  <a:srgbClr val="FF0000"/>
                </a:solidFill>
                <a:cs typeface="Times New Roman"/>
              </a:rPr>
              <a:t>Задача 7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709" y="1912939"/>
            <a:ext cx="1411017" cy="640043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algn="l" rtl="0"/>
            <a:r>
              <a:rPr lang="ru-RU" sz="3600" dirty="0"/>
              <a:t>Идеи</a:t>
            </a:r>
            <a:r>
              <a:rPr lang="en-US" sz="3600" dirty="0"/>
              <a:t>:</a:t>
            </a:r>
            <a:endParaRPr lang="ru-RU" sz="3600" dirty="0"/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404137" y="66105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347" y="338653"/>
            <a:ext cx="1791038" cy="2033695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A09A9-5501-47C1-A89A-A340965A2BE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Light" panose="020F0302020204030204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Nova Light" panose="020F0302020204030204" pitchFamily="34" charset="0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9C3F7-5B5C-E2E9-A8DD-C3AD163F6618}"/>
              </a:ext>
            </a:extLst>
          </p:cNvPr>
          <p:cNvSpPr txBox="1"/>
          <p:nvPr/>
        </p:nvSpPr>
        <p:spPr>
          <a:xfrm>
            <a:off x="3256771" y="260438"/>
            <a:ext cx="2410983" cy="3330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ru-RU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Выделение целого квадрата</a:t>
            </a: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оценки</a:t>
            </a: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+пример</a:t>
            </a:r>
            <a:endParaRPr kumimoji="0" lang="ru-RU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423C9A-4BA0-7F96-3604-45B9EE54C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682499"/>
            <a:ext cx="10915650" cy="31527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AB0919-68AA-9D95-C7F1-903264FB0A80}"/>
                  </a:ext>
                </a:extLst>
              </p:cNvPr>
              <p:cNvSpPr txBox="1"/>
              <p:nvPr/>
            </p:nvSpPr>
            <p:spPr>
              <a:xfrm>
                <a:off x="7003799" y="886360"/>
                <a:ext cx="5235615" cy="2540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kern="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Найдите наименьшее натуральное число, которое можно получить при подстановке натуральных чисел вместо переменных в следующее выражение</a:t>
                </a:r>
                <a:endParaRPr lang="ru-RU" sz="24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</m:t>
                      </m:r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+</m:t>
                      </m:r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+ </m:t>
                      </m:r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− 4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𝑥𝑦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− 6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𝑥𝑧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+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AB0919-68AA-9D95-C7F1-903264FB0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799" y="886360"/>
                <a:ext cx="5235615" cy="2540119"/>
              </a:xfrm>
              <a:prstGeom prst="rect">
                <a:avLst/>
              </a:prstGeom>
              <a:blipFill>
                <a:blip r:embed="rId6"/>
                <a:stretch>
                  <a:fillRect l="-1863" t="-1918" b="-2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84869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995_TF56410444_Win32" id="{D0524A03-AA06-424F-8535-98963A5C8ECD}" vid="{C2754639-684A-4B5A-914E-EA25D604847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  <ds:schemaRef ds:uri="bb13cd20-357b-48a5-aff4-3bb4b52aae3e"/>
    <ds:schemaRef ds:uri="4f0d45a2-344c-4fe0-9811-4277bf2c2e17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{C9C7DB28-B331-4DEC-A8D3-BEF8D09C4DCF}tf56410444_win32</Template>
  <TotalTime>139</TotalTime>
  <Words>761</Words>
  <Application>Microsoft Office PowerPoint</Application>
  <PresentationFormat>Широкоэкранный</PresentationFormat>
  <Paragraphs>115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Baskerville</vt:lpstr>
      <vt:lpstr>Calibri</vt:lpstr>
      <vt:lpstr>Cambria Math</vt:lpstr>
      <vt:lpstr>Gill Sans Light</vt:lpstr>
      <vt:lpstr>Gill Sans Nova</vt:lpstr>
      <vt:lpstr>Gill Sans Nova Light</vt:lpstr>
      <vt:lpstr>Symbol</vt:lpstr>
      <vt:lpstr>Times New Roman</vt:lpstr>
      <vt:lpstr>Тема Office</vt:lpstr>
      <vt:lpstr>Идеи и решения…</vt:lpstr>
      <vt:lpstr>Задача 1</vt:lpstr>
      <vt:lpstr>Задача 2</vt:lpstr>
      <vt:lpstr>Задача 3</vt:lpstr>
      <vt:lpstr>Задача 4</vt:lpstr>
      <vt:lpstr>Презентация PowerPoint</vt:lpstr>
      <vt:lpstr>Задача 5</vt:lpstr>
      <vt:lpstr>Задача 6</vt:lpstr>
      <vt:lpstr>Задача 7</vt:lpstr>
      <vt:lpstr>Задача 8</vt:lpstr>
      <vt:lpstr>Задача 8</vt:lpstr>
      <vt:lpstr>Презентация PowerPoint</vt:lpstr>
      <vt:lpstr>Презентация PowerPoint</vt:lpstr>
      <vt:lpstr>Презентация PowerPoint</vt:lpstr>
      <vt:lpstr>Истинное знание, как и все наиболее ценное, не должно быть легкодоступным. Чтобы получить его, надо работать, учиться, думать… </vt:lpstr>
      <vt:lpstr>Спасибо!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Идеи и решения…</dc:title>
  <dc:creator>Татьяна Логунова</dc:creator>
  <cp:lastModifiedBy>Татьяна Логунова</cp:lastModifiedBy>
  <cp:revision>14</cp:revision>
  <dcterms:created xsi:type="dcterms:W3CDTF">2024-03-12T09:12:08Z</dcterms:created>
  <dcterms:modified xsi:type="dcterms:W3CDTF">2024-03-12T11:31:42Z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